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sldIdLst>
    <p:sldId id="257" r:id="rId2"/>
    <p:sldId id="265" r:id="rId3"/>
    <p:sldId id="264" r:id="rId4"/>
    <p:sldId id="261" r:id="rId5"/>
    <p:sldId id="267" r:id="rId6"/>
    <p:sldId id="270" r:id="rId7"/>
    <p:sldId id="262" r:id="rId8"/>
    <p:sldId id="269" r:id="rId9"/>
    <p:sldId id="268" r:id="rId10"/>
    <p:sldId id="271" r:id="rId11"/>
    <p:sldId id="263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2644" autoAdjust="0"/>
    <p:restoredTop sz="86323" autoAdjust="0"/>
  </p:normalViewPr>
  <p:slideViewPr>
    <p:cSldViewPr>
      <p:cViewPr>
        <p:scale>
          <a:sx n="100" d="100"/>
          <a:sy n="100" d="100"/>
        </p:scale>
        <p:origin x="-270" y="10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20.04.2014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20.04.2014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29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20.04.2014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eamspark.com/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vk.com/tcbelhard" TargetMode="External"/><Relationship Id="rId2" Type="http://schemas.openxmlformats.org/officeDocument/2006/relationships/hyperlink" Target="http://www.tc.belhard.com/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www.facebook.com/CentrBelhar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studiogallery.msdn.microsoft.com/" TargetMode="External"/><Relationship Id="rId7" Type="http://schemas.openxmlformats.org/officeDocument/2006/relationships/hyperlink" Target="http://kdiff3.sourceforge.net/" TargetMode="External"/><Relationship Id="rId2" Type="http://schemas.openxmlformats.org/officeDocument/2006/relationships/hyperlink" Target="http://nuget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jetbrains.com/decompiler/" TargetMode="External"/><Relationship Id="rId5" Type="http://schemas.openxmlformats.org/officeDocument/2006/relationships/hyperlink" Target="http://www.linqpad.net/" TargetMode="External"/><Relationship Id="rId4" Type="http://schemas.openxmlformats.org/officeDocument/2006/relationships/hyperlink" Target="http://www.microsoft.com/download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Введение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94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</a:t>
            </a:r>
            <a:r>
              <a:rPr lang="en-US" dirty="0" err="1" smtClean="0"/>
              <a:t>DreamSpark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DreamSpark</a:t>
            </a:r>
            <a:r>
              <a:rPr lang="en-US" dirty="0" smtClean="0"/>
              <a:t> </a:t>
            </a:r>
            <a:r>
              <a:rPr lang="ru-RU" dirty="0" smtClean="0"/>
              <a:t>– инициатива </a:t>
            </a:r>
            <a:r>
              <a:rPr lang="en-US" dirty="0" smtClean="0"/>
              <a:t>Microsoft </a:t>
            </a:r>
            <a:r>
              <a:rPr lang="ru-RU" dirty="0" smtClean="0"/>
              <a:t>предоставлющая студентам и учебным учреждениям бесплатный доступ к програмному обеспечению </a:t>
            </a:r>
            <a:r>
              <a:rPr lang="en-US" dirty="0" smtClean="0"/>
              <a:t>Microsoft.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https://www.dreamspark.com</a:t>
            </a:r>
            <a:r>
              <a:rPr lang="en-US" dirty="0" smtClean="0">
                <a:hlinkClick r:id="rId2"/>
              </a:rPr>
              <a:t>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416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988840"/>
            <a:ext cx="878497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ru-RU" sz="2800" dirty="0"/>
              <a:t>Центр Обучающих Технологий "</a:t>
            </a:r>
            <a:r>
              <a:rPr lang="ru-RU" sz="2800" dirty="0" smtClean="0"/>
              <a:t>БелХард</a:t>
            </a:r>
            <a:r>
              <a:rPr lang="ru-RU" sz="2800" dirty="0" smtClean="0">
                <a:hlinkClick r:id="rId2"/>
              </a:rPr>
              <a:t>“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>
                <a:solidFill>
                  <a:schemeClr val="bg1"/>
                </a:solidFill>
                <a:hlinkClick r:id="rId2"/>
              </a:rPr>
              <a:t>http</a:t>
            </a:r>
            <a:r>
              <a:rPr lang="en-US" sz="2800" dirty="0">
                <a:solidFill>
                  <a:schemeClr val="bg1"/>
                </a:solidFill>
                <a:hlinkClick r:id="rId2"/>
              </a:rPr>
              <a:t>://</a:t>
            </a:r>
            <a:r>
              <a:rPr lang="en-US" sz="2800" dirty="0" smtClean="0">
                <a:solidFill>
                  <a:schemeClr val="bg1"/>
                </a:solidFill>
                <a:hlinkClick r:id="rId2"/>
              </a:rPr>
              <a:t>www.tc.belhard.com/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Группа ВКонтакте</a:t>
            </a: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  <a:hlinkClick r:id="rId3"/>
              </a:rPr>
              <a:t>http://vk.com/tcbelhard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Facebook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hlinkClick r:id="rId4"/>
              </a:rPr>
              <a:t>https</a:t>
            </a:r>
            <a:r>
              <a:rPr lang="en-US" sz="2800" dirty="0">
                <a:hlinkClick r:id="rId4"/>
              </a:rPr>
              <a:t>://</a:t>
            </a:r>
            <a:r>
              <a:rPr lang="en-US" sz="2800" dirty="0" smtClean="0">
                <a:hlinkClick r:id="rId4"/>
              </a:rPr>
              <a:t>www.facebook.com/CentrBelhard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251520" y="188640"/>
            <a:ext cx="864096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dirty="0" smtClean="0">
                <a:solidFill>
                  <a:schemeClr val="bg1"/>
                </a:solidFill>
              </a:rPr>
              <a:t>Центр обучающих технологий «Белхард»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77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us.123rf.com/400wm/400/400/lurin/lurin1203/lurin120300011/12843555-black-and-red--please-turn-off-cell-phone--sign-with-black-bord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481012"/>
            <a:ext cx="4714875" cy="589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09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6775" y="1412776"/>
            <a:ext cx="8640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800" dirty="0" smtClean="0">
                <a:solidFill>
                  <a:schemeClr val="bg1"/>
                </a:solidFill>
              </a:rPr>
              <a:t>Давайте знакомиться!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9552" y="244200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email@me.name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558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dirty="0" smtClean="0">
                <a:solidFill>
                  <a:schemeClr val="bg1"/>
                </a:solidFill>
              </a:rPr>
              <a:t>Организационные вопросы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052736"/>
            <a:ext cx="86409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Начало </a:t>
            </a:r>
            <a:r>
              <a:rPr lang="ru-RU" sz="2800" dirty="0" smtClean="0">
                <a:solidFill>
                  <a:schemeClr val="bg1"/>
                </a:solidFill>
              </a:rPr>
              <a:t>занятий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– </a:t>
            </a:r>
            <a:r>
              <a:rPr lang="ru-RU" sz="2800" dirty="0" smtClean="0">
                <a:solidFill>
                  <a:schemeClr val="bg1"/>
                </a:solidFill>
              </a:rPr>
              <a:t>19:00, один перерыв на 5 мин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По возможности предупреждайте об отсутствии на занятии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Домашняя работа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Сертификат об окончании курса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Необходимо: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Посетить не менее 80% занятий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Завершить итоговый проект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Анкета </a:t>
            </a:r>
            <a:r>
              <a:rPr lang="ru-RU" sz="2800" dirty="0" smtClean="0">
                <a:solidFill>
                  <a:schemeClr val="bg1"/>
                </a:solidFill>
              </a:rPr>
              <a:t>качества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21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73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Таким фоном в презентациях отмечаются задания для самостоятельного выполнения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648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013502"/>
            <a:ext cx="8640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800" dirty="0" smtClean="0">
                <a:solidFill>
                  <a:schemeClr val="bg1"/>
                </a:solidFill>
              </a:rPr>
              <a:t>Что ожидать от данного курса?</a:t>
            </a:r>
            <a:endParaRPr lang="ru-RU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55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Программа занятий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Введение </a:t>
            </a:r>
            <a:r>
              <a:rPr lang="ru-RU" dirty="0"/>
              <a:t>в С# и .NET </a:t>
            </a:r>
            <a:r>
              <a:rPr lang="ru-RU" dirty="0" smtClean="0"/>
              <a:t>Framework.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Основы объектно-ориентированного программирования </a:t>
            </a:r>
            <a:r>
              <a:rPr lang="en-US" dirty="0" smtClean="0"/>
              <a:t>(</a:t>
            </a:r>
            <a:r>
              <a:rPr lang="ru-RU" dirty="0" smtClean="0"/>
              <a:t>ООП).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Углубленные </a:t>
            </a:r>
            <a:r>
              <a:rPr lang="ru-RU" dirty="0"/>
              <a:t>основы ООП. Жизненный цикл </a:t>
            </a:r>
            <a:r>
              <a:rPr lang="ru-RU" dirty="0" smtClean="0"/>
              <a:t>объекта.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Средства </a:t>
            </a:r>
            <a:r>
              <a:rPr lang="ru-RU" dirty="0" smtClean="0"/>
              <a:t>ввода/вывода.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Делегаты </a:t>
            </a:r>
            <a:r>
              <a:rPr lang="ru-RU" dirty="0"/>
              <a:t>и </a:t>
            </a:r>
            <a:r>
              <a:rPr lang="ru-RU" dirty="0" smtClean="0"/>
              <a:t>события</a:t>
            </a:r>
            <a:r>
              <a:rPr lang="en-US" dirty="0" smtClean="0"/>
              <a:t>. </a:t>
            </a:r>
            <a:r>
              <a:rPr lang="ru-RU" dirty="0" smtClean="0"/>
              <a:t>Введение </a:t>
            </a:r>
            <a:r>
              <a:rPr lang="ru-RU" dirty="0"/>
              <a:t>в технологию </a:t>
            </a:r>
            <a:r>
              <a:rPr lang="en-US" dirty="0" smtClean="0"/>
              <a:t>Windows Forms</a:t>
            </a:r>
            <a:r>
              <a:rPr lang="ru-RU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Работа с </a:t>
            </a:r>
            <a:r>
              <a:rPr lang="ru-RU" dirty="0" smtClean="0"/>
              <a:t>XML.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Понятие </a:t>
            </a:r>
            <a:r>
              <a:rPr lang="ru-RU" dirty="0"/>
              <a:t>сборки. </a:t>
            </a:r>
            <a:r>
              <a:rPr lang="ru-RU" dirty="0" smtClean="0"/>
              <a:t>Отражение.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Многопоточное </a:t>
            </a:r>
            <a:r>
              <a:rPr lang="ru-RU" dirty="0" smtClean="0"/>
              <a:t>программирование.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Язык запросов </a:t>
            </a:r>
            <a:r>
              <a:rPr lang="en-US" dirty="0" smtClean="0"/>
              <a:t>LINQ (Language Integrated Query)</a:t>
            </a:r>
            <a:r>
              <a:rPr lang="ru-RU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Введение в </a:t>
            </a:r>
            <a:r>
              <a:rPr lang="en-US" dirty="0" smtClean="0"/>
              <a:t>SQL</a:t>
            </a:r>
            <a:r>
              <a:rPr lang="ru-RU" dirty="0" smtClean="0"/>
              <a:t>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Доступ к данным с использованием </a:t>
            </a:r>
            <a:r>
              <a:rPr lang="ru-RU" dirty="0" smtClean="0"/>
              <a:t>ADO.NET.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Создание </a:t>
            </a:r>
            <a:r>
              <a:rPr lang="en-US" dirty="0" smtClean="0"/>
              <a:t>GUI </a:t>
            </a:r>
            <a:r>
              <a:rPr lang="ru-RU" dirty="0" smtClean="0"/>
              <a:t>приложений с помощью </a:t>
            </a:r>
            <a:r>
              <a:rPr lang="en-US" dirty="0" smtClean="0"/>
              <a:t>WPF</a:t>
            </a:r>
            <a:r>
              <a:rPr lang="ru-RU" dirty="0"/>
              <a:t>.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smtClean="0"/>
              <a:t>Создание распределенных </a:t>
            </a:r>
            <a:r>
              <a:rPr lang="ru-RU" dirty="0" smtClean="0"/>
              <a:t>приложений на основе WCF.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Архитектура приложений.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Шаблоны проектирования.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6107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Рекомендуемое программное обеспечение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Microsoft Visual Studio 2010</a:t>
            </a:r>
            <a:endParaRPr lang="ru-RU" dirty="0" smtClean="0">
              <a:solidFill>
                <a:srgbClr val="92D050"/>
              </a:solidFill>
            </a:endParaRPr>
          </a:p>
          <a:p>
            <a:pPr lvl="1"/>
            <a:r>
              <a:rPr lang="ru-RU" dirty="0" smtClean="0">
                <a:solidFill>
                  <a:srgbClr val="FFFF00"/>
                </a:solidFill>
              </a:rPr>
              <a:t>Обязательно установите </a:t>
            </a:r>
            <a:r>
              <a:rPr lang="en-US" dirty="0" smtClean="0">
                <a:solidFill>
                  <a:srgbClr val="FFFF00"/>
                </a:solidFill>
              </a:rPr>
              <a:t>Service Pack 1 </a:t>
            </a:r>
            <a:r>
              <a:rPr lang="ru-RU" dirty="0" smtClean="0">
                <a:solidFill>
                  <a:srgbClr val="FFFF00"/>
                </a:solidFill>
              </a:rPr>
              <a:t>для </a:t>
            </a:r>
            <a:r>
              <a:rPr lang="en-US" dirty="0" smtClean="0">
                <a:solidFill>
                  <a:srgbClr val="FFFF00"/>
                </a:solidFill>
              </a:rPr>
              <a:t>VS 2010!</a:t>
            </a:r>
            <a:endParaRPr lang="ru-RU" dirty="0" smtClean="0">
              <a:solidFill>
                <a:srgbClr val="FFFF00"/>
              </a:solidFill>
            </a:endParaRP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NuGet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http://nuget.org</a:t>
            </a:r>
            <a:r>
              <a:rPr lang="en-US" dirty="0" smtClean="0">
                <a:hlinkClick r:id="rId2"/>
              </a:rPr>
              <a:t>/</a:t>
            </a:r>
            <a:r>
              <a:rPr lang="ru-RU" dirty="0" smtClean="0"/>
              <a:t> (Не входит в состав </a:t>
            </a:r>
            <a:r>
              <a:rPr lang="en-US" dirty="0" smtClean="0"/>
              <a:t>VS 2010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Productivity Power </a:t>
            </a:r>
            <a:r>
              <a:rPr lang="en-US" dirty="0" smtClean="0"/>
              <a:t>Tools: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visualstudiogallery.msdn.microsoft.com</a:t>
            </a:r>
            <a:endParaRPr lang="en-US" dirty="0" smtClean="0"/>
          </a:p>
          <a:p>
            <a:r>
              <a:rPr lang="en-US" dirty="0" smtClean="0">
                <a:solidFill>
                  <a:srgbClr val="92D050"/>
                </a:solidFill>
              </a:rPr>
              <a:t>Microsoft SQL Server Express 2005 </a:t>
            </a:r>
            <a:r>
              <a:rPr lang="ru-RU" dirty="0" smtClean="0">
                <a:solidFill>
                  <a:srgbClr val="92D050"/>
                </a:solidFill>
              </a:rPr>
              <a:t>или выше</a:t>
            </a:r>
            <a:endParaRPr lang="en-US" dirty="0" smtClean="0">
              <a:solidFill>
                <a:srgbClr val="92D050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Возможно понадобится доустановить </a:t>
            </a:r>
            <a:r>
              <a:rPr lang="en-US" dirty="0">
                <a:solidFill>
                  <a:schemeClr val="bg1"/>
                </a:solidFill>
              </a:rPr>
              <a:t>Microsoft SQL Server Management Studio </a:t>
            </a:r>
            <a:r>
              <a:rPr lang="en-US" dirty="0" smtClean="0">
                <a:solidFill>
                  <a:schemeClr val="bg1"/>
                </a:solidFill>
              </a:rPr>
              <a:t>Express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  <a:hlinkClick r:id="rId4"/>
              </a:rPr>
              <a:t>http://www.microsoft.com/downloads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 smtClean="0"/>
              <a:t>LINQPad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http://www.linqpad.net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 err="1" smtClean="0"/>
              <a:t>dotPeek</a:t>
            </a:r>
            <a:r>
              <a:rPr lang="en-US" dirty="0" smtClean="0"/>
              <a:t>: </a:t>
            </a: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://www.jetbrains.com/decompiler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 smtClean="0"/>
              <a:t>KDiff3: </a:t>
            </a:r>
            <a:r>
              <a:rPr lang="en-US" dirty="0">
                <a:hlinkClick r:id="rId7"/>
              </a:rPr>
              <a:t>http://kdiff3.sourceforge.net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417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227</Words>
  <Application>Microsoft Office PowerPoint</Application>
  <PresentationFormat>On-screen Show (4:3)</PresentationFormat>
  <Paragraphs>54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bel-hard-training</vt:lpstr>
      <vt:lpstr>PowerPoint Presentation</vt:lpstr>
      <vt:lpstr>PowerPoint Presentation</vt:lpstr>
      <vt:lpstr>PowerPoint Presentation</vt:lpstr>
      <vt:lpstr>PowerPoint Presentation</vt:lpstr>
      <vt:lpstr>Материалы для обучения</vt:lpstr>
      <vt:lpstr>Таким фоном в презентациях отмечаются задания для самостоятельного выполнения</vt:lpstr>
      <vt:lpstr>PowerPoint Presentation</vt:lpstr>
      <vt:lpstr>Программа занятий</vt:lpstr>
      <vt:lpstr>Рекомендуемое программное обеспечение</vt:lpstr>
      <vt:lpstr>Microsoft DreamSpark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/>
  <cp:lastModifiedBy/>
  <cp:revision>1</cp:revision>
  <dcterms:created xsi:type="dcterms:W3CDTF">2012-09-11T19:21:02Z</dcterms:created>
  <dcterms:modified xsi:type="dcterms:W3CDTF">2014-04-20T16:25:21Z</dcterms:modified>
</cp:coreProperties>
</file>