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91"/>
  </p:notesMasterIdLst>
  <p:sldIdLst>
    <p:sldId id="256" r:id="rId5"/>
    <p:sldId id="290" r:id="rId6"/>
    <p:sldId id="293" r:id="rId7"/>
    <p:sldId id="298" r:id="rId8"/>
    <p:sldId id="365" r:id="rId9"/>
    <p:sldId id="328" r:id="rId10"/>
    <p:sldId id="291" r:id="rId11"/>
    <p:sldId id="259" r:id="rId12"/>
    <p:sldId id="262" r:id="rId13"/>
    <p:sldId id="261" r:id="rId14"/>
    <p:sldId id="285" r:id="rId15"/>
    <p:sldId id="358" r:id="rId16"/>
    <p:sldId id="286" r:id="rId17"/>
    <p:sldId id="263" r:id="rId18"/>
    <p:sldId id="335" r:id="rId19"/>
    <p:sldId id="309" r:id="rId20"/>
    <p:sldId id="314" r:id="rId21"/>
    <p:sldId id="321" r:id="rId22"/>
    <p:sldId id="310" r:id="rId23"/>
    <p:sldId id="267" r:id="rId24"/>
    <p:sldId id="334" r:id="rId25"/>
    <p:sldId id="347" r:id="rId26"/>
    <p:sldId id="348" r:id="rId27"/>
    <p:sldId id="296" r:id="rId28"/>
    <p:sldId id="329" r:id="rId29"/>
    <p:sldId id="274" r:id="rId30"/>
    <p:sldId id="287" r:id="rId31"/>
    <p:sldId id="332" r:id="rId32"/>
    <p:sldId id="299" r:id="rId33"/>
    <p:sldId id="295" r:id="rId34"/>
    <p:sldId id="311" r:id="rId35"/>
    <p:sldId id="278" r:id="rId36"/>
    <p:sldId id="331" r:id="rId37"/>
    <p:sldId id="351" r:id="rId38"/>
    <p:sldId id="268" r:id="rId39"/>
    <p:sldId id="317" r:id="rId40"/>
    <p:sldId id="330" r:id="rId41"/>
    <p:sldId id="350" r:id="rId42"/>
    <p:sldId id="302" r:id="rId43"/>
    <p:sldId id="343" r:id="rId44"/>
    <p:sldId id="340" r:id="rId45"/>
    <p:sldId id="341" r:id="rId46"/>
    <p:sldId id="342" r:id="rId47"/>
    <p:sldId id="344" r:id="rId48"/>
    <p:sldId id="359" r:id="rId49"/>
    <p:sldId id="349" r:id="rId50"/>
    <p:sldId id="303" r:id="rId51"/>
    <p:sldId id="324" r:id="rId52"/>
    <p:sldId id="313" r:id="rId53"/>
    <p:sldId id="304" r:id="rId54"/>
    <p:sldId id="305" r:id="rId55"/>
    <p:sldId id="352" r:id="rId56"/>
    <p:sldId id="353" r:id="rId57"/>
    <p:sldId id="316" r:id="rId58"/>
    <p:sldId id="312" r:id="rId59"/>
    <p:sldId id="354" r:id="rId60"/>
    <p:sldId id="306" r:id="rId61"/>
    <p:sldId id="346" r:id="rId62"/>
    <p:sldId id="326" r:id="rId63"/>
    <p:sldId id="307" r:id="rId64"/>
    <p:sldId id="333" r:id="rId65"/>
    <p:sldId id="308" r:id="rId66"/>
    <p:sldId id="322" r:id="rId67"/>
    <p:sldId id="345" r:id="rId68"/>
    <p:sldId id="269" r:id="rId69"/>
    <p:sldId id="362" r:id="rId70"/>
    <p:sldId id="363" r:id="rId71"/>
    <p:sldId id="364" r:id="rId72"/>
    <p:sldId id="320" r:id="rId73"/>
    <p:sldId id="361" r:id="rId74"/>
    <p:sldId id="271" r:id="rId75"/>
    <p:sldId id="355" r:id="rId76"/>
    <p:sldId id="272" r:id="rId77"/>
    <p:sldId id="336" r:id="rId78"/>
    <p:sldId id="337" r:id="rId79"/>
    <p:sldId id="338" r:id="rId80"/>
    <p:sldId id="339" r:id="rId81"/>
    <p:sldId id="360" r:id="rId82"/>
    <p:sldId id="273" r:id="rId83"/>
    <p:sldId id="276" r:id="rId84"/>
    <p:sldId id="356" r:id="rId85"/>
    <p:sldId id="325" r:id="rId86"/>
    <p:sldId id="357" r:id="rId87"/>
    <p:sldId id="292" r:id="rId88"/>
    <p:sldId id="281" r:id="rId89"/>
    <p:sldId id="301" r:id="rId9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365"/>
            <p14:sldId id="328"/>
            <p14:sldId id="291"/>
            <p14:sldId id="259"/>
            <p14:sldId id="262"/>
            <p14:sldId id="261"/>
            <p14:sldId id="285"/>
            <p14:sldId id="358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59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362"/>
            <p14:sldId id="363"/>
            <p14:sldId id="364"/>
            <p14:sldId id="320"/>
            <p14:sldId id="361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6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400"/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70" d="100"/>
          <a:sy n="70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09.04.2019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09.04.2019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09.04.2019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4-0-Complete-Reference-Herbert-Schildt/dp/007174116X" TargetMode="External"/><Relationship Id="rId3" Type="http://schemas.openxmlformats.org/officeDocument/2006/relationships/hyperlink" Target="https://oz.by/books/more10158206.html" TargetMode="External"/><Relationship Id="rId7" Type="http://schemas.openxmlformats.org/officeDocument/2006/relationships/hyperlink" Target="https://oz.by/books/more106842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lbahari.com/" TargetMode="External"/><Relationship Id="rId5" Type="http://schemas.openxmlformats.org/officeDocument/2006/relationships/hyperlink" Target="https://www.ozon.ru/context/detail/id/145563645/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планы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Visual Studio 2019 - </a:t>
            </a:r>
            <a:r>
              <a:rPr lang="ru-RU" dirty="0" smtClean="0">
                <a:solidFill>
                  <a:schemeClr val="bg1"/>
                </a:solidFill>
              </a:rPr>
              <a:t>выпущена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4.8 ≈ </a:t>
            </a:r>
            <a:r>
              <a:rPr lang="ru-RU" dirty="0">
                <a:solidFill>
                  <a:schemeClr val="bg1"/>
                </a:solidFill>
              </a:rPr>
              <a:t>апрель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2019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C# 8 – </a:t>
            </a:r>
            <a:r>
              <a:rPr lang="ru-RU" dirty="0" smtClean="0">
                <a:solidFill>
                  <a:schemeClr val="bg1"/>
                </a:solidFill>
              </a:rPr>
              <a:t>когда-то в 2019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.NET Core 3 </a:t>
            </a:r>
            <a:r>
              <a:rPr lang="ru-RU" dirty="0">
                <a:solidFill>
                  <a:schemeClr val="bg1"/>
                </a:solidFill>
              </a:rPr>
              <a:t>с поддержкой настольных приложений  </a:t>
            </a:r>
            <a:r>
              <a:rPr lang="en-US" dirty="0">
                <a:solidFill>
                  <a:schemeClr val="bg1"/>
                </a:solidFill>
              </a:rPr>
              <a:t>≈ </a:t>
            </a:r>
            <a:r>
              <a:rPr lang="ru-RU" dirty="0">
                <a:solidFill>
                  <a:schemeClr val="bg1"/>
                </a:solidFill>
              </a:rPr>
              <a:t>2019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год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7 и платформы .NET и .NET </a:t>
            </a:r>
            <a:r>
              <a:rPr lang="ru-RU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</a:t>
            </a:r>
            <a:r>
              <a:rPr lang="en-US" dirty="0">
                <a:solidFill>
                  <a:schemeClr val="bg1"/>
                </a:solidFill>
              </a:rPr>
              <a:t>Andrew </a:t>
            </a:r>
            <a:r>
              <a:rPr lang="en-US" dirty="0" err="1">
                <a:solidFill>
                  <a:schemeClr val="bg1"/>
                </a:solidFill>
              </a:rPr>
              <a:t>Troelsen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https://www.ozon.ru/context/detail/id/146756705/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C# 7.0. Справочник. Полное описание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Бен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(Ben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Джозеф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(Joseph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https://www.ozon.ru/context/detail/id/145563645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http://www.albahari.com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8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Типы данных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оранжевым выделены </a:t>
            </a:r>
            <a:r>
              <a:rPr lang="ru-RU" sz="2400" dirty="0">
                <a:solidFill>
                  <a:schemeClr val="bg1"/>
                </a:solidFill>
              </a:rPr>
              <a:t>ссылочные типы)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Строковые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string)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ru-RU" sz="1400" dirty="0">
                <a:solidFill>
                  <a:schemeClr val="bg1"/>
                </a:solidFill>
              </a:rPr>
              <a:t>текст\</a:t>
            </a:r>
            <a:r>
              <a:rPr lang="en-US" sz="1400" dirty="0">
                <a:solidFill>
                  <a:schemeClr val="bg1"/>
                </a:solidFill>
              </a:rPr>
              <a:t>n"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400" dirty="0">
                <a:solidFill>
                  <a:schemeClr val="bg1"/>
                </a:solidFill>
              </a:rPr>
              <a:t>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400" dirty="0">
                <a:solidFill>
                  <a:schemeClr val="bg1"/>
                </a:solidFill>
              </a:rPr>
              <a:t>\XXX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@"</a:t>
            </a:r>
            <a:r>
              <a:rPr lang="ru-RU" sz="1400" dirty="0">
                <a:solidFill>
                  <a:schemeClr val="bg1"/>
                </a:solidFill>
              </a:rPr>
              <a:t>текст</a:t>
            </a:r>
            <a:r>
              <a:rPr lang="en-US" sz="1400" dirty="0">
                <a:solidFill>
                  <a:schemeClr val="bg1"/>
                </a:solidFill>
              </a:rPr>
              <a:t>\n", verbatim </a:t>
            </a:r>
            <a:r>
              <a:rPr lang="ru-RU" sz="14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400" dirty="0">
                <a:solidFill>
                  <a:schemeClr val="bg1"/>
                </a:solidFill>
              </a:rPr>
              <a:t> 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$"x={x}", </a:t>
            </a:r>
            <a:r>
              <a:rPr lang="ru-RU" sz="14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rgbClr val="FFFF00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$@”x={x}”,</a:t>
            </a:r>
            <a:r>
              <a:rPr lang="ru-RU" sz="1400" dirty="0">
                <a:solidFill>
                  <a:schemeClr val="bg1"/>
                </a:solidFill>
              </a:rPr>
              <a:t> интерполируемая буквальная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Символьный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char)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r>
              <a:rPr lang="ru-RU" sz="1400" dirty="0">
                <a:solidFill>
                  <a:schemeClr val="bg1"/>
                </a:solidFill>
              </a:rPr>
              <a:t>символ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ru-RU" sz="1400" dirty="0">
                <a:solidFill>
                  <a:schemeClr val="bg1"/>
                </a:solidFill>
              </a:rPr>
              <a:t> в 10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0xFF, 0x1122 </a:t>
            </a:r>
            <a:r>
              <a:rPr lang="ru-RU" sz="1400" dirty="0">
                <a:solidFill>
                  <a:schemeClr val="bg1"/>
                </a:solidFill>
              </a:rPr>
              <a:t>и т.п., число в 16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0b11110001, </a:t>
            </a:r>
            <a:r>
              <a:rPr lang="ru-RU" sz="14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1L, </a:t>
            </a:r>
            <a:r>
              <a:rPr lang="ru-RU" sz="14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400" dirty="0">
                <a:solidFill>
                  <a:schemeClr val="bg1"/>
                </a:solidFill>
              </a:rPr>
              <a:t>(long)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U, </a:t>
            </a:r>
            <a:r>
              <a:rPr lang="ru-RU" sz="1400" dirty="0">
                <a:solidFill>
                  <a:schemeClr val="bg1"/>
                </a:solidFill>
              </a:rPr>
              <a:t>беззнаковое целое (</a:t>
            </a:r>
            <a:r>
              <a:rPr lang="en-US" sz="1400" dirty="0" err="1">
                <a:solidFill>
                  <a:schemeClr val="bg1"/>
                </a:solidFill>
              </a:rPr>
              <a:t>uint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1UL,</a:t>
            </a:r>
            <a:r>
              <a:rPr lang="ru-RU" sz="14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400" dirty="0" err="1">
                <a:solidFill>
                  <a:schemeClr val="bg1"/>
                </a:solidFill>
              </a:rPr>
              <a:t>ulong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.1 </a:t>
            </a:r>
            <a:r>
              <a:rPr lang="ru-RU" sz="1400" dirty="0">
                <a:solidFill>
                  <a:schemeClr val="bg1"/>
                </a:solidFill>
              </a:rPr>
              <a:t>или 1</a:t>
            </a:r>
            <a:r>
              <a:rPr lang="en-US" sz="1400" dirty="0">
                <a:solidFill>
                  <a:schemeClr val="bg1"/>
                </a:solidFill>
              </a:rPr>
              <a:t>.1d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1e15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1e-15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1.1f</a:t>
            </a:r>
            <a:r>
              <a:rPr lang="ru-RU" sz="1400" dirty="0">
                <a:solidFill>
                  <a:schemeClr val="bg1"/>
                </a:solidFill>
              </a:rPr>
              <a:t>, число типа </a:t>
            </a:r>
            <a:r>
              <a:rPr lang="en-US" sz="14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1.1m,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decimal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Литералы для </a:t>
            </a:r>
            <a:r>
              <a:rPr lang="en-US" sz="1400" dirty="0">
                <a:solidFill>
                  <a:schemeClr val="bg1"/>
                </a:solidFill>
              </a:rPr>
              <a:t>bool </a:t>
            </a:r>
            <a:r>
              <a:rPr lang="ru-RU" sz="1400" dirty="0">
                <a:solidFill>
                  <a:schemeClr val="bg1"/>
                </a:solidFill>
              </a:rPr>
              <a:t>типа: </a:t>
            </a:r>
            <a:r>
              <a:rPr lang="en-US" sz="14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null </a:t>
            </a:r>
            <a:r>
              <a:rPr lang="ru-RU" sz="1400" dirty="0">
                <a:solidFill>
                  <a:schemeClr val="bg1"/>
                </a:solidFill>
              </a:rPr>
              <a:t>литерал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для ссылочных типов)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нулевой длины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</a:t>
            </a:r>
            <a:r>
              <a:rPr lang="ru-RU" dirty="0"/>
              <a:t> допустимо создавать массивы нулевой длины.</a:t>
            </a:r>
            <a:r>
              <a:rPr lang="en-US" dirty="0"/>
              <a:t> </a:t>
            </a:r>
            <a:r>
              <a:rPr lang="ru-RU" dirty="0"/>
              <a:t>Они могут пригодится в ситуации когда нужно вернуть массив </a:t>
            </a:r>
            <a:r>
              <a:rPr lang="ru-RU"/>
              <a:t>без значений.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</a:t>
            </a:r>
            <a:r>
              <a:rPr lang="ru-RU" dirty="0"/>
              <a:t>1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,0];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array3 = new </a:t>
            </a:r>
            <a:r>
              <a:rPr lang="en-US" dirty="0" err="1"/>
              <a:t>int</a:t>
            </a:r>
            <a:r>
              <a:rPr lang="en-US" dirty="0"/>
              <a:t>[0][];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0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schemeClr val="bg1"/>
                </a:solidFill>
              </a:rPr>
              <a:t>Платформа для любых приложений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51520" y="1899137"/>
            <a:ext cx="8640960" cy="2681991"/>
            <a:chOff x="275841" y="1899137"/>
            <a:chExt cx="11648048" cy="4026825"/>
          </a:xfrm>
        </p:grpSpPr>
        <p:grpSp>
          <p:nvGrpSpPr>
            <p:cNvPr id="62" name="Group 61"/>
            <p:cNvGrpSpPr/>
            <p:nvPr/>
          </p:nvGrpSpPr>
          <p:grpSpPr>
            <a:xfrm>
              <a:off x="8558627" y="1899137"/>
              <a:ext cx="1701365" cy="1664677"/>
              <a:chOff x="8620412" y="1899137"/>
              <a:chExt cx="1701365" cy="1664677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8657100" y="1899137"/>
                <a:ext cx="1664677" cy="1664677"/>
              </a:xfrm>
              <a:prstGeom prst="rect">
                <a:avLst/>
              </a:prstGeom>
              <a:solidFill>
                <a:srgbClr val="00829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689" y="1981200"/>
                <a:ext cx="907542" cy="1062990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8620412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IoT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75841" y="1899137"/>
              <a:ext cx="11648048" cy="4026825"/>
              <a:chOff x="275841" y="1899137"/>
              <a:chExt cx="11648048" cy="402682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217" y="3324508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08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66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6907"/>
                <a:ext cx="11276838" cy="1280160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275841" y="1899137"/>
                <a:ext cx="1626936" cy="1664677"/>
                <a:chOff x="337625" y="1899137"/>
                <a:chExt cx="1664677" cy="1664677"/>
              </a:xfrm>
              <a:solidFill>
                <a:srgbClr val="002060"/>
              </a:solidFill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33762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269" y="1990251"/>
                  <a:ext cx="103784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344033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DESKTOP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937523" y="1899137"/>
                <a:ext cx="1666889" cy="1664677"/>
                <a:chOff x="1999308" y="1899137"/>
                <a:chExt cx="1666889" cy="1664677"/>
              </a:xfrm>
            </p:grpSpPr>
            <p:sp>
              <p:nvSpPr>
                <p:cNvPr id="47" name="Rectangle 46"/>
                <p:cNvSpPr/>
                <p:nvPr/>
              </p:nvSpPr>
              <p:spPr bwMode="auto">
                <a:xfrm>
                  <a:off x="2001520" y="1899137"/>
                  <a:ext cx="1664677" cy="1664677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1452" y="1981200"/>
                  <a:ext cx="969264" cy="1062990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999308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WEB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592799" y="1899137"/>
                <a:ext cx="1675508" cy="1664677"/>
                <a:chOff x="3654584" y="1899137"/>
                <a:chExt cx="1675508" cy="1664677"/>
              </a:xfrm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3665415" y="1899137"/>
                  <a:ext cx="1664677" cy="1664677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4590" y="1990253"/>
                  <a:ext cx="1003554" cy="106299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3654584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CLOUD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267525" y="1899137"/>
                <a:ext cx="1664677" cy="1664677"/>
                <a:chOff x="5329310" y="1899137"/>
                <a:chExt cx="1664677" cy="1664677"/>
              </a:xfrm>
              <a:solidFill>
                <a:srgbClr val="9B4F96"/>
              </a:solidFill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329310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2828" y="1990253"/>
                  <a:ext cx="688086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5355169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MOBILE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931420" y="1899137"/>
                <a:ext cx="1664677" cy="1664677"/>
                <a:chOff x="6993205" y="1899137"/>
                <a:chExt cx="1664677" cy="1664677"/>
              </a:xfrm>
              <a:solidFill>
                <a:srgbClr val="BAD80A"/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699320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1804" y="1990253"/>
                  <a:ext cx="96926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7010445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GAMING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0259212" y="1899137"/>
                <a:ext cx="1664677" cy="1664677"/>
                <a:chOff x="10320997" y="1899137"/>
                <a:chExt cx="1664677" cy="1664677"/>
              </a:xfrm>
              <a:solidFill>
                <a:srgbClr val="FF0000"/>
              </a:solidFill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10320997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50773" y="1981200"/>
                  <a:ext cx="93497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10356525" y="3143061"/>
                  <a:ext cx="1585000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AI</a:t>
                  </a: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5277658" y="4261754"/>
                <a:ext cx="1664208" cy="1664208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.NET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006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2511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безопасной навигации </a:t>
            </a:r>
            <a:r>
              <a:rPr lang="en-US" dirty="0"/>
              <a:t>?.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(«Элвис-оператор»)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9814"/>
              </p:ext>
            </p:extLst>
          </p:nvPr>
        </p:nvGraphicFramePr>
        <p:xfrm>
          <a:off x="457201" y="1593304"/>
          <a:ext cx="821925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условие1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Условия проверяются по порядку</a:t>
            </a:r>
          </a:p>
          <a:p>
            <a:r>
              <a:rPr lang="ru-RU" dirty="0" smtClean="0"/>
              <a:t>В условии можно использовать логические операторы и скобки для записи сложных проверок</a:t>
            </a:r>
          </a:p>
          <a:p>
            <a:r>
              <a:rPr lang="ru-RU" dirty="0" smtClean="0"/>
              <a:t>Выполняется только только тот блок кода для которого условие "истинно"</a:t>
            </a:r>
          </a:p>
          <a:p>
            <a:r>
              <a:rPr lang="ru-RU" dirty="0" smtClean="0"/>
              <a:t>Если все условия "ложны", то выполняется блок </a:t>
            </a:r>
            <a:r>
              <a:rPr lang="en-US" dirty="0" smtClean="0"/>
              <a:t>else (</a:t>
            </a:r>
            <a:r>
              <a:rPr lang="ru-RU" dirty="0" smtClean="0"/>
              <a:t>если он есть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Блок </a:t>
            </a:r>
            <a:r>
              <a:rPr lang="en-US" dirty="0" smtClean="0"/>
              <a:t>else </a:t>
            </a:r>
            <a:r>
              <a:rPr lang="ru-RU" dirty="0" smtClean="0"/>
              <a:t>является необязательным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Console.Write(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"Ваш вариант ответа (да/нет/возможно):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answer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Согласен!"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нет"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Действие отменено!"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возможно"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Неправильный ответ!"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Неизвестный вариант ответа!"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? 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?: </a:t>
            </a:r>
            <a:r>
              <a:rPr lang="ru-RU" dirty="0" smtClean="0"/>
              <a:t>предназначен для вычисления одного из двух выражений в зависимости от результата проверки условия. Выражения должны иметь одинаковый тип.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34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(answer)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После каждой итерации выполняется итератор цикла.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255928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Ключевые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слова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continue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break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sz="2800" dirty="0">
                <a:solidFill>
                  <a:schemeClr val="bg1"/>
                </a:solidFill>
              </a:rPr>
              <a:t>break </a:t>
            </a:r>
            <a:r>
              <a:rPr lang="ru-RU" sz="2800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continue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ru-RU" sz="2800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ru-RU" sz="2800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051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6362</Words>
  <Application>Microsoft Office PowerPoint</Application>
  <PresentationFormat>On-screen Show (4:3)</PresentationFormat>
  <Paragraphs>1438</Paragraphs>
  <Slides>86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планы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Массив нулевой длины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Оператор безопасной навигации ?. («Элвис-оператор»)</vt:lpstr>
      <vt:lpstr>PowerPoint Presentation</vt:lpstr>
      <vt:lpstr>if ... else if ... else</vt:lpstr>
      <vt:lpstr>if ... else if ... else</vt:lpstr>
      <vt:lpstr>if ... else if ... else - пример</vt:lpstr>
      <vt:lpstr>Сокращенное выполнение логических выражений</vt:lpstr>
      <vt:lpstr>Условный оператор ? :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Ключевые слова break и continue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2019-04-09T13:06:00Z</dcterms:modified>
</cp:coreProperties>
</file>