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7" r:id="rId2"/>
    <p:sldId id="261" r:id="rId3"/>
    <p:sldId id="267" r:id="rId4"/>
    <p:sldId id="260" r:id="rId5"/>
    <p:sldId id="258" r:id="rId6"/>
    <p:sldId id="273" r:id="rId7"/>
    <p:sldId id="270" r:id="rId8"/>
    <p:sldId id="259" r:id="rId9"/>
    <p:sldId id="284" r:id="rId10"/>
    <p:sldId id="274" r:id="rId11"/>
    <p:sldId id="275" r:id="rId12"/>
    <p:sldId id="279" r:id="rId13"/>
    <p:sldId id="281" r:id="rId14"/>
    <p:sldId id="282" r:id="rId15"/>
    <p:sldId id="265" r:id="rId16"/>
    <p:sldId id="266" r:id="rId17"/>
    <p:sldId id="264" r:id="rId18"/>
    <p:sldId id="283" r:id="rId19"/>
    <p:sldId id="276" r:id="rId20"/>
    <p:sldId id="269" r:id="rId21"/>
    <p:sldId id="272" r:id="rId22"/>
    <p:sldId id="277" r:id="rId23"/>
    <p:sldId id="278" r:id="rId24"/>
    <p:sldId id="262" r:id="rId25"/>
    <p:sldId id="280" r:id="rId26"/>
    <p:sldId id="263" r:id="rId27"/>
    <p:sldId id="285" r:id="rId28"/>
    <p:sldId id="268" r:id="rId29"/>
    <p:sldId id="27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B6966CE2-5FB8-455E-8954-190749612F0B}">
          <p14:sldIdLst>
            <p14:sldId id="257"/>
            <p14:sldId id="261"/>
            <p14:sldId id="267"/>
            <p14:sldId id="260"/>
          </p14:sldIdLst>
        </p14:section>
        <p14:section name="Обобщенные методы" id="{6B318DB4-5025-41D0-8C85-5861F7291FB7}">
          <p14:sldIdLst>
            <p14:sldId id="258"/>
            <p14:sldId id="273"/>
            <p14:sldId id="270"/>
          </p14:sldIdLst>
        </p14:section>
        <p14:section name="Ограничения (constraints)" id="{F07E59E2-9431-41E4-8065-CCDDE8BA37E7}">
          <p14:sldIdLst>
            <p14:sldId id="259"/>
            <p14:sldId id="284"/>
            <p14:sldId id="274"/>
            <p14:sldId id="275"/>
            <p14:sldId id="279"/>
            <p14:sldId id="281"/>
            <p14:sldId id="282"/>
            <p14:sldId id="265"/>
            <p14:sldId id="266"/>
          </p14:sldIdLst>
        </p14:section>
        <p14:section name="default" id="{6EFB7037-8928-4323-8273-2CE2B71841BC}">
          <p14:sldIdLst>
            <p14:sldId id="264"/>
            <p14:sldId id="283"/>
          </p14:sldIdLst>
        </p14:section>
        <p14:section name="Обобщенные классы" id="{C8ADBD1C-BCFC-4740-9F43-F1870249AB75}">
          <p14:sldIdLst>
            <p14:sldId id="276"/>
            <p14:sldId id="269"/>
            <p14:sldId id="272"/>
          </p14:sldIdLst>
        </p14:section>
        <p14:section name="Обобщенные интерфейсы" id="{354A8004-8AA5-4DE6-AF4B-F3EDBCE359CB}">
          <p14:sldIdLst>
            <p14:sldId id="277"/>
          </p14:sldIdLst>
        </p14:section>
        <p14:section name="Обобщенные делегаты" id="{74911DF3-3627-4054-908C-E08D74282FC6}">
          <p14:sldIdLst>
            <p14:sldId id="278"/>
          </p14:sldIdLst>
        </p14:section>
        <p14:section name="Стандартные обобщенные типы" id="{3FD98B6F-41C2-4585-8C56-683498758C44}">
          <p14:sldIdLst>
            <p14:sldId id="262"/>
            <p14:sldId id="280"/>
          </p14:sldIdLst>
        </p14:section>
        <p14:section name="Ковариантность и контрвариантность" id="{61B98245-B6D1-4A5B-AA7D-67AF9695AB2A}">
          <p14:sldIdLst>
            <p14:sldId id="263"/>
            <p14:sldId id="285"/>
            <p14:sldId id="268"/>
          </p14:sldIdLst>
        </p14:section>
        <p14:section name="C# vs C++" id="{7A88AAC4-EA78-4F8B-BD4B-44FDF0422B1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Обобщенные (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generic)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методы и типы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базовому классу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Может быть только одно</a:t>
            </a:r>
          </a:p>
          <a:p>
            <a:r>
              <a:rPr lang="ru-RU" dirty="0"/>
              <a:t>Если используется совместно с ограничением по интерфейсу(</a:t>
            </a:r>
            <a:r>
              <a:rPr lang="ru-RU" dirty="0" err="1"/>
              <a:t>ам</a:t>
            </a:r>
            <a:r>
              <a:rPr lang="ru-RU" dirty="0"/>
              <a:t>), то сначала нужно указать имя класса, а затем интерфейс(ы)</a:t>
            </a:r>
          </a:p>
        </p:txBody>
      </p:sp>
    </p:spTree>
    <p:extLst>
      <p:ext uri="{BB962C8B-B14F-4D97-AF65-F5344CB8AC3E}">
        <p14:creationId xmlns:p14="http://schemas.microsoft.com/office/powerpoint/2010/main" val="25903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интерфейсу(</a:t>
            </a:r>
            <a:r>
              <a:rPr lang="ru-RU" dirty="0" err="1"/>
              <a:t>ам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указать несколько интерфейсов. В этом случае в качестве тип-аргумента могут являться только типы реализующие все перечисленные интерфейсы</a:t>
            </a:r>
          </a:p>
          <a:p>
            <a:r>
              <a:rPr lang="ru-RU" dirty="0"/>
              <a:t>Если используется совместно с ограничением по базовому классу, то сначала нужно указать имя класса, а затем интерфейс(ы)</a:t>
            </a:r>
          </a:p>
        </p:txBody>
      </p:sp>
    </p:spTree>
    <p:extLst>
      <p:ext uri="{BB962C8B-B14F-4D97-AF65-F5344CB8AC3E}">
        <p14:creationId xmlns:p14="http://schemas.microsoft.com/office/powerpoint/2010/main" val="172439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на ссылочный тип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использования операторов ==, != т.к. они будут сравнивать только равенство ссылок, даже если в типе перегружены операторы сравнения.</a:t>
            </a:r>
          </a:p>
        </p:txBody>
      </p:sp>
    </p:spTree>
    <p:extLst>
      <p:ext uri="{BB962C8B-B14F-4D97-AF65-F5344CB8AC3E}">
        <p14:creationId xmlns:p14="http://schemas.microsoft.com/office/powerpoint/2010/main" val="218539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на значимый тип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использовать любой значимый тип, кроме </a:t>
            </a:r>
            <a:r>
              <a:rPr lang="en-US" dirty="0" err="1"/>
              <a:t>Nullable</a:t>
            </a:r>
            <a:r>
              <a:rPr lang="en-US" dirty="0"/>
              <a:t>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84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Ограничение на конструктор по умолчанию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 указываться последним</a:t>
            </a:r>
          </a:p>
        </p:txBody>
      </p:sp>
    </p:spTree>
    <p:extLst>
      <p:ext uri="{BB962C8B-B14F-4D97-AF65-F5344CB8AC3E}">
        <p14:creationId xmlns:p14="http://schemas.microsoft.com/office/powerpoint/2010/main" val="14054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для нескольких параметров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Test&lt;T,U&gt;</a:t>
            </a:r>
            <a:br>
              <a:rPr lang="en-US" dirty="0"/>
            </a:br>
            <a:r>
              <a:rPr lang="en-US" dirty="0"/>
              <a:t>     where T : Base</a:t>
            </a:r>
          </a:p>
          <a:p>
            <a:pPr marL="0" indent="0">
              <a:buNone/>
            </a:pPr>
            <a:r>
              <a:rPr lang="en-US" dirty="0"/>
              <a:t>     where U : new()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10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Тип-параметры без ограничений (</a:t>
            </a:r>
            <a:r>
              <a:rPr lang="en-US" dirty="0"/>
              <a:t>unbounded type parameters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приводить к типу </a:t>
            </a:r>
            <a:r>
              <a:rPr lang="en-US" dirty="0"/>
              <a:t>object</a:t>
            </a:r>
            <a:r>
              <a:rPr lang="ru-RU" dirty="0"/>
              <a:t> или выполнять явное приведение к интерфейсу</a:t>
            </a:r>
          </a:p>
          <a:p>
            <a:r>
              <a:rPr lang="ru-RU" dirty="0"/>
              <a:t>Можно сравнивать с </a:t>
            </a:r>
            <a:r>
              <a:rPr lang="en-US" dirty="0"/>
              <a:t>null. </a:t>
            </a:r>
            <a:r>
              <a:rPr lang="ru-RU" dirty="0"/>
              <a:t>Если тип аргумент является значимым, то условие всегда возвращает </a:t>
            </a:r>
            <a:r>
              <a:rPr lang="en-US" dirty="0"/>
              <a:t>false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Нельзя сравнивать с помощью ==, != т.к. нет гарантии что тип их поддерживает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0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 помощью ключевого слова </a:t>
            </a:r>
            <a:r>
              <a:rPr lang="en-US" dirty="0"/>
              <a:t>default </a:t>
            </a:r>
            <a:r>
              <a:rPr lang="ru-RU" dirty="0"/>
              <a:t>можно получать значение по умолчанию по имени типа. Для значимых типов это 0, для ссылочных – </a:t>
            </a:r>
            <a:r>
              <a:rPr lang="en-US" dirty="0"/>
              <a:t>null.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29309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Где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тип-аргумент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Упрощенная запись </a:t>
            </a:r>
            <a:r>
              <a:rPr lang="en-US" dirty="0"/>
              <a:t>default</a:t>
            </a:r>
            <a:r>
              <a:rPr lang="ru-RU" dirty="0"/>
              <a:t> в </a:t>
            </a:r>
            <a:r>
              <a:rPr lang="en-US" dirty="0"/>
              <a:t>C# 7.1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29309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Где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тип-аргумент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Начиная с </a:t>
            </a:r>
            <a:r>
              <a:rPr lang="en-US" dirty="0"/>
              <a:t>C# </a:t>
            </a:r>
            <a:r>
              <a:rPr lang="ru-RU" dirty="0"/>
              <a:t>7.1 в </a:t>
            </a:r>
            <a:r>
              <a:rPr lang="en-US" dirty="0"/>
              <a:t>default </a:t>
            </a:r>
            <a:r>
              <a:rPr lang="ru-RU" dirty="0"/>
              <a:t>не обязательно указывать имя типа.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3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2969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Обобщенное программирование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Парадигма программирования, заключающаяся в таком описании данных и алгоритмов, которое можно применять к различным типам данных, не меняя само это описание.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/>
              <a:t>Другое название - </a:t>
            </a:r>
            <a:r>
              <a:rPr lang="ru-RU" sz="2800"/>
              <a:t>параметрический полиморфизм.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Поддерживается начиная с </a:t>
            </a:r>
            <a:r>
              <a:rPr lang="en-US" sz="2800" dirty="0"/>
              <a:t>.NET 2.0</a:t>
            </a:r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Абстрактные классы</a:t>
            </a:r>
            <a:br>
              <a:rPr lang="ru-RU" dirty="0"/>
            </a:br>
            <a:r>
              <a:rPr lang="ru-RU" dirty="0"/>
              <a:t>и обобщенные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Derived : Base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Для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метода нельзя указывать ограничения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Они наследуются от родительского метода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DC1414"/>
                </a:solidFill>
                <a:latin typeface="Consolas" panose="020B0609020204030204" pitchFamily="49" charset="0"/>
              </a:rPr>
              <a:t>"Some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5222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ru-RU" dirty="0"/>
              <a:t>поля в обобщенных классах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каждой комбинации тип-аргументов создается свое </a:t>
            </a:r>
            <a:r>
              <a:rPr lang="en-US" dirty="0"/>
              <a:t>static </a:t>
            </a:r>
            <a:r>
              <a:rPr lang="ru-RU"/>
              <a:t>поле.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645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делегаты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502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обобщенные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System.Collections.Generic.*</a:t>
            </a:r>
          </a:p>
        </p:txBody>
      </p:sp>
    </p:spTree>
    <p:extLst>
      <p:ext uri="{BB962C8B-B14F-4D97-AF65-F5344CB8AC3E}">
        <p14:creationId xmlns:p14="http://schemas.microsoft.com/office/powerpoint/2010/main" val="3746999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и обобщения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Массив реализует интерфейс </a:t>
            </a:r>
            <a:r>
              <a:rPr lang="en-US" sz="2400" dirty="0" err="1"/>
              <a:t>IList</a:t>
            </a:r>
            <a:r>
              <a:rPr lang="en-US" sz="2400" dirty="0"/>
              <a:t>&lt;T&gt; </a:t>
            </a:r>
            <a:r>
              <a:rPr lang="ru-RU" sz="2400" dirty="0"/>
              <a:t>что дает возможность написать общий код для работы как с массивом так и для других коллекций.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780928"/>
            <a:ext cx="8229600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ArrayHelper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// T - тип-параметр (псевдоним для неизвестного/любого типа)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Shuffle&lt;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IList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list)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list.Count - 1; i &gt; 0; i--)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temp = list[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list[j];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list[j] = temp;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678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Ковариантность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и </a:t>
            </a:r>
            <a:r>
              <a:rPr lang="ru-RU" dirty="0" err="1"/>
              <a:t>контравариантность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DD1104-43BF-3E40-8A73-AC8FFF16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</a:t>
            </a:r>
            <a:r>
              <a:rPr lang="en-US" dirty="0"/>
              <a:t>in/out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510F7A-5EC7-3A4C-AC61-F64425E90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– </a:t>
            </a:r>
            <a:r>
              <a:rPr lang="ru-RU" dirty="0"/>
              <a:t>ковариантный тип-параметр</a:t>
            </a:r>
            <a:endParaRPr lang="en-US" dirty="0"/>
          </a:p>
          <a:p>
            <a:r>
              <a:rPr lang="en-US" dirty="0"/>
              <a:t>in – </a:t>
            </a:r>
            <a:r>
              <a:rPr lang="ru-RU" dirty="0"/>
              <a:t>контравариантный тип-параметр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19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Типы поддерживающие </a:t>
            </a:r>
            <a:r>
              <a:rPr lang="ru-RU" sz="3600" dirty="0" err="1"/>
              <a:t>ковариантность</a:t>
            </a:r>
            <a:r>
              <a:rPr lang="ru-RU" sz="3600" dirty="0"/>
              <a:t> и </a:t>
            </a:r>
            <a:r>
              <a:rPr lang="ru-RU" sz="3600" dirty="0" err="1"/>
              <a:t>контравариантность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48518"/>
              </p:ext>
            </p:extLst>
          </p:nvPr>
        </p:nvGraphicFramePr>
        <p:xfrm>
          <a:off x="457200" y="1600198"/>
          <a:ext cx="8229600" cy="4911094"/>
        </p:xfrm>
        <a:graphic>
          <a:graphicData uri="http://schemas.openxmlformats.org/drawingml/2006/table">
            <a:tbl>
              <a:tblPr/>
              <a:tblGrid>
                <a:gridCol w="36107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586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6616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002060"/>
                          </a:solidFill>
                        </a:rPr>
                        <a:t>Тип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002060"/>
                          </a:solidFill>
                        </a:rPr>
                        <a:t>Ковариантный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002060"/>
                          </a:solidFill>
                        </a:rPr>
                        <a:t>Контравариантный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4074">
                <a:tc>
                  <a:txBody>
                    <a:bodyPr/>
                    <a:lstStyle/>
                    <a:p>
                      <a:r>
                        <a:rPr lang="fr-FR" sz="1200" dirty="0"/>
                        <a:t>Action&lt;T&gt; </a:t>
                      </a:r>
                      <a:r>
                        <a:rPr lang="ru-RU" sz="1200" dirty="0"/>
                        <a:t>…</a:t>
                      </a:r>
                      <a:r>
                        <a:rPr lang="fr-FR" sz="1200" dirty="0"/>
                        <a:t> Action&lt;T1, T2, T3, T4, T5, T6, T7, T8, T9, T10, T11, T12, T13, T14, T15, T16&gt;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Comparison&lt;T&gt;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Converter&lt;</a:t>
                      </a:r>
                      <a:r>
                        <a:rPr lang="en-US" sz="1200" dirty="0" err="1"/>
                        <a:t>TInput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TOutput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4244">
                <a:tc>
                  <a:txBody>
                    <a:bodyPr/>
                    <a:lstStyle/>
                    <a:p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&lt;T, 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 </a:t>
                      </a:r>
                      <a:r>
                        <a:rPr lang="ru-RU" sz="1200" dirty="0"/>
                        <a:t>…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&lt;T1, T2, T3, T4, T5, T6, T7, T8, T9, T10, T11, T12, T13, T14, T15, T16, 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Predicate&lt;T&gt;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IEnumerator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IEqualityComparer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IGrouping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TKey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IOrderedEnumerable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838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тех кто переходит с </a:t>
            </a:r>
            <a:r>
              <a:rPr lang="en-US" dirty="0"/>
              <a:t>C++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C# generics vs C++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Обобщения в C# обладают меньшей гибкостью по сравнению с шаблонами в C++. Например, нельзя использовать арифметические операторы хотя можно использовать операторы определенные пользователем.</a:t>
            </a:r>
          </a:p>
          <a:p>
            <a:endParaRPr lang="ru-RU" dirty="0"/>
          </a:p>
          <a:p>
            <a:r>
              <a:rPr lang="ru-RU" dirty="0"/>
              <a:t>C# не поддерживает не-тип параметры шаблонов как например </a:t>
            </a:r>
            <a:r>
              <a:rPr lang="ru-RU" dirty="0" err="1"/>
              <a:t>template</a:t>
            </a:r>
            <a:r>
              <a:rPr lang="ru-RU" dirty="0"/>
              <a:t> C&lt;</a:t>
            </a:r>
            <a:r>
              <a:rPr lang="ru-RU" dirty="0" err="1"/>
              <a:t>int</a:t>
            </a:r>
            <a:r>
              <a:rPr lang="ru-RU" dirty="0"/>
              <a:t> i&gt; {}.</a:t>
            </a:r>
          </a:p>
          <a:p>
            <a:endParaRPr lang="ru-RU" dirty="0"/>
          </a:p>
          <a:p>
            <a:r>
              <a:rPr lang="ru-RU" dirty="0"/>
              <a:t>C# не поддерживает явную специализацию; то есть отдельную реализацию для конкретного типа.</a:t>
            </a:r>
          </a:p>
          <a:p>
            <a:endParaRPr lang="ru-RU" dirty="0"/>
          </a:p>
          <a:p>
            <a:r>
              <a:rPr lang="ru-RU" dirty="0"/>
              <a:t>C# не поддерживает частичную специализацию: отдельную реализацию для части тип-аргументов.</a:t>
            </a:r>
          </a:p>
          <a:p>
            <a:endParaRPr lang="ru-RU" dirty="0"/>
          </a:p>
          <a:p>
            <a:r>
              <a:rPr lang="ru-RU" dirty="0"/>
              <a:t>C# не разрешает использовать тип-аргумент в качестве базового класса для обобщенного типа.</a:t>
            </a:r>
          </a:p>
          <a:p>
            <a:endParaRPr lang="ru-RU" dirty="0"/>
          </a:p>
          <a:p>
            <a:r>
              <a:rPr lang="ru-RU" dirty="0"/>
              <a:t>C# не поддерживает значения по умолчанию для тип-аргументов.</a:t>
            </a:r>
          </a:p>
          <a:p>
            <a:endParaRPr lang="ru-RU" dirty="0"/>
          </a:p>
          <a:p>
            <a:r>
              <a:rPr lang="ru-RU" dirty="0"/>
              <a:t>Тип-параметр в C# не может быть обобщением, однако конструируемые типы могут использоваться как обобщения. C++ поддерживает шаблонные параметры.</a:t>
            </a:r>
          </a:p>
          <a:p>
            <a:endParaRPr lang="ru-RU" dirty="0"/>
          </a:p>
          <a:p>
            <a:r>
              <a:rPr lang="ru-RU" dirty="0"/>
              <a:t>C++ разрешает писать код который подходит не для всех возможных тип-параметров шаблона, который позже проверяется с конкретным тип-параметром. C# требует что код был написан так чтобы он мог работать с любым типом который удовлетворяет наложенным ограничениям. Например, в C++ можно написать функцию с использованием операторов + и - на переменных тип-параметра, который приведет к ошибке компиляции в момент создания шаблона с типом без поддержки данных операторов. C# запрещает данный подход; разрешено использовать только те конструкции языка которые могут быть выведены из наложенных ограничений.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1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обобщенных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реализация типа, алгоритма для разных типов</a:t>
            </a:r>
          </a:p>
          <a:p>
            <a:r>
              <a:rPr lang="ru-RU" dirty="0"/>
              <a:t>Более высокая скорость работы для значимых типов по сравнению с использованием </a:t>
            </a:r>
            <a:r>
              <a:rPr lang="en-US" dirty="0"/>
              <a:t>object</a:t>
            </a:r>
          </a:p>
          <a:p>
            <a:r>
              <a:rPr lang="ru-RU" dirty="0" err="1"/>
              <a:t>Типо</a:t>
            </a:r>
            <a:r>
              <a:rPr lang="ru-RU" dirty="0"/>
              <a:t>-безопасно</a:t>
            </a:r>
            <a:r>
              <a:rPr lang="en-US"/>
              <a:t>c</a:t>
            </a:r>
            <a:r>
              <a:rPr lang="ru-RU"/>
              <a:t>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Обобщения </a:t>
            </a:r>
            <a:r>
              <a:rPr lang="en-US" dirty="0"/>
              <a:t>(generics)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</a:t>
            </a:r>
            <a:endParaRPr lang="en-US" dirty="0"/>
          </a:p>
          <a:p>
            <a:r>
              <a:rPr lang="ru-RU" dirty="0"/>
              <a:t>Классы</a:t>
            </a:r>
          </a:p>
          <a:p>
            <a:r>
              <a:rPr lang="ru-RU" dirty="0"/>
              <a:t>Структуры</a:t>
            </a:r>
          </a:p>
          <a:p>
            <a:r>
              <a:rPr lang="ru-RU" dirty="0"/>
              <a:t>Делегаты</a:t>
            </a:r>
          </a:p>
          <a:p>
            <a:r>
              <a:rPr lang="ru-RU" dirty="0"/>
              <a:t>Интерфейсы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Обобщенные методы объявляются путем добавления тип-аргумента к имени.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068960"/>
            <a:ext cx="8229600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ArrayHelper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// T - тип-параметр (псевдоним для неизвестного/любого типа)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Shuffle&lt;T&gt;(T[] array)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array.Length - 1; i &gt; 0; i--)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temp = array[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array[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array[j];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array[j] = temp;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99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можно использовать</a:t>
            </a:r>
            <a:br>
              <a:rPr lang="ru-RU" dirty="0"/>
            </a:br>
            <a:r>
              <a:rPr lang="ru-RU" dirty="0" smtClean="0"/>
              <a:t>тип-параметр?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Параметр метода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Возвращаемое значение метода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Локальная переменная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Можно объявить и создать массив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Можно присваивать значения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Можно использовать значение по умолчанию (ключевое слово </a:t>
            </a:r>
            <a:r>
              <a:rPr lang="en-US" dirty="0"/>
              <a:t>default)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Можно вызывать экземплярные методы класса </a:t>
            </a:r>
            <a:r>
              <a:rPr lang="en-US" dirty="0" smtClean="0"/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Можно получить тип с помощью </a:t>
            </a:r>
            <a:r>
              <a:rPr lang="en-US" dirty="0" err="1" smtClean="0"/>
              <a:t>typeof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9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Выведение тип-аргументов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/>
              <a:t>(</a:t>
            </a:r>
            <a:r>
              <a:rPr lang="en-US" sz="3200" dirty="0"/>
              <a:t>inference of type arguments</a:t>
            </a:r>
            <a:r>
              <a:rPr lang="ru-RU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обобщенных </a:t>
            </a:r>
            <a:r>
              <a:rPr lang="en-US" sz="2000" dirty="0"/>
              <a:t>(generic) </a:t>
            </a:r>
            <a:r>
              <a:rPr lang="ru-RU" sz="2000" dirty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/>
              <a:t>Choose </a:t>
            </a:r>
            <a:r>
              <a:rPr lang="ru-RU" sz="2000" dirty="0"/>
              <a:t>может быть вызван с явным указанием тип-аргумента, но это не обязательно:</a:t>
            </a:r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Choose&lt;T&gt;(T first, T second)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%2 == 0 ? first : second;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тип-аргумента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/>
              <a:t>Короткий вариант </a:t>
            </a:r>
            <a:r>
              <a:rPr lang="ru-RU" sz="2200" dirty="0"/>
              <a:t>вызова</a:t>
            </a:r>
            <a:r>
              <a:rPr lang="ru-RU" sz="2000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749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(</a:t>
            </a:r>
            <a:r>
              <a:rPr lang="en-US" dirty="0"/>
              <a:t>constraints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Базовый класс</a:t>
            </a:r>
          </a:p>
          <a:p>
            <a:pPr lvl="1"/>
            <a:r>
              <a:rPr lang="en-US" dirty="0"/>
              <a:t>where T : </a:t>
            </a:r>
            <a:r>
              <a:rPr lang="en-US" dirty="0" err="1"/>
              <a:t>BaseClass</a:t>
            </a:r>
            <a:endParaRPr lang="ru-RU" dirty="0"/>
          </a:p>
          <a:p>
            <a:r>
              <a:rPr lang="ru-RU" dirty="0"/>
              <a:t>Базовый тип на основе другого тип аргумента</a:t>
            </a:r>
          </a:p>
          <a:p>
            <a:pPr lvl="1"/>
            <a:r>
              <a:rPr lang="en-US" dirty="0"/>
              <a:t>where T : U</a:t>
            </a:r>
            <a:endParaRPr lang="ru-RU" dirty="0"/>
          </a:p>
          <a:p>
            <a:r>
              <a:rPr lang="ru-RU" dirty="0"/>
              <a:t>Интерфейс(ы)</a:t>
            </a:r>
            <a:endParaRPr lang="en-US" dirty="0"/>
          </a:p>
          <a:p>
            <a:pPr lvl="1"/>
            <a:r>
              <a:rPr lang="en-US" dirty="0"/>
              <a:t>where T : </a:t>
            </a:r>
            <a:r>
              <a:rPr lang="en-US" dirty="0" err="1"/>
              <a:t>ISmth</a:t>
            </a:r>
            <a:endParaRPr lang="en-US" dirty="0"/>
          </a:p>
          <a:p>
            <a:pPr lvl="1"/>
            <a:r>
              <a:rPr lang="en-US" dirty="0"/>
              <a:t>where T : ISmth1, </a:t>
            </a:r>
            <a:r>
              <a:rPr lang="en-US" dirty="0" smtClean="0"/>
              <a:t>ISmth2</a:t>
            </a:r>
          </a:p>
          <a:p>
            <a:pPr lvl="1"/>
            <a:r>
              <a:rPr lang="en-US" dirty="0" smtClean="0"/>
              <a:t>where T : </a:t>
            </a:r>
            <a:r>
              <a:rPr lang="en-US" dirty="0" err="1" smtClean="0"/>
              <a:t>ISmthGeneric</a:t>
            </a:r>
            <a:r>
              <a:rPr lang="en-US" dirty="0" smtClean="0"/>
              <a:t>&lt;T&gt;</a:t>
            </a:r>
            <a:endParaRPr lang="ru-RU" dirty="0"/>
          </a:p>
          <a:p>
            <a:r>
              <a:rPr lang="ru-RU" dirty="0"/>
              <a:t>Ссылочный тип</a:t>
            </a:r>
            <a:endParaRPr lang="en-US" dirty="0"/>
          </a:p>
          <a:p>
            <a:pPr lvl="1"/>
            <a:r>
              <a:rPr lang="en-US" dirty="0"/>
              <a:t>where T : class</a:t>
            </a:r>
            <a:endParaRPr lang="ru-RU" dirty="0"/>
          </a:p>
          <a:p>
            <a:r>
              <a:rPr lang="ru-RU" dirty="0"/>
              <a:t>Значимый тип</a:t>
            </a:r>
            <a:endParaRPr lang="en-US" dirty="0"/>
          </a:p>
          <a:p>
            <a:pPr lvl="1"/>
            <a:r>
              <a:rPr lang="en-US" dirty="0"/>
              <a:t>where T : </a:t>
            </a:r>
            <a:r>
              <a:rPr lang="en-US" dirty="0" err="1"/>
              <a:t>struct</a:t>
            </a:r>
            <a:endParaRPr lang="ru-RU" dirty="0"/>
          </a:p>
          <a:p>
            <a:r>
              <a:rPr lang="ru-RU" dirty="0"/>
              <a:t>Конструктор по умолчанию (конструктор без аргументов)</a:t>
            </a:r>
            <a:endParaRPr lang="en-US" dirty="0"/>
          </a:p>
          <a:p>
            <a:pPr lvl="1"/>
            <a:r>
              <a:rPr lang="en-US" dirty="0"/>
              <a:t>where T : new()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42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(</a:t>
            </a:r>
            <a:r>
              <a:rPr lang="en-US" dirty="0"/>
              <a:t>constraints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en-US" dirty="0"/>
              <a:t>?</a:t>
            </a:r>
            <a:endParaRPr lang="ru-RU" dirty="0"/>
          </a:p>
          <a:p>
            <a:r>
              <a:rPr lang="en-US" dirty="0"/>
              <a:t>delegate</a:t>
            </a:r>
            <a:endParaRPr lang="ru-RU" dirty="0"/>
          </a:p>
          <a:p>
            <a:pPr lvl="1"/>
            <a:r>
              <a:rPr lang="en-US" dirty="0"/>
              <a:t>?</a:t>
            </a:r>
            <a:endParaRPr lang="ru-RU" dirty="0"/>
          </a:p>
          <a:p>
            <a:r>
              <a:rPr lang="en-US" dirty="0"/>
              <a:t>unmanaged</a:t>
            </a:r>
          </a:p>
          <a:p>
            <a:pPr lvl="1"/>
            <a:r>
              <a:rPr lang="en-US" dirty="0"/>
              <a:t>?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44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1194</Words>
  <Application>Microsoft Office PowerPoint</Application>
  <PresentationFormat>On-screen Show (4:3)</PresentationFormat>
  <Paragraphs>224</Paragraphs>
  <Slides>29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bel-hard-training</vt:lpstr>
      <vt:lpstr>PowerPoint Presentation</vt:lpstr>
      <vt:lpstr>Обобщенное программирование</vt:lpstr>
      <vt:lpstr>Преимущества обобщенных типов</vt:lpstr>
      <vt:lpstr>Обобщения (generics)</vt:lpstr>
      <vt:lpstr>Обобщенные методы</vt:lpstr>
      <vt:lpstr>Как можно использовать тип-параметр?</vt:lpstr>
      <vt:lpstr>Выведение тип-аргументов (inference of type arguments)</vt:lpstr>
      <vt:lpstr>Ограничения (constraints)</vt:lpstr>
      <vt:lpstr>Ограничения (constraints) в C# 7.3</vt:lpstr>
      <vt:lpstr>Ограничение по базовому классу</vt:lpstr>
      <vt:lpstr>Ограничение по интерфейсу(ам)</vt:lpstr>
      <vt:lpstr>Ограничение на ссылочный тип</vt:lpstr>
      <vt:lpstr>Ограничение на значимый тип</vt:lpstr>
      <vt:lpstr>Ограничение на конструктор по умолчанию</vt:lpstr>
      <vt:lpstr>Ограничения для нескольких параметров</vt:lpstr>
      <vt:lpstr>Тип-параметры без ограничений (unbounded type parameters)</vt:lpstr>
      <vt:lpstr>Ключевое слово default</vt:lpstr>
      <vt:lpstr>Упрощенная запись default в C# 7.1</vt:lpstr>
      <vt:lpstr>Обобщенные классы</vt:lpstr>
      <vt:lpstr>Абстрактные классы и обобщенные методы</vt:lpstr>
      <vt:lpstr>static поля в обобщенных классах</vt:lpstr>
      <vt:lpstr>Обобщенные интерфейсы</vt:lpstr>
      <vt:lpstr>Обобщенные делегаты</vt:lpstr>
      <vt:lpstr>Стандартные обобщенные типы</vt:lpstr>
      <vt:lpstr>Массивы и обобщения</vt:lpstr>
      <vt:lpstr>Ковариантность и контравариантность</vt:lpstr>
      <vt:lpstr>Ключевые слова in/out</vt:lpstr>
      <vt:lpstr>Типы поддерживающие ковариантность и контравариантность</vt:lpstr>
      <vt:lpstr>Для тех кто переходит с C++ C# generics vs C++ templates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2019-03-22T17:17:27Z</dcterms:modified>
</cp:coreProperties>
</file>