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6" r:id="rId3"/>
    <p:sldId id="290" r:id="rId4"/>
    <p:sldId id="259" r:id="rId5"/>
    <p:sldId id="327" r:id="rId6"/>
    <p:sldId id="331" r:id="rId7"/>
    <p:sldId id="332" r:id="rId8"/>
    <p:sldId id="318" r:id="rId9"/>
    <p:sldId id="273" r:id="rId10"/>
    <p:sldId id="329" r:id="rId11"/>
    <p:sldId id="333" r:id="rId12"/>
    <p:sldId id="324" r:id="rId13"/>
    <p:sldId id="330" r:id="rId14"/>
    <p:sldId id="319" r:id="rId15"/>
    <p:sldId id="326" r:id="rId16"/>
    <p:sldId id="292" r:id="rId17"/>
    <p:sldId id="282" r:id="rId18"/>
    <p:sldId id="284" r:id="rId19"/>
    <p:sldId id="285" r:id="rId20"/>
    <p:sldId id="322" r:id="rId21"/>
    <p:sldId id="323" r:id="rId22"/>
    <p:sldId id="320" r:id="rId23"/>
    <p:sldId id="321" r:id="rId24"/>
    <p:sldId id="32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216" autoAdjust="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ECF776-F836-4CCD-9497-99E5597B8B5D}" type="datetimeFigureOut">
              <a:rPr lang="en-US" smtClean="0"/>
              <a:pPr/>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ECF776-F836-4CCD-9497-99E5597B8B5D}" type="datetimeFigureOut">
              <a:rPr lang="en-US" smtClean="0"/>
              <a:pPr/>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ECF776-F836-4CCD-9497-99E5597B8B5D}" type="datetimeFigureOut">
              <a:rPr lang="en-US" smtClean="0"/>
              <a:pPr/>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ECF776-F836-4CCD-9497-99E5597B8B5D}" type="datetimeFigureOut">
              <a:rPr lang="en-US" smtClean="0"/>
              <a:pPr/>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ECF776-F836-4CCD-9497-99E5597B8B5D}" type="datetimeFigureOut">
              <a:rPr lang="en-US" smtClean="0"/>
              <a:pPr/>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ECF776-F836-4CCD-9497-99E5597B8B5D}" type="datetimeFigureOut">
              <a:rPr lang="en-US" smtClean="0"/>
              <a:pPr/>
              <a:t>3/9/2019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ECF776-F836-4CCD-9497-99E5597B8B5D}" type="datetimeFigureOut">
              <a:rPr lang="en-US" smtClean="0"/>
              <a:pPr/>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3/9/2019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msdn.microsoft.com/en-us/magazine/dn683793.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523220"/>
          </a:xfrm>
          <a:prstGeom prst="rect">
            <a:avLst/>
          </a:prstGeom>
        </p:spPr>
        <p:txBody>
          <a:bodyPr wrap="square">
            <a:spAutoFit/>
          </a:bodyPr>
          <a:lstStyle/>
          <a:p>
            <a:pPr algn="ctr"/>
            <a:r>
              <a:rPr lang="ru-RU" sz="2800" i="1" dirty="0">
                <a:solidFill>
                  <a:schemeClr val="bg1"/>
                </a:solidFill>
              </a:rPr>
              <a:t>Основы программирования на </a:t>
            </a:r>
            <a:r>
              <a:rPr lang="en-US" sz="2800" i="1" dirty="0">
                <a:solidFill>
                  <a:schemeClr val="bg1"/>
                </a:solidFill>
              </a:rPr>
              <a:t>C#</a:t>
            </a:r>
            <a:endParaRPr lang="ru-RU" sz="2800" i="1" dirty="0">
              <a:solidFill>
                <a:schemeClr val="bg1"/>
              </a:solidFill>
            </a:endParaRPr>
          </a:p>
        </p:txBody>
      </p:sp>
      <p:sp>
        <p:nvSpPr>
          <p:cNvPr id="2" name="TextBox 1"/>
          <p:cNvSpPr txBox="1"/>
          <p:nvPr/>
        </p:nvSpPr>
        <p:spPr>
          <a:xfrm>
            <a:off x="143508" y="2528900"/>
            <a:ext cx="8856984" cy="1200329"/>
          </a:xfrm>
          <a:prstGeom prst="rect">
            <a:avLst/>
          </a:prstGeom>
          <a:noFill/>
        </p:spPr>
        <p:txBody>
          <a:bodyPr wrap="square" rtlCol="0">
            <a:spAutoFit/>
          </a:bodyPr>
          <a:lstStyle/>
          <a:p>
            <a:pPr algn="ctr"/>
            <a:r>
              <a:rPr lang="ru-RU" sz="3600" b="1" dirty="0">
                <a:solidFill>
                  <a:schemeClr val="bg1"/>
                </a:solidFill>
                <a:latin typeface="Footlight MT Light" panose="0204060206030A020304" pitchFamily="18" charset="77"/>
              </a:rPr>
              <a:t>§ Обработка ошибок с помощью исключений</a:t>
            </a:r>
            <a:endParaRPr lang="en-US" sz="3600" b="1" dirty="0">
              <a:solidFill>
                <a:schemeClr val="bg1"/>
              </a:solidFill>
              <a:latin typeface="Footlight MT Light" panose="0204060206030A020304" pitchFamily="18" charset="77"/>
            </a:endParaRPr>
          </a:p>
        </p:txBody>
      </p:sp>
      <p:sp>
        <p:nvSpPr>
          <p:cNvPr id="5" name="TextBox 4">
            <a:extLst>
              <a:ext uri="{FF2B5EF4-FFF2-40B4-BE49-F238E27FC236}">
                <a16:creationId xmlns="" xmlns:a16="http://schemas.microsoft.com/office/drawing/2014/main" id="{1A85FE82-D427-3E40-9156-9771195096C3}"/>
              </a:ext>
            </a:extLst>
          </p:cNvPr>
          <p:cNvSpPr txBox="1"/>
          <p:nvPr/>
        </p:nvSpPr>
        <p:spPr>
          <a:xfrm>
            <a:off x="2339752" y="4984720"/>
            <a:ext cx="4464496" cy="1138773"/>
          </a:xfrm>
          <a:prstGeom prst="rect">
            <a:avLst/>
          </a:prstGeom>
          <a:noFill/>
        </p:spPr>
        <p:txBody>
          <a:bodyPr wrap="square" rtlCol="0">
            <a:spAutoFit/>
          </a:bodyPr>
          <a:lstStyle/>
          <a:p>
            <a:r>
              <a:rPr lang="ru-RU" sz="2000" dirty="0">
                <a:solidFill>
                  <a:schemeClr val="bg1"/>
                </a:solidFill>
                <a:effectLst>
                  <a:outerShdw blurRad="50800" dist="38100" dir="5400000" algn="t" rotWithShape="0">
                    <a:prstClr val="black">
                      <a:alpha val="40000"/>
                    </a:prstClr>
                  </a:outerShdw>
                </a:effectLst>
                <a:latin typeface="Segoe Print" panose="02000800000000000000" pitchFamily="2" charset="0"/>
              </a:rPr>
              <a:t>Центр Обучающих Технологий</a:t>
            </a:r>
          </a:p>
          <a:p>
            <a:pPr algn="ctr"/>
            <a:r>
              <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rPr>
              <a:t>основан в 2002 году</a:t>
            </a:r>
          </a:p>
          <a:p>
            <a:pPr algn="ctr"/>
            <a:endPar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a:p>
            <a:pPr algn="ctr"/>
            <a:r>
              <a:rPr lang="en-US" sz="1600" dirty="0" err="1">
                <a:solidFill>
                  <a:schemeClr val="bg1"/>
                </a:solidFill>
                <a:effectLst>
                  <a:outerShdw blurRad="50800" dist="38100" dir="5400000" algn="t" rotWithShape="0">
                    <a:prstClr val="black">
                      <a:alpha val="40000"/>
                    </a:prstClr>
                  </a:outerShdw>
                </a:effectLst>
                <a:latin typeface="Segoe Print" panose="02000800000000000000" pitchFamily="2" charset="0"/>
              </a:rPr>
              <a:t>trainingcenter.by</a:t>
            </a:r>
            <a:endParaRPr lang="en-US"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p:txBody>
      </p:sp>
    </p:spTree>
    <p:extLst>
      <p:ext uri="{BB962C8B-B14F-4D97-AF65-F5344CB8AC3E}">
        <p14:creationId xmlns:p14="http://schemas.microsoft.com/office/powerpoint/2010/main" val="3146798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b="1" dirty="0" smtClean="0"/>
              <a:t>Исключения которые генерируются ...</a:t>
            </a:r>
            <a:endParaRPr lang="ru-RU" dirty="0"/>
          </a:p>
        </p:txBody>
      </p:sp>
      <p:graphicFrame>
        <p:nvGraphicFramePr>
          <p:cNvPr id="5" name="Table 4"/>
          <p:cNvGraphicFramePr>
            <a:graphicFrameLocks noGrp="1"/>
          </p:cNvGraphicFramePr>
          <p:nvPr>
            <p:extLst>
              <p:ext uri="{D42A27DB-BD31-4B8C-83A1-F6EECF244321}">
                <p14:modId xmlns:p14="http://schemas.microsoft.com/office/powerpoint/2010/main" val="4055454444"/>
              </p:ext>
            </p:extLst>
          </p:nvPr>
        </p:nvGraphicFramePr>
        <p:xfrm>
          <a:off x="457200" y="1596400"/>
          <a:ext cx="8229600" cy="6680200"/>
        </p:xfrm>
        <a:graphic>
          <a:graphicData uri="http://schemas.openxmlformats.org/drawingml/2006/table">
            <a:tbl>
              <a:tblPr firstRow="1" bandRow="1">
                <a:tableStyleId>{5C22544A-7EE6-4342-B048-85BDC9FD1C3A}</a:tableStyleId>
              </a:tblPr>
              <a:tblGrid>
                <a:gridCol w="3538736">
                  <a:extLst>
                    <a:ext uri="{9D8B030D-6E8A-4147-A177-3AD203B41FA5}">
                      <a16:colId xmlns="" xmlns:a16="http://schemas.microsoft.com/office/drawing/2014/main" val="20000"/>
                    </a:ext>
                  </a:extLst>
                </a:gridCol>
                <a:gridCol w="4690864">
                  <a:extLst>
                    <a:ext uri="{9D8B030D-6E8A-4147-A177-3AD203B41FA5}">
                      <a16:colId xmlns="" xmlns:a16="http://schemas.microsoft.com/office/drawing/2014/main" val="20001"/>
                    </a:ext>
                  </a:extLst>
                </a:gridCol>
              </a:tblGrid>
              <a:tr h="370840">
                <a:tc>
                  <a:txBody>
                    <a:bodyPr/>
                    <a:lstStyle/>
                    <a:p>
                      <a:r>
                        <a:rPr lang="ru-RU" dirty="0"/>
                        <a:t>Название</a:t>
                      </a:r>
                      <a:r>
                        <a:rPr lang="ru-RU" baseline="0" dirty="0"/>
                        <a:t> класса исключения</a:t>
                      </a:r>
                      <a:endParaRPr lang="en-US" dirty="0"/>
                    </a:p>
                  </a:txBody>
                  <a:tcPr/>
                </a:tc>
                <a:tc>
                  <a:txBody>
                    <a:bodyPr/>
                    <a:lstStyle/>
                    <a:p>
                      <a:r>
                        <a:rPr lang="ru-RU" dirty="0"/>
                        <a:t>Описание</a:t>
                      </a:r>
                      <a:endParaRPr lang="en-US" dirty="0"/>
                    </a:p>
                  </a:txBody>
                  <a:tcPr/>
                </a:tc>
                <a:extLst>
                  <a:ext uri="{0D108BD9-81ED-4DB2-BD59-A6C34878D82A}">
                    <a16:rowId xmlns="" xmlns:a16="http://schemas.microsoft.com/office/drawing/2014/main" val="10000"/>
                  </a:ext>
                </a:extLst>
              </a:tr>
              <a:tr h="370840">
                <a:tc>
                  <a:txBody>
                    <a:bodyPr/>
                    <a:lstStyle/>
                    <a:p>
                      <a:pPr>
                        <a:spcBef>
                          <a:spcPts val="300"/>
                        </a:spcBef>
                        <a:spcAft>
                          <a:spcPts val="300"/>
                        </a:spcAft>
                      </a:pPr>
                      <a:r>
                        <a:rPr lang="en-US" sz="1800" kern="1200" dirty="0" err="1">
                          <a:solidFill>
                            <a:schemeClr val="bg2"/>
                          </a:solidFill>
                          <a:latin typeface="+mn-lt"/>
                          <a:ea typeface="+mn-ea"/>
                          <a:cs typeface="+mn-cs"/>
                        </a:rPr>
                        <a:t>System.ArrayTypeMismatchException</a:t>
                      </a:r>
                      <a:endParaRPr lang="ru-RU" sz="1800" kern="1200" dirty="0">
                        <a:solidFill>
                          <a:schemeClr val="bg2"/>
                        </a:solidFill>
                        <a:latin typeface="+mn-lt"/>
                        <a:ea typeface="+mn-ea"/>
                        <a:cs typeface="+mn-cs"/>
                      </a:endParaRPr>
                    </a:p>
                  </a:txBody>
                  <a:tcPr marL="68580" marR="68580" marT="0" marB="0"/>
                </a:tc>
                <a:tc>
                  <a:txBody>
                    <a:bodyPr/>
                    <a:lstStyle/>
                    <a:p>
                      <a:pPr>
                        <a:spcBef>
                          <a:spcPts val="300"/>
                        </a:spcBef>
                        <a:spcAft>
                          <a:spcPts val="300"/>
                        </a:spcAft>
                      </a:pPr>
                      <a:r>
                        <a:rPr lang="en-US" sz="1800" kern="1200">
                          <a:solidFill>
                            <a:schemeClr val="bg2"/>
                          </a:solidFill>
                          <a:latin typeface="+mn-lt"/>
                          <a:ea typeface="+mn-ea"/>
                          <a:cs typeface="+mn-cs"/>
                        </a:rPr>
                        <a:t>Thrown when a store into an array fails because the actual type of the stored element is incompatible with the actual type of the array.</a:t>
                      </a:r>
                      <a:endParaRPr lang="ru-RU" sz="1800" kern="1200">
                        <a:solidFill>
                          <a:schemeClr val="bg2"/>
                        </a:solidFill>
                        <a:latin typeface="+mn-lt"/>
                        <a:ea typeface="+mn-ea"/>
                        <a:cs typeface="+mn-cs"/>
                      </a:endParaRPr>
                    </a:p>
                  </a:txBody>
                  <a:tcPr marL="68580" marR="68580" marT="0" marB="0"/>
                </a:tc>
              </a:tr>
              <a:tr h="370840">
                <a:tc>
                  <a:txBody>
                    <a:bodyPr/>
                    <a:lstStyle/>
                    <a:p>
                      <a:pPr>
                        <a:spcBef>
                          <a:spcPts val="300"/>
                        </a:spcBef>
                        <a:spcAft>
                          <a:spcPts val="300"/>
                        </a:spcAft>
                      </a:pPr>
                      <a:r>
                        <a:rPr lang="en-US" sz="1800" kern="1200" dirty="0" err="1">
                          <a:solidFill>
                            <a:schemeClr val="bg2"/>
                          </a:solidFill>
                          <a:latin typeface="+mn-lt"/>
                          <a:ea typeface="+mn-ea"/>
                          <a:cs typeface="+mn-cs"/>
                        </a:rPr>
                        <a:t>System.DivideByZeroException</a:t>
                      </a:r>
                      <a:endParaRPr lang="ru-RU" sz="1800" kern="1200" dirty="0">
                        <a:solidFill>
                          <a:schemeClr val="bg2"/>
                        </a:solidFill>
                        <a:latin typeface="+mn-lt"/>
                        <a:ea typeface="+mn-ea"/>
                        <a:cs typeface="+mn-cs"/>
                      </a:endParaRPr>
                    </a:p>
                  </a:txBody>
                  <a:tcPr marL="68580" marR="68580" marT="0" marB="0"/>
                </a:tc>
                <a:tc>
                  <a:txBody>
                    <a:bodyPr/>
                    <a:lstStyle/>
                    <a:p>
                      <a:pPr>
                        <a:spcBef>
                          <a:spcPts val="300"/>
                        </a:spcBef>
                        <a:spcAft>
                          <a:spcPts val="300"/>
                        </a:spcAft>
                      </a:pPr>
                      <a:r>
                        <a:rPr lang="ru-RU" sz="1800" kern="1200" dirty="0" smtClean="0">
                          <a:solidFill>
                            <a:schemeClr val="bg2"/>
                          </a:solidFill>
                          <a:latin typeface="+mn-lt"/>
                          <a:ea typeface="+mn-ea"/>
                          <a:cs typeface="+mn-cs"/>
                        </a:rPr>
                        <a:t>Генерируется при делении на ноль целочисленных значений и </a:t>
                      </a:r>
                      <a:r>
                        <a:rPr lang="en-US" sz="1800" kern="1200" dirty="0" smtClean="0">
                          <a:solidFill>
                            <a:schemeClr val="bg2"/>
                          </a:solidFill>
                          <a:latin typeface="+mn-lt"/>
                          <a:ea typeface="+mn-ea"/>
                          <a:cs typeface="+mn-cs"/>
                        </a:rPr>
                        <a:t>decimal</a:t>
                      </a:r>
                      <a:endParaRPr lang="ru-RU" sz="1800" kern="1200" dirty="0">
                        <a:solidFill>
                          <a:schemeClr val="bg2"/>
                        </a:solidFill>
                        <a:latin typeface="+mn-lt"/>
                        <a:ea typeface="+mn-ea"/>
                        <a:cs typeface="+mn-cs"/>
                      </a:endParaRPr>
                    </a:p>
                  </a:txBody>
                  <a:tcPr marL="68580" marR="68580" marT="0" marB="0"/>
                </a:tc>
              </a:tr>
              <a:tr h="370840">
                <a:tc>
                  <a:txBody>
                    <a:bodyPr/>
                    <a:lstStyle/>
                    <a:p>
                      <a:pPr>
                        <a:spcBef>
                          <a:spcPts val="300"/>
                        </a:spcBef>
                        <a:spcAft>
                          <a:spcPts val="300"/>
                        </a:spcAft>
                      </a:pPr>
                      <a:r>
                        <a:rPr lang="en-US" sz="1800" kern="1200" dirty="0" err="1">
                          <a:solidFill>
                            <a:schemeClr val="bg2"/>
                          </a:solidFill>
                          <a:latin typeface="+mn-lt"/>
                          <a:ea typeface="+mn-ea"/>
                          <a:cs typeface="+mn-cs"/>
                        </a:rPr>
                        <a:t>System.IndexOutOfRangeException</a:t>
                      </a:r>
                      <a:endParaRPr lang="ru-RU" sz="1800" kern="1200" dirty="0">
                        <a:solidFill>
                          <a:schemeClr val="bg2"/>
                        </a:solidFill>
                        <a:latin typeface="+mn-lt"/>
                        <a:ea typeface="+mn-ea"/>
                        <a:cs typeface="+mn-cs"/>
                      </a:endParaRPr>
                    </a:p>
                  </a:txBody>
                  <a:tcPr marL="68580" marR="68580" marT="0" marB="0"/>
                </a:tc>
                <a:tc>
                  <a:txBody>
                    <a:bodyPr/>
                    <a:lstStyle/>
                    <a:p>
                      <a:pPr>
                        <a:spcBef>
                          <a:spcPts val="300"/>
                        </a:spcBef>
                        <a:spcAft>
                          <a:spcPts val="300"/>
                        </a:spcAft>
                      </a:pPr>
                      <a:r>
                        <a:rPr lang="en-US" sz="1800" kern="1200" dirty="0">
                          <a:solidFill>
                            <a:schemeClr val="bg2"/>
                          </a:solidFill>
                          <a:latin typeface="+mn-lt"/>
                          <a:ea typeface="+mn-ea"/>
                          <a:cs typeface="+mn-cs"/>
                        </a:rPr>
                        <a:t>Thrown when an attempt to index an array via an index that is less than zero or outside the bounds of the array.</a:t>
                      </a:r>
                      <a:endParaRPr lang="ru-RU" sz="1800" kern="1200" dirty="0">
                        <a:solidFill>
                          <a:schemeClr val="bg2"/>
                        </a:solidFill>
                        <a:latin typeface="+mn-lt"/>
                        <a:ea typeface="+mn-ea"/>
                        <a:cs typeface="+mn-cs"/>
                      </a:endParaRPr>
                    </a:p>
                  </a:txBody>
                  <a:tcPr marL="68580" marR="68580" marT="0" marB="0"/>
                </a:tc>
              </a:tr>
              <a:tr h="370840">
                <a:tc>
                  <a:txBody>
                    <a:bodyPr/>
                    <a:lstStyle/>
                    <a:p>
                      <a:pPr>
                        <a:spcBef>
                          <a:spcPts val="300"/>
                        </a:spcBef>
                        <a:spcAft>
                          <a:spcPts val="300"/>
                        </a:spcAft>
                      </a:pPr>
                      <a:r>
                        <a:rPr lang="en-US" sz="1800" kern="1200" dirty="0" err="1">
                          <a:solidFill>
                            <a:schemeClr val="bg2"/>
                          </a:solidFill>
                          <a:latin typeface="+mn-lt"/>
                          <a:ea typeface="+mn-ea"/>
                          <a:cs typeface="+mn-cs"/>
                        </a:rPr>
                        <a:t>System.InvalidCastException</a:t>
                      </a:r>
                      <a:endParaRPr lang="ru-RU" sz="1800" kern="1200" dirty="0">
                        <a:solidFill>
                          <a:schemeClr val="bg2"/>
                        </a:solidFill>
                        <a:latin typeface="+mn-lt"/>
                        <a:ea typeface="+mn-ea"/>
                        <a:cs typeface="+mn-cs"/>
                      </a:endParaRPr>
                    </a:p>
                  </a:txBody>
                  <a:tcPr marL="68580" marR="68580" marT="0" marB="0"/>
                </a:tc>
                <a:tc>
                  <a:txBody>
                    <a:bodyPr/>
                    <a:lstStyle/>
                    <a:p>
                      <a:pPr>
                        <a:spcBef>
                          <a:spcPts val="300"/>
                        </a:spcBef>
                        <a:spcAft>
                          <a:spcPts val="300"/>
                        </a:spcAft>
                      </a:pPr>
                      <a:r>
                        <a:rPr lang="en-US" sz="1800" kern="1200">
                          <a:solidFill>
                            <a:schemeClr val="bg2"/>
                          </a:solidFill>
                          <a:latin typeface="+mn-lt"/>
                          <a:ea typeface="+mn-ea"/>
                          <a:cs typeface="+mn-cs"/>
                        </a:rPr>
                        <a:t>Thrown when an explicit conversion from a base type or interface to a derived type fails at run time.</a:t>
                      </a:r>
                      <a:endParaRPr lang="ru-RU" sz="1800" kern="1200">
                        <a:solidFill>
                          <a:schemeClr val="bg2"/>
                        </a:solidFill>
                        <a:latin typeface="+mn-lt"/>
                        <a:ea typeface="+mn-ea"/>
                        <a:cs typeface="+mn-cs"/>
                      </a:endParaRPr>
                    </a:p>
                  </a:txBody>
                  <a:tcPr marL="68580" marR="68580" marT="0" marB="0"/>
                </a:tc>
                <a:extLst>
                  <a:ext uri="{0D108BD9-81ED-4DB2-BD59-A6C34878D82A}">
                    <a16:rowId xmlns="" xmlns:a16="http://schemas.microsoft.com/office/drawing/2014/main" val="10002"/>
                  </a:ext>
                </a:extLst>
              </a:tr>
              <a:tr h="370840">
                <a:tc>
                  <a:txBody>
                    <a:bodyPr/>
                    <a:lstStyle/>
                    <a:p>
                      <a:pPr>
                        <a:spcBef>
                          <a:spcPts val="300"/>
                        </a:spcBef>
                        <a:spcAft>
                          <a:spcPts val="300"/>
                        </a:spcAft>
                      </a:pPr>
                      <a:r>
                        <a:rPr lang="en-US" sz="1800" kern="1200" dirty="0" err="1">
                          <a:solidFill>
                            <a:schemeClr val="bg2"/>
                          </a:solidFill>
                          <a:latin typeface="+mn-lt"/>
                          <a:ea typeface="+mn-ea"/>
                          <a:cs typeface="+mn-cs"/>
                        </a:rPr>
                        <a:t>System.NullReferenceException</a:t>
                      </a:r>
                      <a:endParaRPr lang="ru-RU" sz="1800" kern="1200" dirty="0">
                        <a:solidFill>
                          <a:schemeClr val="bg2"/>
                        </a:solidFill>
                        <a:latin typeface="+mn-lt"/>
                        <a:ea typeface="+mn-ea"/>
                        <a:cs typeface="+mn-cs"/>
                      </a:endParaRPr>
                    </a:p>
                  </a:txBody>
                  <a:tcPr marL="68580" marR="68580" marT="0" marB="0"/>
                </a:tc>
                <a:tc>
                  <a:txBody>
                    <a:bodyPr/>
                    <a:lstStyle/>
                    <a:p>
                      <a:pPr>
                        <a:spcBef>
                          <a:spcPts val="300"/>
                        </a:spcBef>
                        <a:spcAft>
                          <a:spcPts val="300"/>
                        </a:spcAft>
                      </a:pPr>
                      <a:r>
                        <a:rPr lang="en-US" sz="1800" kern="1200">
                          <a:solidFill>
                            <a:schemeClr val="bg2"/>
                          </a:solidFill>
                          <a:latin typeface="+mn-lt"/>
                          <a:ea typeface="+mn-ea"/>
                          <a:cs typeface="+mn-cs"/>
                        </a:rPr>
                        <a:t>Thrown when a null reference is used in a way that causes the referenced object to be required.</a:t>
                      </a:r>
                      <a:endParaRPr lang="ru-RU" sz="1800" kern="1200">
                        <a:solidFill>
                          <a:schemeClr val="bg2"/>
                        </a:solidFill>
                        <a:latin typeface="+mn-lt"/>
                        <a:ea typeface="+mn-ea"/>
                        <a:cs typeface="+mn-cs"/>
                      </a:endParaRPr>
                    </a:p>
                  </a:txBody>
                  <a:tcPr marL="68580" marR="68580" marT="0" marB="0"/>
                </a:tc>
                <a:extLst>
                  <a:ext uri="{0D108BD9-81ED-4DB2-BD59-A6C34878D82A}">
                    <a16:rowId xmlns="" xmlns:a16="http://schemas.microsoft.com/office/drawing/2014/main" val="10003"/>
                  </a:ext>
                </a:extLst>
              </a:tr>
              <a:tr h="370840">
                <a:tc>
                  <a:txBody>
                    <a:bodyPr/>
                    <a:lstStyle/>
                    <a:p>
                      <a:pPr>
                        <a:spcBef>
                          <a:spcPts val="300"/>
                        </a:spcBef>
                        <a:spcAft>
                          <a:spcPts val="300"/>
                        </a:spcAft>
                      </a:pPr>
                      <a:r>
                        <a:rPr lang="en-US" sz="1800" kern="1200" dirty="0" err="1">
                          <a:solidFill>
                            <a:schemeClr val="bg2"/>
                          </a:solidFill>
                          <a:latin typeface="+mn-lt"/>
                          <a:ea typeface="+mn-ea"/>
                          <a:cs typeface="+mn-cs"/>
                        </a:rPr>
                        <a:t>System.OutOfMemoryException</a:t>
                      </a:r>
                      <a:endParaRPr lang="ru-RU" sz="1800" kern="1200" dirty="0">
                        <a:solidFill>
                          <a:schemeClr val="bg2"/>
                        </a:solidFill>
                        <a:latin typeface="+mn-lt"/>
                        <a:ea typeface="+mn-ea"/>
                        <a:cs typeface="+mn-cs"/>
                      </a:endParaRPr>
                    </a:p>
                  </a:txBody>
                  <a:tcPr marL="68580" marR="68580" marT="0" marB="0"/>
                </a:tc>
                <a:tc>
                  <a:txBody>
                    <a:bodyPr/>
                    <a:lstStyle/>
                    <a:p>
                      <a:pPr>
                        <a:spcBef>
                          <a:spcPts val="300"/>
                        </a:spcBef>
                        <a:spcAft>
                          <a:spcPts val="300"/>
                        </a:spcAft>
                      </a:pPr>
                      <a:r>
                        <a:rPr lang="en-US" sz="1800" kern="1200">
                          <a:solidFill>
                            <a:schemeClr val="bg2"/>
                          </a:solidFill>
                          <a:latin typeface="+mn-lt"/>
                          <a:ea typeface="+mn-ea"/>
                          <a:cs typeface="+mn-cs"/>
                        </a:rPr>
                        <a:t>Thrown when an attempt to allocate memory (via new) fails.</a:t>
                      </a:r>
                      <a:endParaRPr lang="ru-RU" sz="1800" kern="1200">
                        <a:solidFill>
                          <a:schemeClr val="bg2"/>
                        </a:solidFill>
                        <a:latin typeface="+mn-lt"/>
                        <a:ea typeface="+mn-ea"/>
                        <a:cs typeface="+mn-cs"/>
                      </a:endParaRPr>
                    </a:p>
                  </a:txBody>
                  <a:tcPr marL="68580" marR="68580" marT="0" marB="0"/>
                </a:tc>
                <a:extLst>
                  <a:ext uri="{0D108BD9-81ED-4DB2-BD59-A6C34878D82A}">
                    <a16:rowId xmlns="" xmlns:a16="http://schemas.microsoft.com/office/drawing/2014/main" val="10004"/>
                  </a:ext>
                </a:extLst>
              </a:tr>
              <a:tr h="370840">
                <a:tc>
                  <a:txBody>
                    <a:bodyPr/>
                    <a:lstStyle/>
                    <a:p>
                      <a:pPr>
                        <a:spcBef>
                          <a:spcPts val="300"/>
                        </a:spcBef>
                        <a:spcAft>
                          <a:spcPts val="300"/>
                        </a:spcAft>
                      </a:pPr>
                      <a:r>
                        <a:rPr lang="en-US" sz="1800" kern="1200" dirty="0" err="1">
                          <a:solidFill>
                            <a:schemeClr val="bg2"/>
                          </a:solidFill>
                          <a:latin typeface="+mn-lt"/>
                          <a:ea typeface="+mn-ea"/>
                          <a:cs typeface="+mn-cs"/>
                        </a:rPr>
                        <a:t>System.OverflowException</a:t>
                      </a:r>
                      <a:endParaRPr lang="ru-RU" sz="1800" kern="1200" dirty="0">
                        <a:solidFill>
                          <a:schemeClr val="bg2"/>
                        </a:solidFill>
                        <a:latin typeface="+mn-lt"/>
                        <a:ea typeface="+mn-ea"/>
                        <a:cs typeface="+mn-cs"/>
                      </a:endParaRPr>
                    </a:p>
                  </a:txBody>
                  <a:tcPr marL="68580" marR="68580" marT="0" marB="0"/>
                </a:tc>
                <a:tc>
                  <a:txBody>
                    <a:bodyPr/>
                    <a:lstStyle/>
                    <a:p>
                      <a:pPr>
                        <a:spcBef>
                          <a:spcPts val="300"/>
                        </a:spcBef>
                        <a:spcAft>
                          <a:spcPts val="300"/>
                        </a:spcAft>
                      </a:pPr>
                      <a:r>
                        <a:rPr lang="en-US" sz="1800" kern="1200" dirty="0">
                          <a:solidFill>
                            <a:schemeClr val="bg2"/>
                          </a:solidFill>
                          <a:latin typeface="+mn-lt"/>
                          <a:ea typeface="+mn-ea"/>
                          <a:cs typeface="+mn-cs"/>
                        </a:rPr>
                        <a:t>Thrown when an arithmetic operation in a checked context overflows.</a:t>
                      </a:r>
                      <a:endParaRPr lang="ru-RU" sz="1800" kern="1200" dirty="0">
                        <a:solidFill>
                          <a:schemeClr val="bg2"/>
                        </a:solidFill>
                        <a:latin typeface="+mn-lt"/>
                        <a:ea typeface="+mn-ea"/>
                        <a:cs typeface="+mn-cs"/>
                      </a:endParaRPr>
                    </a:p>
                  </a:txBody>
                  <a:tcPr marL="68580" marR="68580" marT="0" marB="0"/>
                </a:tc>
                <a:extLst>
                  <a:ext uri="{0D108BD9-81ED-4DB2-BD59-A6C34878D82A}">
                    <a16:rowId xmlns="" xmlns:a16="http://schemas.microsoft.com/office/drawing/2014/main" val="10005"/>
                  </a:ext>
                </a:extLst>
              </a:tr>
              <a:tr h="370840">
                <a:tc>
                  <a:txBody>
                    <a:bodyPr/>
                    <a:lstStyle/>
                    <a:p>
                      <a:pPr>
                        <a:spcBef>
                          <a:spcPts val="300"/>
                        </a:spcBef>
                        <a:spcAft>
                          <a:spcPts val="300"/>
                        </a:spcAft>
                      </a:pPr>
                      <a:r>
                        <a:rPr lang="en-US" sz="1800" kern="1200">
                          <a:solidFill>
                            <a:schemeClr val="bg2"/>
                          </a:solidFill>
                          <a:latin typeface="+mn-lt"/>
                          <a:ea typeface="+mn-ea"/>
                          <a:cs typeface="+mn-cs"/>
                        </a:rPr>
                        <a:t>System.StackOverflowException</a:t>
                      </a:r>
                      <a:endParaRPr lang="ru-RU" sz="1800" kern="1200">
                        <a:solidFill>
                          <a:schemeClr val="bg2"/>
                        </a:solidFill>
                        <a:latin typeface="+mn-lt"/>
                        <a:ea typeface="+mn-ea"/>
                        <a:cs typeface="+mn-cs"/>
                      </a:endParaRPr>
                    </a:p>
                  </a:txBody>
                  <a:tcPr marL="68580" marR="68580" marT="0" marB="0"/>
                </a:tc>
                <a:tc>
                  <a:txBody>
                    <a:bodyPr/>
                    <a:lstStyle/>
                    <a:p>
                      <a:pPr>
                        <a:spcBef>
                          <a:spcPts val="300"/>
                        </a:spcBef>
                        <a:spcAft>
                          <a:spcPts val="300"/>
                        </a:spcAft>
                      </a:pPr>
                      <a:r>
                        <a:rPr lang="en-US" sz="1800" kern="1200" dirty="0">
                          <a:solidFill>
                            <a:schemeClr val="bg2"/>
                          </a:solidFill>
                          <a:latin typeface="+mn-lt"/>
                          <a:ea typeface="+mn-ea"/>
                          <a:cs typeface="+mn-cs"/>
                        </a:rPr>
                        <a:t>Thrown when the execution stack is exhausted by having too many pending method calls; typically indicative of very deep or unbounded recursion.</a:t>
                      </a:r>
                      <a:endParaRPr lang="ru-RU" sz="1800" kern="1200" dirty="0">
                        <a:solidFill>
                          <a:schemeClr val="bg2"/>
                        </a:solidFill>
                        <a:latin typeface="+mn-lt"/>
                        <a:ea typeface="+mn-ea"/>
                        <a:cs typeface="+mn-cs"/>
                      </a:endParaRPr>
                    </a:p>
                  </a:txBody>
                  <a:tcPr marL="68580" marR="68580" marT="0" marB="0"/>
                </a:tc>
                <a:extLst>
                  <a:ext uri="{0D108BD9-81ED-4DB2-BD59-A6C34878D82A}">
                    <a16:rowId xmlns="" xmlns:a16="http://schemas.microsoft.com/office/drawing/2014/main" val="10006"/>
                  </a:ext>
                </a:extLst>
              </a:tr>
              <a:tr h="370840">
                <a:tc>
                  <a:txBody>
                    <a:bodyPr/>
                    <a:lstStyle/>
                    <a:p>
                      <a:pPr>
                        <a:spcBef>
                          <a:spcPts val="300"/>
                        </a:spcBef>
                        <a:spcAft>
                          <a:spcPts val="300"/>
                        </a:spcAft>
                      </a:pPr>
                      <a:r>
                        <a:rPr lang="en-US" sz="1800" kern="1200">
                          <a:solidFill>
                            <a:schemeClr val="bg2"/>
                          </a:solidFill>
                          <a:latin typeface="+mn-lt"/>
                          <a:ea typeface="+mn-ea"/>
                          <a:cs typeface="+mn-cs"/>
                        </a:rPr>
                        <a:t>System.TypeInitializationException</a:t>
                      </a:r>
                      <a:endParaRPr lang="ru-RU" sz="1800" kern="1200">
                        <a:solidFill>
                          <a:schemeClr val="bg2"/>
                        </a:solidFill>
                        <a:latin typeface="+mn-lt"/>
                        <a:ea typeface="+mn-ea"/>
                        <a:cs typeface="+mn-cs"/>
                      </a:endParaRPr>
                    </a:p>
                  </a:txBody>
                  <a:tcPr marL="68580" marR="68580" marT="0" marB="0"/>
                </a:tc>
                <a:tc>
                  <a:txBody>
                    <a:bodyPr/>
                    <a:lstStyle/>
                    <a:p>
                      <a:pPr>
                        <a:spcBef>
                          <a:spcPts val="300"/>
                        </a:spcBef>
                        <a:spcAft>
                          <a:spcPts val="300"/>
                        </a:spcAft>
                      </a:pPr>
                      <a:r>
                        <a:rPr lang="en-US" sz="1800" kern="1200" dirty="0">
                          <a:solidFill>
                            <a:schemeClr val="bg2"/>
                          </a:solidFill>
                          <a:latin typeface="+mn-lt"/>
                          <a:ea typeface="+mn-ea"/>
                          <a:cs typeface="+mn-cs"/>
                        </a:rPr>
                        <a:t>Thrown when a static constructor throws an exception, and no catch clauses exists to catch it.</a:t>
                      </a:r>
                      <a:endParaRPr lang="ru-RU" sz="1800" kern="1200" dirty="0">
                        <a:solidFill>
                          <a:schemeClr val="bg2"/>
                        </a:solidFill>
                        <a:latin typeface="+mn-lt"/>
                        <a:ea typeface="+mn-ea"/>
                        <a:cs typeface="+mn-cs"/>
                      </a:endParaRPr>
                    </a:p>
                  </a:txBody>
                  <a:tcPr marL="68580" marR="68580" marT="0" marB="0"/>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4081289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b="1" dirty="0"/>
              <a:t>Часто используемые исключения</a:t>
            </a:r>
            <a:endParaRPr lang="ru-RU" dirty="0"/>
          </a:p>
        </p:txBody>
      </p:sp>
      <p:graphicFrame>
        <p:nvGraphicFramePr>
          <p:cNvPr id="5" name="Table 4"/>
          <p:cNvGraphicFramePr>
            <a:graphicFrameLocks noGrp="1"/>
          </p:cNvGraphicFramePr>
          <p:nvPr>
            <p:extLst>
              <p:ext uri="{D42A27DB-BD31-4B8C-83A1-F6EECF244321}">
                <p14:modId xmlns:p14="http://schemas.microsoft.com/office/powerpoint/2010/main" val="2846102581"/>
              </p:ext>
            </p:extLst>
          </p:nvPr>
        </p:nvGraphicFramePr>
        <p:xfrm>
          <a:off x="457200" y="1596400"/>
          <a:ext cx="8229600" cy="4312920"/>
        </p:xfrm>
        <a:graphic>
          <a:graphicData uri="http://schemas.openxmlformats.org/drawingml/2006/table">
            <a:tbl>
              <a:tblPr firstRow="1" bandRow="1">
                <a:tableStyleId>{5C22544A-7EE6-4342-B048-85BDC9FD1C3A}</a:tableStyleId>
              </a:tblPr>
              <a:tblGrid>
                <a:gridCol w="3538736">
                  <a:extLst>
                    <a:ext uri="{9D8B030D-6E8A-4147-A177-3AD203B41FA5}">
                      <a16:colId xmlns="" xmlns:a16="http://schemas.microsoft.com/office/drawing/2014/main" val="20000"/>
                    </a:ext>
                  </a:extLst>
                </a:gridCol>
                <a:gridCol w="4690864">
                  <a:extLst>
                    <a:ext uri="{9D8B030D-6E8A-4147-A177-3AD203B41FA5}">
                      <a16:colId xmlns="" xmlns:a16="http://schemas.microsoft.com/office/drawing/2014/main" val="20001"/>
                    </a:ext>
                  </a:extLst>
                </a:gridCol>
              </a:tblGrid>
              <a:tr h="370840">
                <a:tc>
                  <a:txBody>
                    <a:bodyPr/>
                    <a:lstStyle/>
                    <a:p>
                      <a:r>
                        <a:rPr lang="ru-RU" dirty="0"/>
                        <a:t>Название</a:t>
                      </a:r>
                      <a:r>
                        <a:rPr lang="ru-RU" baseline="0" dirty="0"/>
                        <a:t> класса исключения</a:t>
                      </a:r>
                      <a:endParaRPr lang="en-US" dirty="0"/>
                    </a:p>
                  </a:txBody>
                  <a:tcPr/>
                </a:tc>
                <a:tc>
                  <a:txBody>
                    <a:bodyPr/>
                    <a:lstStyle/>
                    <a:p>
                      <a:r>
                        <a:rPr lang="ru-RU" dirty="0"/>
                        <a:t>Описание</a:t>
                      </a:r>
                      <a:endParaRPr lang="en-US" dirty="0"/>
                    </a:p>
                  </a:txBody>
                  <a:tcPr/>
                </a:tc>
                <a:extLst>
                  <a:ext uri="{0D108BD9-81ED-4DB2-BD59-A6C34878D82A}">
                    <a16:rowId xmlns="" xmlns:a16="http://schemas.microsoft.com/office/drawing/2014/main" val="10000"/>
                  </a:ext>
                </a:extLst>
              </a:tr>
              <a:tr h="370840">
                <a:tc>
                  <a:txBody>
                    <a:bodyPr/>
                    <a:lstStyle/>
                    <a:p>
                      <a:r>
                        <a:rPr lang="en-US" dirty="0" err="1">
                          <a:solidFill>
                            <a:schemeClr val="bg2"/>
                          </a:solidFill>
                        </a:rPr>
                        <a:t>NullReferenceException</a:t>
                      </a:r>
                      <a:endParaRPr lang="en-US" dirty="0">
                        <a:solidFill>
                          <a:schemeClr val="bg2"/>
                        </a:solidFill>
                      </a:endParaRPr>
                    </a:p>
                  </a:txBody>
                  <a:tcPr/>
                </a:tc>
                <a:tc>
                  <a:txBody>
                    <a:bodyPr/>
                    <a:lstStyle/>
                    <a:p>
                      <a:r>
                        <a:rPr lang="ru-RU" dirty="0">
                          <a:solidFill>
                            <a:schemeClr val="bg2"/>
                          </a:solidFill>
                        </a:rPr>
                        <a:t>Значение</a:t>
                      </a:r>
                      <a:r>
                        <a:rPr lang="ru-RU" baseline="0" dirty="0">
                          <a:solidFill>
                            <a:schemeClr val="bg2"/>
                          </a:solidFill>
                        </a:rPr>
                        <a:t> ссылочного типа равно </a:t>
                      </a:r>
                      <a:r>
                        <a:rPr lang="en-US" baseline="0" dirty="0">
                          <a:solidFill>
                            <a:schemeClr val="bg2"/>
                          </a:solidFill>
                        </a:rPr>
                        <a:t>null</a:t>
                      </a:r>
                      <a:endParaRPr lang="en-US" dirty="0">
                        <a:solidFill>
                          <a:schemeClr val="bg2"/>
                        </a:solidFill>
                      </a:endParaRPr>
                    </a:p>
                  </a:txBody>
                  <a:tcPr/>
                </a:tc>
                <a:extLst>
                  <a:ext uri="{0D108BD9-81ED-4DB2-BD59-A6C34878D82A}">
                    <a16:rowId xmlns="" xmlns:a16="http://schemas.microsoft.com/office/drawing/2014/main" val="10001"/>
                  </a:ext>
                </a:extLst>
              </a:tr>
              <a:tr h="370840">
                <a:tc>
                  <a:txBody>
                    <a:bodyPr/>
                    <a:lstStyle/>
                    <a:p>
                      <a:r>
                        <a:rPr lang="en-US" sz="1800" kern="1200" dirty="0" err="1">
                          <a:solidFill>
                            <a:schemeClr val="bg2"/>
                          </a:solidFill>
                          <a:latin typeface="+mn-lt"/>
                          <a:ea typeface="+mn-ea"/>
                          <a:cs typeface="+mn-cs"/>
                        </a:rPr>
                        <a:t>ArgumentNullException</a:t>
                      </a:r>
                      <a:endParaRPr lang="en-US" dirty="0">
                        <a:solidFill>
                          <a:schemeClr val="bg2"/>
                        </a:solidFill>
                      </a:endParaRPr>
                    </a:p>
                  </a:txBody>
                  <a:tcPr/>
                </a:tc>
                <a:tc>
                  <a:txBody>
                    <a:bodyPr/>
                    <a:lstStyle/>
                    <a:p>
                      <a:r>
                        <a:rPr lang="ru-RU" dirty="0">
                          <a:solidFill>
                            <a:schemeClr val="bg2"/>
                          </a:solidFill>
                        </a:rPr>
                        <a:t>Аргумент</a:t>
                      </a:r>
                      <a:r>
                        <a:rPr lang="ru-RU" baseline="0" dirty="0">
                          <a:solidFill>
                            <a:schemeClr val="bg2"/>
                          </a:solidFill>
                        </a:rPr>
                        <a:t> ссылочного типа равен </a:t>
                      </a:r>
                      <a:r>
                        <a:rPr lang="en-US" baseline="0" dirty="0">
                          <a:solidFill>
                            <a:schemeClr val="bg2"/>
                          </a:solidFill>
                        </a:rPr>
                        <a:t>null</a:t>
                      </a:r>
                      <a:endParaRPr lang="en-US" dirty="0">
                        <a:solidFill>
                          <a:schemeClr val="bg2"/>
                        </a:solidFill>
                      </a:endParaRPr>
                    </a:p>
                  </a:txBody>
                  <a:tcPr/>
                </a:tc>
                <a:extLst>
                  <a:ext uri="{0D108BD9-81ED-4DB2-BD59-A6C34878D82A}">
                    <a16:rowId xmlns="" xmlns:a16="http://schemas.microsoft.com/office/drawing/2014/main" val="10002"/>
                  </a:ext>
                </a:extLst>
              </a:tr>
              <a:tr h="370840">
                <a:tc>
                  <a:txBody>
                    <a:bodyPr/>
                    <a:lstStyle/>
                    <a:p>
                      <a:r>
                        <a:rPr lang="en-US" sz="1800" kern="1200" dirty="0" err="1">
                          <a:solidFill>
                            <a:schemeClr val="bg2"/>
                          </a:solidFill>
                          <a:latin typeface="+mn-lt"/>
                          <a:ea typeface="+mn-ea"/>
                          <a:cs typeface="+mn-cs"/>
                        </a:rPr>
                        <a:t>ArgumentOutOfRangeException</a:t>
                      </a:r>
                      <a:endParaRPr lang="en-US" dirty="0">
                        <a:solidFill>
                          <a:schemeClr val="bg2"/>
                        </a:solidFill>
                      </a:endParaRPr>
                    </a:p>
                  </a:txBody>
                  <a:tcPr/>
                </a:tc>
                <a:tc>
                  <a:txBody>
                    <a:bodyPr/>
                    <a:lstStyle/>
                    <a:p>
                      <a:r>
                        <a:rPr lang="ru-RU" dirty="0">
                          <a:solidFill>
                            <a:schemeClr val="bg2"/>
                          </a:solidFill>
                        </a:rPr>
                        <a:t>Значение</a:t>
                      </a:r>
                      <a:r>
                        <a:rPr lang="ru-RU" baseline="0" dirty="0">
                          <a:solidFill>
                            <a:schemeClr val="bg2"/>
                          </a:solidFill>
                        </a:rPr>
                        <a:t> аргумента выходит за разрешенный диапазон значений</a:t>
                      </a:r>
                      <a:endParaRPr lang="en-US" dirty="0">
                        <a:solidFill>
                          <a:schemeClr val="bg2"/>
                        </a:solidFill>
                      </a:endParaRPr>
                    </a:p>
                  </a:txBody>
                  <a:tcPr/>
                </a:tc>
                <a:extLst>
                  <a:ext uri="{0D108BD9-81ED-4DB2-BD59-A6C34878D82A}">
                    <a16:rowId xmlns="" xmlns:a16="http://schemas.microsoft.com/office/drawing/2014/main" val="10003"/>
                  </a:ext>
                </a:extLst>
              </a:tr>
              <a:tr h="370840">
                <a:tc>
                  <a:txBody>
                    <a:bodyPr/>
                    <a:lstStyle/>
                    <a:p>
                      <a:r>
                        <a:rPr lang="en-US" sz="1800" kern="1200" dirty="0" err="1">
                          <a:solidFill>
                            <a:schemeClr val="bg2"/>
                          </a:solidFill>
                          <a:latin typeface="+mn-lt"/>
                          <a:ea typeface="+mn-ea"/>
                          <a:cs typeface="+mn-cs"/>
                        </a:rPr>
                        <a:t>IndexOutOfRangeException</a:t>
                      </a:r>
                      <a:endParaRPr lang="en-US" dirty="0">
                        <a:solidFill>
                          <a:schemeClr val="bg2"/>
                        </a:solidFill>
                      </a:endParaRPr>
                    </a:p>
                  </a:txBody>
                  <a:tcPr/>
                </a:tc>
                <a:tc>
                  <a:txBody>
                    <a:bodyPr/>
                    <a:lstStyle/>
                    <a:p>
                      <a:r>
                        <a:rPr lang="ru-RU" dirty="0">
                          <a:solidFill>
                            <a:schemeClr val="bg2"/>
                          </a:solidFill>
                        </a:rPr>
                        <a:t>Индекс</a:t>
                      </a:r>
                      <a:r>
                        <a:rPr lang="ru-RU" baseline="0" dirty="0">
                          <a:solidFill>
                            <a:schemeClr val="bg2"/>
                          </a:solidFill>
                        </a:rPr>
                        <a:t> (коллекции) выходит за разрешенный диапазон значений</a:t>
                      </a:r>
                      <a:endParaRPr lang="en-US" dirty="0">
                        <a:solidFill>
                          <a:schemeClr val="bg2"/>
                        </a:solidFill>
                      </a:endParaRPr>
                    </a:p>
                  </a:txBody>
                  <a:tcPr/>
                </a:tc>
                <a:extLst>
                  <a:ext uri="{0D108BD9-81ED-4DB2-BD59-A6C34878D82A}">
                    <a16:rowId xmlns="" xmlns:a16="http://schemas.microsoft.com/office/drawing/2014/main" val="10004"/>
                  </a:ext>
                </a:extLst>
              </a:tr>
              <a:tr h="370840">
                <a:tc>
                  <a:txBody>
                    <a:bodyPr/>
                    <a:lstStyle/>
                    <a:p>
                      <a:r>
                        <a:rPr lang="en-US" sz="1800" kern="1200" dirty="0" err="1">
                          <a:solidFill>
                            <a:schemeClr val="bg2"/>
                          </a:solidFill>
                          <a:latin typeface="+mn-lt"/>
                          <a:ea typeface="+mn-ea"/>
                          <a:cs typeface="+mn-cs"/>
                        </a:rPr>
                        <a:t>InvalidOperationException</a:t>
                      </a:r>
                      <a:endParaRPr lang="en-US" dirty="0">
                        <a:solidFill>
                          <a:schemeClr val="bg2"/>
                        </a:solidFill>
                      </a:endParaRPr>
                    </a:p>
                  </a:txBody>
                  <a:tcPr/>
                </a:tc>
                <a:tc>
                  <a:txBody>
                    <a:bodyPr/>
                    <a:lstStyle/>
                    <a:p>
                      <a:r>
                        <a:rPr lang="ru-RU" dirty="0">
                          <a:solidFill>
                            <a:schemeClr val="bg2"/>
                          </a:solidFill>
                        </a:rPr>
                        <a:t>Попытка выполнить операцию</a:t>
                      </a:r>
                      <a:r>
                        <a:rPr lang="ru-RU" baseline="0" dirty="0">
                          <a:solidFill>
                            <a:schemeClr val="bg2"/>
                          </a:solidFill>
                        </a:rPr>
                        <a:t> запрещенную текущим состоянием объекта</a:t>
                      </a:r>
                      <a:endParaRPr lang="en-US" dirty="0">
                        <a:solidFill>
                          <a:schemeClr val="bg2"/>
                        </a:solidFill>
                      </a:endParaRPr>
                    </a:p>
                  </a:txBody>
                  <a:tcPr/>
                </a:tc>
                <a:extLst>
                  <a:ext uri="{0D108BD9-81ED-4DB2-BD59-A6C34878D82A}">
                    <a16:rowId xmlns="" xmlns:a16="http://schemas.microsoft.com/office/drawing/2014/main" val="10005"/>
                  </a:ext>
                </a:extLst>
              </a:tr>
              <a:tr h="370840">
                <a:tc>
                  <a:txBody>
                    <a:bodyPr/>
                    <a:lstStyle/>
                    <a:p>
                      <a:r>
                        <a:rPr lang="en-US" sz="1800" kern="1200" dirty="0" err="1">
                          <a:solidFill>
                            <a:schemeClr val="bg2"/>
                          </a:solidFill>
                          <a:latin typeface="+mn-lt"/>
                          <a:ea typeface="+mn-ea"/>
                          <a:cs typeface="+mn-cs"/>
                        </a:rPr>
                        <a:t>AggregateException</a:t>
                      </a:r>
                      <a:endParaRPr lang="en-US" dirty="0">
                        <a:solidFill>
                          <a:schemeClr val="bg2"/>
                        </a:solidFill>
                      </a:endParaRPr>
                    </a:p>
                  </a:txBody>
                  <a:tcPr/>
                </a:tc>
                <a:tc>
                  <a:txBody>
                    <a:bodyPr/>
                    <a:lstStyle/>
                    <a:p>
                      <a:r>
                        <a:rPr lang="ru-RU" dirty="0">
                          <a:solidFill>
                            <a:schemeClr val="bg2"/>
                          </a:solidFill>
                        </a:rPr>
                        <a:t>Исключение состоящее из других</a:t>
                      </a:r>
                      <a:r>
                        <a:rPr lang="ru-RU" baseline="0" dirty="0">
                          <a:solidFill>
                            <a:schemeClr val="bg2"/>
                          </a:solidFill>
                        </a:rPr>
                        <a:t> вложенных исключений</a:t>
                      </a:r>
                      <a:endParaRPr lang="en-US" dirty="0">
                        <a:solidFill>
                          <a:schemeClr val="bg2"/>
                        </a:solidFill>
                      </a:endParaRPr>
                    </a:p>
                  </a:txBody>
                  <a:tcPr/>
                </a:tc>
                <a:extLst>
                  <a:ext uri="{0D108BD9-81ED-4DB2-BD59-A6C34878D82A}">
                    <a16:rowId xmlns="" xmlns:a16="http://schemas.microsoft.com/office/drawing/2014/main" val="10006"/>
                  </a:ext>
                </a:extLst>
              </a:tr>
              <a:tr h="370840">
                <a:tc>
                  <a:txBody>
                    <a:bodyPr/>
                    <a:lstStyle/>
                    <a:p>
                      <a:r>
                        <a:rPr lang="en-US" sz="1800" kern="1200" dirty="0" err="1">
                          <a:solidFill>
                            <a:schemeClr val="bg2"/>
                          </a:solidFill>
                          <a:latin typeface="+mn-lt"/>
                          <a:ea typeface="+mn-ea"/>
                          <a:cs typeface="+mn-cs"/>
                        </a:rPr>
                        <a:t>ObjectDisposedException</a:t>
                      </a:r>
                      <a:endParaRPr lang="en-US" dirty="0">
                        <a:solidFill>
                          <a:schemeClr val="bg2"/>
                        </a:solidFill>
                      </a:endParaRPr>
                    </a:p>
                  </a:txBody>
                  <a:tcPr/>
                </a:tc>
                <a:tc>
                  <a:txBody>
                    <a:bodyPr/>
                    <a:lstStyle/>
                    <a:p>
                      <a:r>
                        <a:rPr lang="ru-RU" dirty="0">
                          <a:solidFill>
                            <a:schemeClr val="bg2"/>
                          </a:solidFill>
                        </a:rPr>
                        <a:t>Попытка использовать объект после вызова </a:t>
                      </a:r>
                      <a:r>
                        <a:rPr lang="en-US" dirty="0">
                          <a:solidFill>
                            <a:schemeClr val="bg2"/>
                          </a:solidFill>
                        </a:rPr>
                        <a:t>Dispose()</a:t>
                      </a:r>
                    </a:p>
                  </a:txBody>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959333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915005" y="332656"/>
            <a:ext cx="7160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a:t>Правила хорошего тона при генерации исключений</a:t>
            </a:r>
          </a:p>
        </p:txBody>
      </p:sp>
      <p:sp>
        <p:nvSpPr>
          <p:cNvPr id="3" name="TextBox 2"/>
          <p:cNvSpPr txBox="1"/>
          <p:nvPr/>
        </p:nvSpPr>
        <p:spPr>
          <a:xfrm>
            <a:off x="503548" y="1772816"/>
            <a:ext cx="8136904" cy="1200329"/>
          </a:xfrm>
          <a:prstGeom prst="rect">
            <a:avLst/>
          </a:prstGeom>
          <a:noFill/>
        </p:spPr>
        <p:txBody>
          <a:bodyPr wrap="square" rtlCol="0">
            <a:spAutoFit/>
          </a:bodyPr>
          <a:lstStyle/>
          <a:p>
            <a:pPr marL="285750" indent="-285750">
              <a:buFont typeface="Arial" pitchFamily="34" charset="0"/>
              <a:buChar char="•"/>
            </a:pPr>
            <a:r>
              <a:rPr lang="ru-RU" dirty="0"/>
              <a:t>Выбирайте тип который наиболее точно подходит к ситуации</a:t>
            </a:r>
          </a:p>
          <a:p>
            <a:pPr marL="285750" indent="-285750">
              <a:buFont typeface="Arial" pitchFamily="34" charset="0"/>
              <a:buChar char="•"/>
            </a:pPr>
            <a:r>
              <a:rPr lang="ru-RU" dirty="0"/>
              <a:t>Не забывайте указывать текст сообщения</a:t>
            </a:r>
          </a:p>
          <a:p>
            <a:pPr marL="285750" indent="-285750">
              <a:buFont typeface="Arial" pitchFamily="34" charset="0"/>
              <a:buChar char="•"/>
            </a:pPr>
            <a:r>
              <a:rPr lang="ru-RU" dirty="0"/>
              <a:t>При генерации нового исключения взамен «старого» не забудьте передать его в конструктор исключения через аргумент </a:t>
            </a:r>
            <a:r>
              <a:rPr lang="en-US" dirty="0" err="1"/>
              <a:t>innerException</a:t>
            </a:r>
            <a:endParaRPr lang="en-US" dirty="0"/>
          </a:p>
        </p:txBody>
      </p:sp>
    </p:spTree>
    <p:extLst>
      <p:ext uri="{BB962C8B-B14F-4D97-AF65-F5344CB8AC3E}">
        <p14:creationId xmlns:p14="http://schemas.microsoft.com/office/powerpoint/2010/main" val="1643523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Критические исключения</a:t>
            </a:r>
          </a:p>
        </p:txBody>
      </p:sp>
      <p:sp>
        <p:nvSpPr>
          <p:cNvPr id="3" name="Content Placeholder 2"/>
          <p:cNvSpPr>
            <a:spLocks noGrp="1"/>
          </p:cNvSpPr>
          <p:nvPr>
            <p:ph idx="1"/>
          </p:nvPr>
        </p:nvSpPr>
        <p:spPr/>
        <p:txBody>
          <a:bodyPr>
            <a:normAutofit fontScale="85000" lnSpcReduction="20000"/>
          </a:bodyPr>
          <a:lstStyle/>
          <a:p>
            <a:pPr marL="0" indent="0">
              <a:buNone/>
            </a:pPr>
            <a:r>
              <a:rPr lang="ru-RU" dirty="0"/>
              <a:t>Критическими исключениями </a:t>
            </a:r>
            <a:r>
              <a:rPr lang="en-US" dirty="0"/>
              <a:t>(corrupted state exceptions) </a:t>
            </a:r>
            <a:r>
              <a:rPr lang="ru-RU" dirty="0"/>
              <a:t>называются исключения появление которых говорит о серьезной проблеме в приложении. Такие исключения нельзя перехватить обычным </a:t>
            </a:r>
            <a:r>
              <a:rPr lang="en-US" dirty="0"/>
              <a:t>catch (Exception). </a:t>
            </a:r>
            <a:r>
              <a:rPr lang="ru-RU" dirty="0"/>
              <a:t>К ним относятся следующие исключения:</a:t>
            </a:r>
            <a:endParaRPr lang="en-US" dirty="0"/>
          </a:p>
          <a:p>
            <a:pPr marL="0" indent="0">
              <a:buNone/>
            </a:pPr>
            <a:endParaRPr lang="ru-RU" dirty="0"/>
          </a:p>
          <a:p>
            <a:r>
              <a:rPr lang="en-US" dirty="0" err="1"/>
              <a:t>System.AccessViolationException</a:t>
            </a:r>
            <a:endParaRPr lang="en-US" dirty="0"/>
          </a:p>
          <a:p>
            <a:r>
              <a:rPr lang="en-US" dirty="0" err="1"/>
              <a:t>System.OutOfMemoryException</a:t>
            </a:r>
            <a:endParaRPr lang="ru-RU" dirty="0"/>
          </a:p>
          <a:p>
            <a:r>
              <a:rPr lang="en-US" dirty="0" err="1"/>
              <a:t>System.StackOverflowException</a:t>
            </a:r>
            <a:endParaRPr lang="en-US" dirty="0"/>
          </a:p>
          <a:p>
            <a:r>
              <a:rPr lang="en-US" dirty="0" err="1"/>
              <a:t>System.Threading.ThreadAbortException</a:t>
            </a:r>
            <a:endParaRPr lang="ru-RU" dirty="0"/>
          </a:p>
        </p:txBody>
      </p:sp>
    </p:spTree>
    <p:extLst>
      <p:ext uri="{BB962C8B-B14F-4D97-AF65-F5344CB8AC3E}">
        <p14:creationId xmlns:p14="http://schemas.microsoft.com/office/powerpoint/2010/main" val="3319626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6. </a:t>
            </a:r>
            <a:r>
              <a:rPr lang="ru-RU" dirty="0"/>
              <a:t>Ключевое слово </a:t>
            </a:r>
            <a:r>
              <a:rPr lang="en-US" dirty="0" err="1"/>
              <a:t>nameof</a:t>
            </a:r>
            <a:endParaRPr lang="ru-RU"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ThrowArgumentNullExceptionUsingNameOf</a:t>
            </a:r>
            <a:r>
              <a:rPr lang="en-US" sz="1600" dirty="0">
                <a:latin typeface="Consolas" panose="020B0609020204030204" pitchFamily="49" charset="0"/>
                <a:cs typeface="Consolas" panose="020B0609020204030204" pitchFamily="49" charset="0"/>
              </a:rPr>
              <a:t>(string param1)</a:t>
            </a:r>
          </a:p>
          <a:p>
            <a:pPr marL="0" indent="0">
              <a:buNone/>
            </a:pP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throw new </a:t>
            </a:r>
            <a:r>
              <a:rPr lang="en-US" sz="1600" dirty="0" err="1">
                <a:latin typeface="Consolas" panose="020B0609020204030204" pitchFamily="49" charset="0"/>
                <a:cs typeface="Consolas" panose="020B0609020204030204" pitchFamily="49" charset="0"/>
              </a:rPr>
              <a:t>ArgumentNullException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nameof</a:t>
            </a:r>
            <a:r>
              <a:rPr lang="en-US" sz="1600" dirty="0">
                <a:latin typeface="Consolas" panose="020B0609020204030204" pitchFamily="49" charset="0"/>
                <a:cs typeface="Consolas" panose="020B0609020204030204" pitchFamily="49" charset="0"/>
              </a:rPr>
              <a:t>(param1));</a:t>
            </a:r>
          </a:p>
          <a:p>
            <a:pPr marL="0" indent="0">
              <a:buNone/>
            </a:pPr>
            <a:r>
              <a:rPr lang="en-US" sz="1600" dirty="0">
                <a:latin typeface="Consolas" panose="020B0609020204030204" pitchFamily="49" charset="0"/>
                <a:cs typeface="Consolas" panose="020B0609020204030204" pitchFamily="49" charset="0"/>
              </a:rPr>
              <a:t>}</a:t>
            </a:r>
          </a:p>
          <a:p>
            <a:pPr marL="0" indent="0">
              <a:buNone/>
            </a:pPr>
            <a:endParaRPr lang="en-US" dirty="0"/>
          </a:p>
          <a:p>
            <a:pPr marL="0" indent="0">
              <a:buNone/>
            </a:pPr>
            <a:r>
              <a:rPr lang="en-US" dirty="0">
                <a:hlinkClick r:id="rId2"/>
              </a:rPr>
              <a:t>http://msdn.microsoft.com/en-us/magazine/dn802602.aspx</a:t>
            </a:r>
            <a:endParaRPr lang="en-US" dirty="0"/>
          </a:p>
          <a:p>
            <a:pPr marL="0" indent="0">
              <a:buNone/>
            </a:pPr>
            <a:endParaRPr lang="ru-RU" dirty="0"/>
          </a:p>
        </p:txBody>
      </p:sp>
    </p:spTree>
    <p:extLst>
      <p:ext uri="{BB962C8B-B14F-4D97-AF65-F5344CB8AC3E}">
        <p14:creationId xmlns:p14="http://schemas.microsoft.com/office/powerpoint/2010/main" val="990331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Документирование исключений</a:t>
            </a:r>
          </a:p>
        </p:txBody>
      </p:sp>
      <p:sp>
        <p:nvSpPr>
          <p:cNvPr id="3" name="Content Placeholder 2"/>
          <p:cNvSpPr>
            <a:spLocks noGrp="1"/>
          </p:cNvSpPr>
          <p:nvPr>
            <p:ph idx="1"/>
          </p:nvPr>
        </p:nvSpPr>
        <p:spPr/>
        <p:txBody>
          <a:bodyPr/>
          <a:lstStyle/>
          <a:p>
            <a:pPr marL="0" indent="0">
              <a:buNone/>
            </a:pPr>
            <a:r>
              <a:rPr lang="ru-RU" dirty="0"/>
              <a:t>Используйте </a:t>
            </a:r>
            <a:r>
              <a:rPr lang="en-US" dirty="0"/>
              <a:t>XML </a:t>
            </a:r>
            <a:r>
              <a:rPr lang="ru-RU" dirty="0"/>
              <a:t>комментарий </a:t>
            </a:r>
            <a:r>
              <a:rPr lang="en-US" dirty="0"/>
              <a:t>&lt;exception&gt; </a:t>
            </a:r>
            <a:r>
              <a:rPr lang="ru-RU" dirty="0"/>
              <a:t>для документирования списка исключений для </a:t>
            </a:r>
            <a:r>
              <a:rPr lang="en-US" dirty="0"/>
              <a:t>public </a:t>
            </a:r>
            <a:r>
              <a:rPr lang="ru-RU"/>
              <a:t>членов собственных типов.</a:t>
            </a:r>
            <a:endParaRPr lang="ru-RU" dirty="0"/>
          </a:p>
        </p:txBody>
      </p:sp>
    </p:spTree>
    <p:extLst>
      <p:ext uri="{BB962C8B-B14F-4D97-AF65-F5344CB8AC3E}">
        <p14:creationId xmlns:p14="http://schemas.microsoft.com/office/powerpoint/2010/main" val="313182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a:t>Исключение в </a:t>
            </a:r>
            <a:r>
              <a:rPr lang="en-US" dirty="0"/>
              <a:t>.NET</a:t>
            </a:r>
            <a:r>
              <a:rPr lang="ru-RU" dirty="0"/>
              <a:t> это экземпляр определенного класса. Когда класса-исключения из </a:t>
            </a:r>
            <a:r>
              <a:rPr lang="en-US" dirty="0"/>
              <a:t>BCL </a:t>
            </a:r>
            <a:r>
              <a:rPr lang="ru-RU" dirty="0"/>
              <a:t>не подходят для описания ошибки, мы создаем собственное исключение.</a:t>
            </a:r>
          </a:p>
          <a:p>
            <a:r>
              <a:rPr lang="ru-RU" dirty="0"/>
              <a:t>Имя класса должно заканчиваться на </a:t>
            </a:r>
            <a:r>
              <a:rPr lang="en-US" dirty="0"/>
              <a:t>Exception</a:t>
            </a:r>
          </a:p>
          <a:p>
            <a:r>
              <a:rPr lang="ru-RU" dirty="0"/>
              <a:t>Класс должен наследоваться от класса </a:t>
            </a:r>
            <a:r>
              <a:rPr lang="en-US" dirty="0" err="1"/>
              <a:t>System.Exception</a:t>
            </a:r>
            <a:r>
              <a:rPr lang="en-US" dirty="0"/>
              <a:t> </a:t>
            </a:r>
            <a:r>
              <a:rPr lang="ru-RU" dirty="0"/>
              <a:t>или от его наследника</a:t>
            </a:r>
          </a:p>
          <a:p>
            <a:r>
              <a:rPr lang="ru-RU" dirty="0"/>
              <a:t>Класс должен быть помечен атрибутом</a:t>
            </a:r>
            <a:r>
              <a:rPr lang="en-US" dirty="0"/>
              <a:t> </a:t>
            </a:r>
            <a:r>
              <a:rPr lang="en-US" dirty="0" err="1"/>
              <a:t>Serializable</a:t>
            </a:r>
            <a:endParaRPr lang="en-US" dirty="0"/>
          </a:p>
          <a:p>
            <a:r>
              <a:rPr lang="ru-RU" dirty="0"/>
              <a:t>Класс без дополнительных данных должен содержать три конструктора</a:t>
            </a:r>
          </a:p>
          <a:p>
            <a:pPr lvl="1"/>
            <a:r>
              <a:rPr lang="ru-RU" dirty="0"/>
              <a:t>Без аргументов</a:t>
            </a:r>
          </a:p>
          <a:p>
            <a:pPr lvl="1"/>
            <a:r>
              <a:rPr lang="ru-RU" dirty="0"/>
              <a:t>С параметром </a:t>
            </a:r>
            <a:r>
              <a:rPr lang="en-US" dirty="0"/>
              <a:t>string message</a:t>
            </a:r>
          </a:p>
          <a:p>
            <a:pPr lvl="1"/>
            <a:r>
              <a:rPr lang="ru-RU" dirty="0"/>
              <a:t>С параметрами </a:t>
            </a:r>
            <a:r>
              <a:rPr lang="en-US" dirty="0"/>
              <a:t>string message</a:t>
            </a:r>
            <a:r>
              <a:rPr lang="ru-RU" dirty="0"/>
              <a:t> и</a:t>
            </a:r>
            <a:r>
              <a:rPr lang="en-US" dirty="0"/>
              <a:t> Exception </a:t>
            </a:r>
            <a:r>
              <a:rPr lang="en-US" dirty="0" err="1"/>
              <a:t>innerException</a:t>
            </a:r>
            <a:endParaRPr lang="ru-RU" dirty="0"/>
          </a:p>
          <a:p>
            <a:r>
              <a:rPr lang="ru-RU" dirty="0"/>
              <a:t>Если класс содержит поля с данными, то:</a:t>
            </a:r>
          </a:p>
          <a:p>
            <a:pPr lvl="1"/>
            <a:r>
              <a:rPr lang="ru-RU" dirty="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a:t>В классе нужно реализовать </a:t>
            </a:r>
            <a:r>
              <a:rPr lang="en-US" dirty="0"/>
              <a:t>protected </a:t>
            </a:r>
            <a:r>
              <a:rPr lang="ru-RU" dirty="0"/>
              <a:t>конструктор с аргументами </a:t>
            </a:r>
            <a:r>
              <a:rPr lang="en-US" dirty="0" err="1"/>
              <a:t>SerializationInfo</a:t>
            </a:r>
            <a:r>
              <a:rPr lang="en-US" dirty="0"/>
              <a:t> info</a:t>
            </a:r>
            <a:r>
              <a:rPr lang="ru-RU" dirty="0"/>
              <a:t> и</a:t>
            </a:r>
            <a:r>
              <a:rPr lang="en-US" dirty="0"/>
              <a:t> </a:t>
            </a:r>
            <a:r>
              <a:rPr lang="en-US" dirty="0" err="1"/>
              <a:t>StreamingContext</a:t>
            </a:r>
            <a:r>
              <a:rPr lang="en-US" dirty="0"/>
              <a:t> context</a:t>
            </a:r>
            <a:r>
              <a:rPr lang="ru-RU" dirty="0"/>
              <a:t>. В нем мы читаем данные из контекста сериализации в поля/свойства класса.</a:t>
            </a:r>
          </a:p>
          <a:p>
            <a:pPr lvl="1"/>
            <a:r>
              <a:rPr lang="ru-RU" dirty="0"/>
              <a:t>Класс должен переопределить </a:t>
            </a:r>
            <a:r>
              <a:rPr lang="en-US" dirty="0"/>
              <a:t>(override) </a:t>
            </a:r>
            <a:r>
              <a:rPr lang="ru-RU" dirty="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ru-RU" dirty="0"/>
              <a:t>. Он должен выполнять запись полей в 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 </a:t>
            </a:r>
            <a:r>
              <a:rPr lang="ru-RU" sz="3600" dirty="0"/>
              <a:t>и исключение внутри </a:t>
            </a:r>
            <a:r>
              <a:rPr lang="en-US" sz="3600" dirty="0"/>
              <a:t>Dispose()</a:t>
            </a:r>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 {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 {</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  {</a:t>
            </a:r>
          </a:p>
          <a:p>
            <a:pPr marL="0" indent="0">
              <a:buNone/>
            </a:pPr>
            <a:r>
              <a:rPr lang="en-US" sz="1000" dirty="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 {</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bad =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8000"/>
                </a:solidFill>
                <a:highlight>
                  <a:srgbClr val="FFFFFF"/>
                </a:highlight>
                <a:latin typeface="Courier New" panose="02070309020205020404" pitchFamily="49" charset="0"/>
                <a:cs typeface="Courier New" panose="02070309020205020404" pitchFamily="49" charset="0"/>
              </a:rPr>
              <a:t>        //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"Something 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8000"/>
                </a:solidFill>
                <a:highlight>
                  <a:srgbClr val="FFFFFF"/>
                </a:highlight>
                <a:latin typeface="Courier New" panose="02070309020205020404" pitchFamily="49" charset="0"/>
                <a:cs typeface="Courier New" panose="02070309020205020404" pitchFamily="49" charset="0"/>
              </a:rPr>
              <a:t>        //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a:t>Вызвав функцию </a:t>
            </a:r>
            <a:r>
              <a:rPr lang="en-US" dirty="0"/>
              <a:t>A() </a:t>
            </a:r>
            <a:r>
              <a:rPr lang="ru-RU" dirty="0"/>
              <a:t>мы увидим на экране </a:t>
            </a:r>
            <a:r>
              <a:rPr lang="en-US" dirty="0"/>
              <a:t>System. </a:t>
            </a:r>
            <a:r>
              <a:rPr lang="en-US" dirty="0" err="1"/>
              <a:t>NotImplementedException</a:t>
            </a:r>
            <a:r>
              <a:rPr lang="en-US" dirty="0"/>
              <a:t>. </a:t>
            </a:r>
            <a:r>
              <a:rPr lang="ru-RU" dirty="0"/>
              <a:t>То есть исключение</a:t>
            </a:r>
            <a:r>
              <a:rPr lang="en-US" dirty="0"/>
              <a:t> </a:t>
            </a:r>
            <a:r>
              <a:rPr lang="ru-RU" dirty="0"/>
              <a:t>возбуждаемое в методе </a:t>
            </a:r>
            <a:r>
              <a:rPr lang="en-US" dirty="0"/>
              <a:t>Dispose()</a:t>
            </a:r>
            <a:r>
              <a:rPr lang="ru-RU" dirty="0"/>
              <a:t> «затирает» исключение внутри блока </a:t>
            </a:r>
            <a:r>
              <a:rPr lang="en-US"/>
              <a:t>using.</a:t>
            </a:r>
            <a:endParaRPr lang="en-US" dirty="0"/>
          </a:p>
        </p:txBody>
      </p:sp>
    </p:spTree>
    <p:extLst>
      <p:ext uri="{BB962C8B-B14F-4D97-AF65-F5344CB8AC3E}">
        <p14:creationId xmlns:p14="http://schemas.microsoft.com/office/powerpoint/2010/main" val="393268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_y;</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ru-RU" sz="1000" dirty="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a:t>Глядя на пример использования класса </a:t>
            </a:r>
            <a:r>
              <a:rPr lang="en-US" dirty="0" err="1"/>
              <a:t>PositivePoint</a:t>
            </a:r>
            <a:r>
              <a:rPr lang="ru-RU" dirty="0"/>
              <a:t> с прошлого слайда мы ожидаем увидеть строку</a:t>
            </a:r>
            <a:r>
              <a:rPr lang="en-US" dirty="0"/>
              <a:t> </a:t>
            </a:r>
            <a:r>
              <a:rPr lang="ru-RU" dirty="0"/>
              <a:t>“Привет от </a:t>
            </a:r>
            <a:r>
              <a:rPr lang="en-US" dirty="0"/>
              <a:t>Dispose()!“</a:t>
            </a:r>
            <a:r>
              <a:rPr lang="ru-RU" dirty="0"/>
              <a:t>.</a:t>
            </a:r>
            <a:r>
              <a:rPr lang="en-US" dirty="0"/>
              <a:t> </a:t>
            </a:r>
            <a:r>
              <a:rPr lang="ru-RU" dirty="0"/>
              <a:t>Однако мы её не увидим так как блок наш блок </a:t>
            </a:r>
            <a:r>
              <a:rPr lang="en-US" dirty="0"/>
              <a:t>using </a:t>
            </a:r>
            <a:r>
              <a:rPr lang="ru-RU" dirty="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https://github.com/bazile/Training</a:t>
            </a:r>
            <a:r>
              <a:rPr lang="en-US" dirty="0">
                <a:solidFill>
                  <a:schemeClr val="bg1"/>
                </a:solidFill>
              </a:rPr>
              <a:t/>
            </a:r>
            <a:br>
              <a:rPr lang="en-US" dirty="0">
                <a:solidFill>
                  <a:schemeClr val="bg1"/>
                </a:solidFill>
              </a:rPr>
            </a:br>
            <a:r>
              <a:rPr lang="ru-RU" dirty="0">
                <a:solidFill>
                  <a:schemeClr val="bg1"/>
                </a:solidFill>
              </a:rPr>
              <a:t>Презентации и примеры кода используемые во время занятия</a:t>
            </a:r>
          </a:p>
          <a:p>
            <a:endParaRPr lang="ru-RU" dirty="0">
              <a:solidFill>
                <a:schemeClr val="bg1"/>
              </a:solidFill>
            </a:endParaRPr>
          </a:p>
          <a:p>
            <a:r>
              <a:rPr lang="en-US" dirty="0">
                <a:solidFill>
                  <a:schemeClr val="bg1"/>
                </a:solidFill>
                <a:hlinkClick r:id="rId4"/>
              </a:rPr>
              <a:t>http://belhard.nullptr.ru/</a:t>
            </a:r>
            <a:r>
              <a:rPr lang="ru-RU" dirty="0">
                <a:solidFill>
                  <a:schemeClr val="bg1"/>
                </a:solidFill>
              </a:rPr>
              <a:t/>
            </a:r>
            <a:br>
              <a:rPr lang="ru-RU" dirty="0">
                <a:solidFill>
                  <a:schemeClr val="bg1"/>
                </a:solidFill>
              </a:rPr>
            </a:br>
            <a:r>
              <a:rPr lang="ru-RU" dirty="0">
                <a:solidFill>
                  <a:schemeClr val="bg1"/>
                </a:solidFill>
              </a:rPr>
              <a:t>Книги, примеры к ним и другие полезные файлы.</a:t>
            </a:r>
          </a:p>
          <a:p>
            <a:endParaRPr lang="en-US" dirty="0"/>
          </a:p>
        </p:txBody>
      </p:sp>
    </p:spTree>
    <p:extLst>
      <p:ext uri="{BB962C8B-B14F-4D97-AF65-F5344CB8AC3E}">
        <p14:creationId xmlns:p14="http://schemas.microsoft.com/office/powerpoint/2010/main" val="306762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600" dirty="0"/>
              <a:t>Необработанные исключения приложения</a:t>
            </a:r>
            <a:endParaRPr lang="en-US" sz="3600" dirty="0"/>
          </a:p>
        </p:txBody>
      </p:sp>
      <p:sp>
        <p:nvSpPr>
          <p:cNvPr id="3" name="Content Placeholder 2"/>
          <p:cNvSpPr>
            <a:spLocks noGrp="1"/>
          </p:cNvSpPr>
          <p:nvPr>
            <p:ph idx="1"/>
          </p:nvPr>
        </p:nvSpPr>
        <p:spPr>
          <a:xfrm>
            <a:off x="457200" y="1412776"/>
            <a:ext cx="8229600" cy="1656183"/>
          </a:xfrm>
        </p:spPr>
        <p:txBody>
          <a:bodyPr>
            <a:normAutofit/>
          </a:bodyPr>
          <a:lstStyle/>
          <a:p>
            <a:pPr marL="0" indent="0">
              <a:buNone/>
            </a:pPr>
            <a:r>
              <a:rPr lang="ru-RU" sz="2000" dirty="0"/>
              <a:t>У класса </a:t>
            </a:r>
            <a:r>
              <a:rPr lang="en-US" sz="2000" dirty="0" err="1"/>
              <a:t>System.AppDomain</a:t>
            </a:r>
            <a:r>
              <a:rPr lang="en-US" sz="2000" dirty="0"/>
              <a:t> </a:t>
            </a:r>
            <a:r>
              <a:rPr lang="ru-RU" sz="2000" dirty="0"/>
              <a:t>есть событие </a:t>
            </a:r>
            <a:r>
              <a:rPr lang="en-US" sz="2000" dirty="0" err="1"/>
              <a:t>UnhandledException</a:t>
            </a:r>
            <a:r>
              <a:rPr lang="en-US" sz="2000" dirty="0"/>
              <a:t> </a:t>
            </a:r>
            <a:r>
              <a:rPr lang="ru-RU" sz="2000" dirty="0"/>
              <a:t>которое генерируется при наличии необработанного исключения в приложении (точнее в домене приложения). Подписываться на это событие следует</a:t>
            </a:r>
            <a:r>
              <a:rPr lang="en-US" sz="2000" dirty="0"/>
              <a:t> </a:t>
            </a:r>
            <a:r>
              <a:rPr lang="ru-RU" sz="2000" dirty="0"/>
              <a:t>при запуске программы. Это событие НЕ ДАЕТ возможность обработать исключение, но ДАЕТ возможность записать информацию о нем.</a:t>
            </a:r>
            <a:endParaRPr lang="en-US" sz="2000" dirty="0"/>
          </a:p>
        </p:txBody>
      </p:sp>
      <p:sp>
        <p:nvSpPr>
          <p:cNvPr id="5" name="TextBox 4"/>
          <p:cNvSpPr txBox="1"/>
          <p:nvPr/>
        </p:nvSpPr>
        <p:spPr>
          <a:xfrm>
            <a:off x="467544" y="3645024"/>
            <a:ext cx="8136904" cy="2308324"/>
          </a:xfrm>
          <a:prstGeom prst="rect">
            <a:avLst/>
          </a:prstGeom>
          <a:solidFill>
            <a:schemeClr val="bg1"/>
          </a:solidFill>
        </p:spPr>
        <p:txBody>
          <a:bodyPr wrap="square" rtlCol="0">
            <a:spAutoFit/>
          </a:bodyPr>
          <a:lstStyle/>
          <a:p>
            <a:r>
              <a:rPr lang="en-US" sz="1200" dirty="0">
                <a:solidFill>
                  <a:srgbClr val="0000FF"/>
                </a:solidFill>
                <a:latin typeface="Courier New" panose="02070309020205020404" pitchFamily="49" charset="0"/>
                <a:cs typeface="Courier New" panose="02070309020205020404" pitchFamily="49" charset="0"/>
              </a:rPr>
              <a:t>static</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void</a:t>
            </a:r>
            <a:r>
              <a:rPr lang="en-US" sz="1200" dirty="0">
                <a:solidFill>
                  <a:srgbClr val="000000"/>
                </a:solidFill>
                <a:latin typeface="Courier New" panose="02070309020205020404" pitchFamily="49" charset="0"/>
                <a:cs typeface="Courier New" panose="02070309020205020404" pitchFamily="49" charset="0"/>
              </a:rPr>
              <a:t> Main(</a:t>
            </a:r>
            <a:r>
              <a:rPr lang="en-US" sz="1200" dirty="0">
                <a:solidFill>
                  <a:srgbClr val="0000FF"/>
                </a:solidFill>
                <a:latin typeface="Courier New" panose="02070309020205020404" pitchFamily="49" charset="0"/>
                <a:cs typeface="Courier New" panose="02070309020205020404" pitchFamily="49" charset="0"/>
              </a:rPr>
              <a:t>string</a:t>
            </a:r>
            <a:r>
              <a:rPr lang="en-US" sz="1200" dirty="0">
                <a:solidFill>
                  <a:srgbClr val="000000"/>
                </a:solidFill>
                <a:latin typeface="Courier New" panose="02070309020205020404" pitchFamily="49" charset="0"/>
                <a:cs typeface="Courier New" panose="02070309020205020404" pitchFamily="49" charset="0"/>
              </a:rPr>
              <a:t>[] args)</a:t>
            </a:r>
            <a:endParaRPr lang="ru-RU" sz="1200" dirty="0">
              <a:solidFill>
                <a:srgbClr val="000000"/>
              </a:solidFill>
              <a:latin typeface="Courier New" panose="02070309020205020404" pitchFamily="49" charset="0"/>
              <a:cs typeface="Courier New" panose="02070309020205020404" pitchFamily="49" charset="0"/>
            </a:endParaRPr>
          </a:p>
          <a:p>
            <a:r>
              <a:rPr lang="en-US" sz="1200" dirty="0">
                <a:solidFill>
                  <a:srgbClr val="000000"/>
                </a:solidFill>
                <a:latin typeface="Courier New" panose="02070309020205020404" pitchFamily="49" charset="0"/>
                <a:cs typeface="Courier New" panose="02070309020205020404" pitchFamily="49" charset="0"/>
              </a:rPr>
              <a:t>{</a:t>
            </a:r>
            <a:endParaRPr lang="ru-RU" sz="1200" dirty="0">
              <a:solidFill>
                <a:srgbClr val="000000"/>
              </a:solidFill>
              <a:latin typeface="Courier New" panose="02070309020205020404" pitchFamily="49" charset="0"/>
              <a:cs typeface="Courier New" panose="02070309020205020404" pitchFamily="49" charset="0"/>
            </a:endParaRPr>
          </a:p>
          <a:p>
            <a:r>
              <a:rPr lang="ru-RU" sz="1200" dirty="0">
                <a:solidFill>
                  <a:srgbClr val="2B91AF"/>
                </a:solidFill>
                <a:latin typeface="Courier New" panose="02070309020205020404" pitchFamily="49" charset="0"/>
                <a:cs typeface="Courier New" panose="02070309020205020404" pitchFamily="49" charset="0"/>
              </a:rPr>
              <a:t>    </a:t>
            </a:r>
            <a:r>
              <a:rPr lang="en-US" sz="1200" dirty="0">
                <a:solidFill>
                  <a:srgbClr val="2B91AF"/>
                </a:solidFill>
                <a:latin typeface="Courier New" panose="02070309020205020404" pitchFamily="49" charset="0"/>
                <a:cs typeface="Courier New" panose="02070309020205020404" pitchFamily="49" charset="0"/>
              </a:rPr>
              <a:t>AppDomain</a:t>
            </a:r>
            <a:r>
              <a:rPr lang="en-US" sz="1200" dirty="0">
                <a:solidFill>
                  <a:srgbClr val="000000"/>
                </a:solidFill>
                <a:latin typeface="Courier New" panose="02070309020205020404" pitchFamily="49" charset="0"/>
                <a:cs typeface="Courier New" panose="02070309020205020404" pitchFamily="49" charset="0"/>
              </a:rPr>
              <a:t>.CurrentDomain.UnhandledException += OnUnhandledException;</a:t>
            </a:r>
            <a:endParaRPr lang="ru-RU" sz="1200" dirty="0">
              <a:solidFill>
                <a:srgbClr val="000000"/>
              </a:solidFill>
              <a:latin typeface="Courier New" panose="02070309020205020404" pitchFamily="49" charset="0"/>
              <a:cs typeface="Courier New" panose="02070309020205020404" pitchFamily="49" charset="0"/>
            </a:endParaRPr>
          </a:p>
          <a:p>
            <a:r>
              <a:rPr lang="ru-RU" sz="1200" dirty="0">
                <a:solidFill>
                  <a:srgbClr val="008000"/>
                </a:solidFill>
                <a:latin typeface="Courier New" panose="02070309020205020404" pitchFamily="49" charset="0"/>
                <a:cs typeface="Courier New" panose="02070309020205020404" pitchFamily="49" charset="0"/>
              </a:rPr>
              <a:t>   </a:t>
            </a:r>
            <a:r>
              <a:rPr lang="en-US" sz="1200" dirty="0">
                <a:solidFill>
                  <a:srgbClr val="008000"/>
                </a:solidFill>
                <a:latin typeface="Courier New" panose="02070309020205020404" pitchFamily="49" charset="0"/>
                <a:cs typeface="Courier New" panose="02070309020205020404" pitchFamily="49" charset="0"/>
              </a:rPr>
              <a:t> // </a:t>
            </a:r>
            <a:r>
              <a:rPr lang="ru-RU" sz="1200" dirty="0">
                <a:solidFill>
                  <a:srgbClr val="008000"/>
                </a:solidFill>
                <a:latin typeface="Courier New" panose="02070309020205020404" pitchFamily="49" charset="0"/>
                <a:cs typeface="Courier New" panose="02070309020205020404" pitchFamily="49" charset="0"/>
              </a:rPr>
              <a:t>Основной код приложения</a:t>
            </a:r>
            <a:endParaRPr lang="ru-RU" sz="1200" dirty="0">
              <a:solidFill>
                <a:srgbClr val="000000"/>
              </a:solidFill>
              <a:latin typeface="Courier New" panose="02070309020205020404" pitchFamily="49" charset="0"/>
              <a:cs typeface="Courier New" panose="02070309020205020404" pitchFamily="49" charset="0"/>
            </a:endParaRPr>
          </a:p>
          <a:p>
            <a:r>
              <a:rPr lang="en-US" sz="1200" dirty="0">
                <a:solidFill>
                  <a:srgbClr val="000000"/>
                </a:solidFill>
                <a:latin typeface="Courier New" panose="02070309020205020404" pitchFamily="49" charset="0"/>
                <a:cs typeface="Courier New" panose="02070309020205020404" pitchFamily="49" charset="0"/>
              </a:rPr>
              <a:t>}</a:t>
            </a:r>
            <a:endParaRPr lang="ru-RU" sz="1200" dirty="0">
              <a:solidFill>
                <a:srgbClr val="000000"/>
              </a:solidFill>
              <a:latin typeface="Courier New" panose="02070309020205020404" pitchFamily="49" charset="0"/>
              <a:cs typeface="Courier New" panose="02070309020205020404" pitchFamily="49" charset="0"/>
            </a:endParaRPr>
          </a:p>
          <a:p>
            <a:endParaRPr lang="ru-RU" sz="1200" dirty="0">
              <a:solidFill>
                <a:srgbClr val="000000"/>
              </a:solidFill>
              <a:latin typeface="Courier New" panose="02070309020205020404" pitchFamily="49" charset="0"/>
              <a:cs typeface="Courier New" panose="02070309020205020404" pitchFamily="49" charset="0"/>
            </a:endParaRPr>
          </a:p>
          <a:p>
            <a:r>
              <a:rPr lang="en-US" sz="1200" dirty="0">
                <a:solidFill>
                  <a:srgbClr val="0000FF"/>
                </a:solidFill>
                <a:latin typeface="Courier New" panose="02070309020205020404" pitchFamily="49" charset="0"/>
                <a:cs typeface="Courier New" panose="02070309020205020404" pitchFamily="49" charset="0"/>
              </a:rPr>
              <a:t>private</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static</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void</a:t>
            </a:r>
            <a:r>
              <a:rPr lang="en-US" sz="1200" dirty="0">
                <a:solidFill>
                  <a:srgbClr val="000000"/>
                </a:solidFill>
                <a:latin typeface="Courier New" panose="02070309020205020404" pitchFamily="49" charset="0"/>
                <a:cs typeface="Courier New" panose="02070309020205020404" pitchFamily="49" charset="0"/>
              </a:rPr>
              <a:t> OnUnhandledException(</a:t>
            </a:r>
            <a:r>
              <a:rPr lang="en-US" sz="1200" dirty="0">
                <a:solidFill>
                  <a:srgbClr val="0000FF"/>
                </a:solidFill>
                <a:latin typeface="Courier New" panose="02070309020205020404" pitchFamily="49" charset="0"/>
                <a:cs typeface="Courier New" panose="02070309020205020404" pitchFamily="49" charset="0"/>
              </a:rPr>
              <a:t>object</a:t>
            </a:r>
            <a:r>
              <a:rPr lang="en-US" sz="1200" dirty="0">
                <a:solidFill>
                  <a:srgbClr val="000000"/>
                </a:solidFill>
                <a:latin typeface="Courier New" panose="02070309020205020404" pitchFamily="49" charset="0"/>
                <a:cs typeface="Courier New" panose="02070309020205020404" pitchFamily="49" charset="0"/>
              </a:rPr>
              <a:t> sender,</a:t>
            </a:r>
            <a:r>
              <a:rPr lang="en-US" sz="1200" dirty="0">
                <a:latin typeface="Courier New" panose="02070309020205020404" pitchFamily="49" charset="0"/>
                <a:cs typeface="Courier New" panose="02070309020205020404" pitchFamily="49" charset="0"/>
              </a:rPr>
              <a:t> </a:t>
            </a:r>
            <a:r>
              <a:rPr lang="en-US" sz="1200" dirty="0">
                <a:solidFill>
                  <a:srgbClr val="2B91AF"/>
                </a:solidFill>
                <a:latin typeface="Courier New" panose="02070309020205020404" pitchFamily="49" charset="0"/>
                <a:cs typeface="Courier New" panose="02070309020205020404" pitchFamily="49" charset="0"/>
              </a:rPr>
              <a:t>UnhandledExceptionEventArgs</a:t>
            </a:r>
            <a:r>
              <a:rPr lang="en-US" sz="1200" dirty="0">
                <a:solidFill>
                  <a:srgbClr val="000000"/>
                </a:solidFill>
                <a:latin typeface="Courier New" panose="02070309020205020404" pitchFamily="49" charset="0"/>
                <a:cs typeface="Courier New" panose="02070309020205020404" pitchFamily="49" charset="0"/>
              </a:rPr>
              <a:t> e)</a:t>
            </a:r>
            <a:endParaRPr lang="ru-RU" sz="1200" dirty="0">
              <a:solidFill>
                <a:srgbClr val="000000"/>
              </a:solidFill>
              <a:latin typeface="Courier New" panose="02070309020205020404" pitchFamily="49" charset="0"/>
              <a:cs typeface="Courier New" panose="02070309020205020404" pitchFamily="49" charset="0"/>
            </a:endParaRPr>
          </a:p>
          <a:p>
            <a:r>
              <a:rPr lang="en-US" sz="1200" dirty="0">
                <a:solidFill>
                  <a:srgbClr val="000000"/>
                </a:solidFill>
                <a:latin typeface="Courier New" panose="02070309020205020404" pitchFamily="49" charset="0"/>
                <a:cs typeface="Courier New" panose="02070309020205020404" pitchFamily="49" charset="0"/>
              </a:rPr>
              <a:t>{</a:t>
            </a:r>
            <a:endParaRPr lang="ru-RU" sz="1200" dirty="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en-US" sz="1200" dirty="0">
                <a:solidFill>
                  <a:srgbClr val="2B91AF"/>
                </a:solidFill>
                <a:latin typeface="Courier New" panose="02070309020205020404" pitchFamily="49" charset="0"/>
                <a:cs typeface="Courier New" panose="02070309020205020404" pitchFamily="49" charset="0"/>
              </a:rPr>
              <a:t>Exception</a:t>
            </a:r>
            <a:r>
              <a:rPr lang="en-US" sz="1200" dirty="0">
                <a:solidFill>
                  <a:srgbClr val="000000"/>
                </a:solidFill>
                <a:latin typeface="Courier New" panose="02070309020205020404" pitchFamily="49" charset="0"/>
                <a:cs typeface="Courier New" panose="02070309020205020404" pitchFamily="49" charset="0"/>
              </a:rPr>
              <a:t> ex = e.ExceptionObject </a:t>
            </a:r>
            <a:r>
              <a:rPr lang="en-US" sz="1200" dirty="0">
                <a:solidFill>
                  <a:srgbClr val="0000FF"/>
                </a:solidFill>
                <a:latin typeface="Courier New" panose="02070309020205020404" pitchFamily="49" charset="0"/>
                <a:cs typeface="Courier New" panose="02070309020205020404" pitchFamily="49" charset="0"/>
              </a:rPr>
              <a:t>as</a:t>
            </a:r>
            <a:r>
              <a:rPr lang="en-US" sz="1200" dirty="0">
                <a:latin typeface="Courier New" panose="02070309020205020404" pitchFamily="49" charset="0"/>
                <a:cs typeface="Courier New" panose="02070309020205020404" pitchFamily="49" charset="0"/>
              </a:rPr>
              <a:t> </a:t>
            </a:r>
            <a:r>
              <a:rPr lang="en-US" sz="1200" dirty="0">
                <a:solidFill>
                  <a:srgbClr val="2B91AF"/>
                </a:solidFill>
                <a:latin typeface="Courier New" panose="02070309020205020404" pitchFamily="49" charset="0"/>
                <a:cs typeface="Courier New" panose="02070309020205020404" pitchFamily="49" charset="0"/>
              </a:rPr>
              <a:t>Exception</a:t>
            </a:r>
            <a:r>
              <a:rPr lang="en-US" sz="1200" dirty="0">
                <a:solidFill>
                  <a:srgbClr val="000000"/>
                </a:solidFill>
                <a:latin typeface="Courier New" panose="02070309020205020404" pitchFamily="49" charset="0"/>
                <a:cs typeface="Courier New" panose="02070309020205020404" pitchFamily="49" charset="0"/>
              </a:rPr>
              <a:t>;</a:t>
            </a:r>
            <a:endParaRPr lang="ru-RU" sz="1200" dirty="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if</a:t>
            </a:r>
            <a:r>
              <a:rPr lang="en-US" sz="1200" dirty="0">
                <a:solidFill>
                  <a:srgbClr val="000000"/>
                </a:solidFill>
                <a:latin typeface="Courier New" panose="02070309020205020404" pitchFamily="49" charset="0"/>
                <a:cs typeface="Courier New" panose="02070309020205020404" pitchFamily="49" charset="0"/>
              </a:rPr>
              <a:t> (ex == </a:t>
            </a:r>
            <a:r>
              <a:rPr lang="en-US" sz="1200" dirty="0">
                <a:solidFill>
                  <a:srgbClr val="0000FF"/>
                </a:solidFill>
                <a:latin typeface="Courier New" panose="02070309020205020404" pitchFamily="49" charset="0"/>
                <a:cs typeface="Courier New" panose="02070309020205020404" pitchFamily="49" charset="0"/>
              </a:rPr>
              <a:t>null</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return</a:t>
            </a:r>
            <a:r>
              <a:rPr lang="en-US" sz="1200" dirty="0">
                <a:solidFill>
                  <a:srgbClr val="000000"/>
                </a:solidFill>
                <a:latin typeface="Courier New" panose="02070309020205020404" pitchFamily="49" charset="0"/>
                <a:cs typeface="Courier New" panose="02070309020205020404" pitchFamily="49" charset="0"/>
              </a:rPr>
              <a:t>;</a:t>
            </a:r>
            <a:endParaRPr lang="ru-RU" sz="1200" dirty="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en-US" sz="1200" dirty="0">
                <a:solidFill>
                  <a:srgbClr val="008000"/>
                </a:solidFill>
                <a:latin typeface="Courier New" panose="02070309020205020404" pitchFamily="49" charset="0"/>
                <a:cs typeface="Courier New" panose="02070309020205020404" pitchFamily="49" charset="0"/>
              </a:rPr>
              <a:t>// </a:t>
            </a:r>
            <a:r>
              <a:rPr lang="ru-RU" sz="1200" dirty="0">
                <a:solidFill>
                  <a:srgbClr val="008000"/>
                </a:solidFill>
                <a:latin typeface="Courier New" panose="02070309020205020404" pitchFamily="49" charset="0"/>
                <a:cs typeface="Courier New" panose="02070309020205020404" pitchFamily="49" charset="0"/>
              </a:rPr>
              <a:t>Сохранить информацию об исключении в лог</a:t>
            </a:r>
          </a:p>
          <a:p>
            <a:r>
              <a:rPr lang="ru-RU" sz="1200" dirty="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5098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Окно </a:t>
            </a:r>
            <a:r>
              <a:rPr lang="en-US" dirty="0"/>
              <a:t>Debug -&gt; Exceptions ...</a:t>
            </a:r>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a:t>Окно «</a:t>
            </a:r>
            <a:r>
              <a:rPr lang="en-US" sz="1800" dirty="0"/>
              <a:t>Debug -&gt; Exceptions ...</a:t>
            </a:r>
            <a:r>
              <a:rPr lang="ru-RU" sz="1800" dirty="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a:t>Thrown</a:t>
            </a:r>
            <a:r>
              <a:rPr lang="ru-RU" sz="1800" dirty="0"/>
              <a:t>» в ветке «</a:t>
            </a:r>
            <a:r>
              <a:rPr lang="en-US" sz="1800" dirty="0"/>
              <a:t>Common Language Runtime Exceptions</a:t>
            </a:r>
            <a:r>
              <a:rPr lang="ru-RU" sz="1800" dirty="0"/>
              <a:t>»</a:t>
            </a:r>
            <a:r>
              <a:rPr lang="en-US" sz="1800" dirty="0"/>
              <a:t> </a:t>
            </a:r>
            <a:r>
              <a:rPr lang="ru-RU" sz="1800" dirty="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08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Windows Error Reporting</a:t>
            </a:r>
          </a:p>
        </p:txBody>
      </p:sp>
      <p:sp>
        <p:nvSpPr>
          <p:cNvPr id="3" name="Content Placeholder 2"/>
          <p:cNvSpPr>
            <a:spLocks noGrp="1"/>
          </p:cNvSpPr>
          <p:nvPr>
            <p:ph idx="1"/>
          </p:nvPr>
        </p:nvSpPr>
        <p:spPr>
          <a:xfrm>
            <a:off x="457200" y="1412777"/>
            <a:ext cx="8229600" cy="792088"/>
          </a:xfrm>
        </p:spPr>
        <p:txBody>
          <a:bodyPr>
            <a:normAutofit/>
          </a:bodyPr>
          <a:lstStyle/>
          <a:p>
            <a:pPr marL="0" indent="0">
              <a:buNone/>
            </a:pPr>
            <a:r>
              <a:rPr lang="ru-RU" sz="1800" dirty="0"/>
              <a:t>При возникновении исключения в </a:t>
            </a:r>
            <a:r>
              <a:rPr lang="en-US" sz="1800" dirty="0"/>
              <a:t>.NET </a:t>
            </a:r>
            <a:r>
              <a:rPr lang="ru-RU" sz="1800" dirty="0"/>
              <a:t>приложении в </a:t>
            </a:r>
            <a:r>
              <a:rPr lang="en-US" sz="1800" dirty="0" err="1"/>
              <a:t>EventLog</a:t>
            </a:r>
            <a:r>
              <a:rPr lang="en-US" sz="1800" dirty="0"/>
              <a:t> </a:t>
            </a:r>
            <a:r>
              <a:rPr lang="ru-RU" sz="1800" dirty="0"/>
              <a:t>записывается информация о нём которая может помочь в диагностике проблемы.</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43815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457200" y="4437112"/>
            <a:ext cx="8229600" cy="2232248"/>
          </a:xfrm>
          <a:prstGeom prst="rect">
            <a:avLst/>
          </a:prstGeom>
        </p:spPr>
        <p:txBody>
          <a:bodyPr vert="horz" lIns="91440" tIns="45720" rIns="91440" bIns="45720" numCol="2"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1800" dirty="0"/>
              <a:t>Описание пунктов </a:t>
            </a:r>
            <a:r>
              <a:rPr lang="en-US" sz="1800" dirty="0"/>
              <a:t>Problem Signature:</a:t>
            </a:r>
          </a:p>
          <a:p>
            <a:pPr>
              <a:buFont typeface="+mj-lt"/>
              <a:buAutoNum type="arabicPeriod"/>
            </a:pPr>
            <a:r>
              <a:rPr lang="ru-RU" sz="1800" dirty="0"/>
              <a:t>Имя исполняемого файла</a:t>
            </a:r>
          </a:p>
          <a:p>
            <a:pPr>
              <a:buFont typeface="+mj-lt"/>
              <a:buAutoNum type="arabicPeriod"/>
            </a:pPr>
            <a:r>
              <a:rPr lang="ru-RU" sz="1800" dirty="0"/>
              <a:t>Версия исполняемого файла</a:t>
            </a:r>
          </a:p>
          <a:p>
            <a:pPr>
              <a:buFont typeface="+mj-lt"/>
              <a:buAutoNum type="arabicPeriod"/>
            </a:pPr>
            <a:r>
              <a:rPr lang="en-US" sz="1800" dirty="0"/>
              <a:t>Timestamp </a:t>
            </a:r>
            <a:r>
              <a:rPr lang="ru-RU" sz="1800" dirty="0"/>
              <a:t>исполняемого файла</a:t>
            </a:r>
            <a:endParaRPr lang="en-US" sz="1800" dirty="0"/>
          </a:p>
          <a:p>
            <a:pPr>
              <a:buFont typeface="+mj-lt"/>
              <a:buAutoNum type="arabicPeriod"/>
            </a:pPr>
            <a:r>
              <a:rPr lang="ru-RU" sz="1800" dirty="0"/>
              <a:t>Имя сборки</a:t>
            </a:r>
          </a:p>
          <a:p>
            <a:pPr>
              <a:buFont typeface="+mj-lt"/>
              <a:buAutoNum type="arabicPeriod"/>
            </a:pPr>
            <a:r>
              <a:rPr lang="ru-RU" sz="1800" dirty="0"/>
              <a:t>Версия сборки</a:t>
            </a:r>
          </a:p>
          <a:p>
            <a:pPr>
              <a:buFont typeface="+mj-lt"/>
              <a:buAutoNum type="arabicPeriod"/>
            </a:pPr>
            <a:r>
              <a:rPr lang="en-US" sz="1800" dirty="0"/>
              <a:t>Timestamp </a:t>
            </a:r>
            <a:r>
              <a:rPr lang="ru-RU" sz="1800" dirty="0"/>
              <a:t>сборки</a:t>
            </a:r>
          </a:p>
          <a:p>
            <a:pPr>
              <a:buFont typeface="+mj-lt"/>
              <a:buAutoNum type="arabicPeriod"/>
            </a:pPr>
            <a:r>
              <a:rPr lang="en-US" sz="1800" dirty="0" err="1"/>
              <a:t>MethodDef</a:t>
            </a:r>
            <a:r>
              <a:rPr lang="en-US" sz="1800" dirty="0"/>
              <a:t> - </a:t>
            </a:r>
            <a:r>
              <a:rPr lang="en-US" sz="1800" dirty="0" err="1"/>
              <a:t>MethodDef</a:t>
            </a:r>
            <a:r>
              <a:rPr lang="en-US" sz="1800" dirty="0"/>
              <a:t> token for the faulting method, after stripping off the high byte.</a:t>
            </a:r>
            <a:endParaRPr lang="ru-RU" sz="1800" dirty="0"/>
          </a:p>
          <a:p>
            <a:pPr>
              <a:buFont typeface="+mj-lt"/>
              <a:buAutoNum type="arabicPeriod"/>
            </a:pPr>
            <a:r>
              <a:rPr lang="ru-RU" sz="1800" dirty="0"/>
              <a:t>Смещение в </a:t>
            </a:r>
            <a:r>
              <a:rPr lang="en-US" sz="1800" dirty="0"/>
              <a:t>IL </a:t>
            </a:r>
            <a:r>
              <a:rPr lang="ru-RU" sz="1800" dirty="0"/>
              <a:t>коде</a:t>
            </a:r>
          </a:p>
          <a:p>
            <a:pPr>
              <a:buFont typeface="+mj-lt"/>
              <a:buAutoNum type="arabicPeriod"/>
            </a:pPr>
            <a:r>
              <a:rPr lang="ru-RU" sz="1800" dirty="0"/>
              <a:t>Исключение</a:t>
            </a:r>
            <a:endParaRPr lang="en-US" sz="1800" dirty="0"/>
          </a:p>
        </p:txBody>
      </p:sp>
    </p:spTree>
    <p:extLst>
      <p:ext uri="{BB962C8B-B14F-4D97-AF65-F5344CB8AC3E}">
        <p14:creationId xmlns:p14="http://schemas.microsoft.com/office/powerpoint/2010/main" val="1723724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600" dirty="0"/>
              <a:t>Поиск метода по токену из </a:t>
            </a:r>
            <a:r>
              <a:rPr lang="en-US" sz="3600" dirty="0"/>
              <a:t>WER </a:t>
            </a:r>
            <a:r>
              <a:rPr lang="ru-RU" sz="3600" dirty="0"/>
              <a:t>отчета</a:t>
            </a:r>
            <a:endParaRPr lang="en-US" sz="3600" dirty="0"/>
          </a:p>
        </p:txBody>
      </p:sp>
      <p:sp>
        <p:nvSpPr>
          <p:cNvPr id="3" name="Content Placeholder 2"/>
          <p:cNvSpPr>
            <a:spLocks noGrp="1"/>
          </p:cNvSpPr>
          <p:nvPr>
            <p:ph idx="1"/>
          </p:nvPr>
        </p:nvSpPr>
        <p:spPr>
          <a:xfrm>
            <a:off x="457200" y="1412776"/>
            <a:ext cx="8229600" cy="4176463"/>
          </a:xfrm>
        </p:spPr>
        <p:txBody>
          <a:bodyPr>
            <a:normAutofit/>
          </a:bodyPr>
          <a:lstStyle/>
          <a:p>
            <a:r>
              <a:rPr lang="en-US" sz="2000" dirty="0" err="1"/>
              <a:t>ILDasm</a:t>
            </a:r>
            <a:endParaRPr lang="en-US" sz="2000" dirty="0"/>
          </a:p>
          <a:p>
            <a:pPr lvl="1"/>
            <a:r>
              <a:rPr lang="en-US" sz="2000" dirty="0" err="1"/>
              <a:t>Ctrl+M</a:t>
            </a:r>
            <a:r>
              <a:rPr lang="en-US" sz="2000" dirty="0"/>
              <a:t> </a:t>
            </a:r>
            <a:r>
              <a:rPr lang="ru-RU" sz="2000" dirty="0"/>
              <a:t>для просмотра метаданных всех членов и найти поиском нужный токен метода. </a:t>
            </a:r>
            <a:r>
              <a:rPr lang="en-US" sz="2000" dirty="0"/>
              <a:t>(</a:t>
            </a:r>
            <a:r>
              <a:rPr lang="ru-RU" sz="2000" dirty="0"/>
              <a:t>Начинается с </a:t>
            </a:r>
            <a:r>
              <a:rPr lang="en-US" sz="2000" dirty="0"/>
              <a:t>6000?)</a:t>
            </a:r>
          </a:p>
          <a:p>
            <a:r>
              <a:rPr lang="en-US" sz="2000" dirty="0" err="1"/>
              <a:t>WinDbg</a:t>
            </a:r>
            <a:endParaRPr lang="en-US" sz="2000" dirty="0"/>
          </a:p>
          <a:p>
            <a:pPr lvl="1"/>
            <a:r>
              <a:rPr lang="en-US" sz="2000" dirty="0"/>
              <a:t>!token2ee Module </a:t>
            </a:r>
            <a:r>
              <a:rPr lang="en-US" sz="2000" dirty="0" err="1"/>
              <a:t>MethodDesc</a:t>
            </a:r>
            <a:endParaRPr lang="en-US" sz="2000" dirty="0"/>
          </a:p>
          <a:p>
            <a:pPr marL="457200" lvl="1" indent="0">
              <a:buNone/>
            </a:pPr>
            <a:endParaRPr lang="ru-RU" sz="2000" dirty="0"/>
          </a:p>
          <a:p>
            <a:pPr marL="57150" indent="0">
              <a:buNone/>
            </a:pPr>
            <a:r>
              <a:rPr lang="ru-RU" sz="2000" dirty="0"/>
              <a:t>Значения </a:t>
            </a:r>
            <a:r>
              <a:rPr lang="en-US" sz="2000" dirty="0"/>
              <a:t>timestamp </a:t>
            </a:r>
            <a:r>
              <a:rPr lang="ru-RU" sz="2000" dirty="0"/>
              <a:t>берутся из </a:t>
            </a:r>
            <a:r>
              <a:rPr lang="en-US" sz="2000" dirty="0"/>
              <a:t>PE </a:t>
            </a:r>
            <a:r>
              <a:rPr lang="ru-RU" sz="2000" dirty="0"/>
              <a:t>заголовков и представляют кол-во секунд от 1 января 1970 года 00:00:00.</a:t>
            </a:r>
            <a:endParaRPr lang="en-US" sz="2000" dirty="0"/>
          </a:p>
        </p:txBody>
      </p:sp>
    </p:spTree>
    <p:extLst>
      <p:ext uri="{BB962C8B-B14F-4D97-AF65-F5344CB8AC3E}">
        <p14:creationId xmlns:p14="http://schemas.microsoft.com/office/powerpoint/2010/main" val="1231202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Отключение </a:t>
            </a:r>
            <a:r>
              <a:rPr lang="en-US" dirty="0"/>
              <a:t>WER</a:t>
            </a:r>
          </a:p>
        </p:txBody>
      </p:sp>
      <p:sp>
        <p:nvSpPr>
          <p:cNvPr id="3" name="Content Placeholder 2"/>
          <p:cNvSpPr>
            <a:spLocks noGrp="1"/>
          </p:cNvSpPr>
          <p:nvPr>
            <p:ph idx="1"/>
          </p:nvPr>
        </p:nvSpPr>
        <p:spPr>
          <a:xfrm>
            <a:off x="457200" y="1412777"/>
            <a:ext cx="8229600" cy="936103"/>
          </a:xfrm>
        </p:spPr>
        <p:txBody>
          <a:bodyPr>
            <a:normAutofit/>
          </a:bodyPr>
          <a:lstStyle/>
          <a:p>
            <a:pPr marL="0" indent="0">
              <a:buNone/>
            </a:pPr>
            <a:r>
              <a:rPr lang="ru-RU" sz="1800" dirty="0"/>
              <a:t>При использовании события </a:t>
            </a:r>
            <a:r>
              <a:rPr lang="en-US" sz="1800" dirty="0" err="1"/>
              <a:t>UnhandledException</a:t>
            </a:r>
            <a:r>
              <a:rPr lang="en-US" sz="1800" dirty="0"/>
              <a:t> </a:t>
            </a:r>
            <a:r>
              <a:rPr lang="ru-RU" sz="1800" dirty="0"/>
              <a:t> вам может понадобиться отключить механизм </a:t>
            </a:r>
            <a:r>
              <a:rPr lang="en-US" sz="1800" dirty="0"/>
              <a:t>Windows Error Reporting </a:t>
            </a:r>
            <a:r>
              <a:rPr lang="ru-RU" sz="1800" dirty="0"/>
              <a:t>который отправляет отчет об ошибке в </a:t>
            </a:r>
            <a:r>
              <a:rPr lang="en-US" sz="1800" dirty="0"/>
              <a:t>Microsoft.</a:t>
            </a:r>
          </a:p>
        </p:txBody>
      </p:sp>
      <p:sp>
        <p:nvSpPr>
          <p:cNvPr id="5" name="Rectangle 4"/>
          <p:cNvSpPr/>
          <p:nvPr/>
        </p:nvSpPr>
        <p:spPr>
          <a:xfrm>
            <a:off x="457200" y="2483018"/>
            <a:ext cx="7643192" cy="3970318"/>
          </a:xfrm>
          <a:prstGeom prst="rect">
            <a:avLst/>
          </a:prstGeom>
          <a:solidFill>
            <a:schemeClr val="bg1"/>
          </a:solidFill>
        </p:spPr>
        <p:txBody>
          <a:bodyPr wrap="square">
            <a:spAutoFit/>
          </a:bodyPr>
          <a:lstStyle/>
          <a:p>
            <a:r>
              <a:rPr lang="en-US" sz="1200" dirty="0">
                <a:solidFill>
                  <a:srgbClr val="0000FF"/>
                </a:solidFill>
                <a:highlight>
                  <a:srgbClr val="FFFFFF"/>
                </a:highlight>
                <a:latin typeface="Consolas"/>
              </a:rPr>
              <a:t>static</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Main() </a:t>
            </a:r>
            <a:r>
              <a:rPr lang="ru-RU"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.SYSTEM_DEFAULT</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.SEM_NOGPFAULTERRORBOX</a:t>
            </a:r>
            <a:endParaRPr lang="en-US"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.SEM_FAILCRITICALERRORS</a:t>
            </a:r>
            <a:endParaRPr lang="en-US"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.SEM_NOOPENFILEERRORBOX</a:t>
            </a:r>
            <a:endParaRPr lang="en-US"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008000"/>
                </a:solidFill>
                <a:highlight>
                  <a:srgbClr val="FFFFFF"/>
                </a:highlight>
                <a:latin typeface="Consolas"/>
              </a:rPr>
              <a:t>    </a:t>
            </a:r>
            <a:r>
              <a:rPr lang="ru-RU" sz="1200" dirty="0">
                <a:solidFill>
                  <a:srgbClr val="008000"/>
                </a:solidFill>
                <a:highlight>
                  <a:srgbClr val="FFFFFF"/>
                </a:highlight>
                <a:latin typeface="Consolas"/>
              </a:rPr>
              <a:t>// Код приложения ...</a:t>
            </a:r>
            <a:endParaRPr lang="ru-RU"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endParaRPr lang="en-US" sz="1200" dirty="0">
              <a:solidFill>
                <a:srgbClr val="000000"/>
              </a:solidFill>
              <a:highlight>
                <a:srgbClr val="FFFFFF"/>
              </a:highlight>
              <a:latin typeface="Consolas"/>
            </a:endParaRPr>
          </a:p>
          <a:p>
            <a:endParaRPr lang="en-US"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a:t>
            </a:r>
            <a:r>
              <a:rPr lang="en-US" sz="1200" dirty="0" err="1">
                <a:solidFill>
                  <a:srgbClr val="2B91AF"/>
                </a:solidFill>
                <a:highlight>
                  <a:srgbClr val="FFFFFF"/>
                </a:highlight>
                <a:latin typeface="Consolas"/>
              </a:rPr>
              <a:t>DllImport</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"kernel32.dll"</a:t>
            </a:r>
            <a:r>
              <a:rPr lang="en-US"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static</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extern</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Program</a:t>
            </a:r>
            <a:r>
              <a:rPr lang="en-US" sz="1200" dirty="0" err="1">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mode);</a:t>
            </a:r>
          </a:p>
          <a:p>
            <a:endParaRPr lang="ru-RU"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a:t>
            </a:r>
            <a:r>
              <a:rPr lang="en-US" sz="1200" dirty="0">
                <a:solidFill>
                  <a:srgbClr val="2B91AF"/>
                </a:solidFill>
                <a:highlight>
                  <a:srgbClr val="FFFFFF"/>
                </a:highlight>
                <a:latin typeface="Consolas"/>
              </a:rPr>
              <a:t>Flags</a:t>
            </a:r>
            <a:r>
              <a:rPr lang="en-US"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err="1">
                <a:solidFill>
                  <a:srgbClr val="0000FF"/>
                </a:solidFill>
                <a:highlight>
                  <a:srgbClr val="FFFFFF"/>
                </a:highlight>
                <a:latin typeface="Consolas"/>
              </a:rPr>
              <a:t>enum</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 </a:t>
            </a:r>
            <a:r>
              <a:rPr lang="en-US" sz="1200" dirty="0" err="1">
                <a:solidFill>
                  <a:srgbClr val="0000FF"/>
                </a:solidFill>
                <a:highlight>
                  <a:srgbClr val="FFFFFF"/>
                </a:highlight>
                <a:latin typeface="Consolas"/>
              </a:rPr>
              <a:t>uint</a:t>
            </a:r>
            <a:r>
              <a:rPr lang="en-US" sz="1200" dirty="0">
                <a:solidFill>
                  <a:srgbClr val="0000FF"/>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SYSTEM_DEFAULT = 0x0,</a:t>
            </a:r>
          </a:p>
          <a:p>
            <a:r>
              <a:rPr lang="en-US" sz="1200" dirty="0">
                <a:solidFill>
                  <a:srgbClr val="000000"/>
                </a:solidFill>
                <a:highlight>
                  <a:srgbClr val="FFFFFF"/>
                </a:highlight>
                <a:latin typeface="Consolas"/>
              </a:rPr>
              <a:t>    SEM_FAILCRITICALERRORS = 0x0001,</a:t>
            </a:r>
          </a:p>
          <a:p>
            <a:r>
              <a:rPr lang="en-US" sz="1200" dirty="0">
                <a:solidFill>
                  <a:srgbClr val="000000"/>
                </a:solidFill>
                <a:highlight>
                  <a:srgbClr val="FFFFFF"/>
                </a:highlight>
                <a:latin typeface="Consolas"/>
              </a:rPr>
              <a:t>    SEM_NOALIGNMENTFAULTEXCEPT = 0x0004,</a:t>
            </a:r>
          </a:p>
          <a:p>
            <a:r>
              <a:rPr lang="en-US" sz="1200" dirty="0">
                <a:solidFill>
                  <a:srgbClr val="000000"/>
                </a:solidFill>
                <a:highlight>
                  <a:srgbClr val="FFFFFF"/>
                </a:highlight>
                <a:latin typeface="Consolas"/>
              </a:rPr>
              <a:t>    SEM_NOGPFAULTERRORBOX = 0x0002,</a:t>
            </a:r>
          </a:p>
          <a:p>
            <a:r>
              <a:rPr lang="en-US" sz="1200" dirty="0">
                <a:solidFill>
                  <a:srgbClr val="000000"/>
                </a:solidFill>
                <a:highlight>
                  <a:srgbClr val="FFFFFF"/>
                </a:highlight>
                <a:latin typeface="Consolas"/>
              </a:rPr>
              <a:t>    SEM_NOOPENFILEERRORBOX = 0x8000</a:t>
            </a:r>
          </a:p>
          <a:p>
            <a:r>
              <a:rPr lang="ru-RU" sz="1200" dirty="0">
                <a:solidFill>
                  <a:srgbClr val="000000"/>
                </a:solidFill>
                <a:highlight>
                  <a:srgbClr val="FFFFFF"/>
                </a:highlight>
                <a:latin typeface="Consolas"/>
              </a:rPr>
              <a:t>}</a:t>
            </a:r>
          </a:p>
        </p:txBody>
      </p:sp>
    </p:spTree>
    <p:extLst>
      <p:ext uri="{BB962C8B-B14F-4D97-AF65-F5344CB8AC3E}">
        <p14:creationId xmlns:p14="http://schemas.microsoft.com/office/powerpoint/2010/main" val="405464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ситуации</a:t>
            </a:r>
            <a:r>
              <a:rPr lang="en-US" sz="3600" b="1" dirty="0"/>
              <a:t> (exceptions)</a:t>
            </a:r>
            <a:r>
              <a:rPr lang="ru-RU" sz="3600" b="1" dirty="0"/>
              <a:t>.</a:t>
            </a:r>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a:t>Исключительные ситуации это механизм работы с ошибками в среде </a:t>
            </a:r>
            <a:r>
              <a:rPr lang="en-US" sz="2400" dirty="0"/>
              <a:t>.NET. </a:t>
            </a:r>
            <a:r>
              <a:rPr lang="ru-RU" sz="2400" dirty="0"/>
              <a:t>Под ошибкой понимается отклонение программы от маршрута заложенном в коде. Причиной может быть реальная ошибка</a:t>
            </a:r>
            <a:r>
              <a:rPr lang="en-US" sz="2400" dirty="0"/>
              <a:t> </a:t>
            </a:r>
            <a:r>
              <a:rPr lang="ru-RU" sz="2400" dirty="0"/>
              <a:t>программиста. Например,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a:t>Необработанные исключения приводят к аварийному завершению программы.</a:t>
            </a:r>
          </a:p>
        </p:txBody>
      </p:sp>
    </p:spTree>
    <p:extLst>
      <p:ext uri="{BB962C8B-B14F-4D97-AF65-F5344CB8AC3E}">
        <p14:creationId xmlns:p14="http://schemas.microsoft.com/office/powerpoint/2010/main" val="7829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FF00"/>
                </a:solidFill>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12976"/>
            <a:ext cx="8763000" cy="347787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100" dirty="0">
                <a:solidFill>
                  <a:srgbClr val="0000FF"/>
                </a:solidFill>
                <a:latin typeface="Consolas"/>
              </a:rPr>
              <a:t>static</a:t>
            </a:r>
            <a:r>
              <a:rPr lang="en-US" sz="1100" dirty="0">
                <a:solidFill>
                  <a:srgbClr val="000000"/>
                </a:solidFill>
                <a:latin typeface="Consolas"/>
              </a:rPr>
              <a:t> </a:t>
            </a:r>
            <a:r>
              <a:rPr lang="en-US" sz="1100" dirty="0">
                <a:solidFill>
                  <a:srgbClr val="0000FF"/>
                </a:solidFill>
                <a:latin typeface="Consolas"/>
              </a:rPr>
              <a:t>double</a:t>
            </a:r>
            <a:r>
              <a:rPr lang="en-US" sz="1100" dirty="0">
                <a:solidFill>
                  <a:srgbClr val="000000"/>
                </a:solidFill>
                <a:latin typeface="Consolas"/>
              </a:rPr>
              <a:t> Divide(</a:t>
            </a:r>
            <a:r>
              <a:rPr lang="en-US" sz="1100" dirty="0" err="1">
                <a:solidFill>
                  <a:srgbClr val="0000FF"/>
                </a:solidFill>
                <a:latin typeface="Consolas"/>
              </a:rPr>
              <a:t>int</a:t>
            </a:r>
            <a:r>
              <a:rPr lang="en-US" sz="1100" dirty="0">
                <a:solidFill>
                  <a:srgbClr val="000000"/>
                </a:solidFill>
                <a:latin typeface="Consolas"/>
              </a:rPr>
              <a:t> a, </a:t>
            </a:r>
            <a:r>
              <a:rPr lang="en-US" sz="1100" dirty="0" err="1">
                <a:solidFill>
                  <a:srgbClr val="0000FF"/>
                </a:solidFill>
                <a:latin typeface="Consolas"/>
              </a:rPr>
              <a:t>int</a:t>
            </a:r>
            <a:r>
              <a:rPr lang="en-US" sz="1100" dirty="0">
                <a:solidFill>
                  <a:srgbClr val="000000"/>
                </a:solidFill>
                <a:latin typeface="Consolas"/>
              </a:rPr>
              <a:t> b)</a:t>
            </a:r>
          </a:p>
          <a:p>
            <a:r>
              <a:rPr lang="ru-RU" sz="1100" dirty="0">
                <a:solidFill>
                  <a:srgbClr val="000000"/>
                </a:solidFill>
                <a:latin typeface="Consolas"/>
              </a:rPr>
              <a:t>{</a:t>
            </a:r>
          </a:p>
          <a:p>
            <a:r>
              <a:rPr lang="en-US" sz="1100" dirty="0">
                <a:solidFill>
                  <a:srgbClr val="0000FF"/>
                </a:solidFill>
                <a:latin typeface="Consolas"/>
              </a:rPr>
              <a:t>    if</a:t>
            </a:r>
            <a:r>
              <a:rPr lang="en-US" sz="1100" dirty="0">
                <a:solidFill>
                  <a:srgbClr val="000000"/>
                </a:solidFill>
                <a:latin typeface="Consolas"/>
              </a:rPr>
              <a:t> (b == </a:t>
            </a:r>
            <a:r>
              <a:rPr lang="en-US" sz="1100" dirty="0">
                <a:solidFill>
                  <a:srgbClr val="C81EFA"/>
                </a:solidFill>
                <a:latin typeface="Consolas"/>
              </a:rPr>
              <a:t>0</a:t>
            </a:r>
            <a:r>
              <a:rPr lang="en-US" sz="1100" dirty="0">
                <a:solidFill>
                  <a:srgbClr val="000000"/>
                </a:solidFill>
                <a:latin typeface="Consolas"/>
              </a:rPr>
              <a:t>) </a:t>
            </a:r>
            <a:r>
              <a:rPr lang="en-US" sz="1100" dirty="0">
                <a:solidFill>
                  <a:srgbClr val="0000FF"/>
                </a:solidFill>
                <a:latin typeface="Consolas"/>
              </a:rPr>
              <a:t>throw</a:t>
            </a:r>
            <a:r>
              <a:rPr lang="en-US" sz="1100" dirty="0">
                <a:solidFill>
                  <a:srgbClr val="000000"/>
                </a:solidFill>
                <a:latin typeface="Consolas"/>
              </a:rPr>
              <a:t> </a:t>
            </a:r>
            <a:r>
              <a:rPr lang="en-US" sz="1100" dirty="0">
                <a:solidFill>
                  <a:srgbClr val="0000FF"/>
                </a:solidFill>
                <a:latin typeface="Consolas"/>
              </a:rPr>
              <a:t>new</a:t>
            </a:r>
            <a:r>
              <a:rPr lang="en-US" sz="1100" dirty="0">
                <a:solidFill>
                  <a:srgbClr val="000000"/>
                </a:solidFill>
                <a:latin typeface="Consolas"/>
              </a:rPr>
              <a:t> </a:t>
            </a:r>
            <a:r>
              <a:rPr lang="en-US" sz="1100" dirty="0" err="1">
                <a:solidFill>
                  <a:srgbClr val="000000"/>
                </a:solidFill>
                <a:latin typeface="Consolas"/>
              </a:rPr>
              <a:t>ArithmeticException</a:t>
            </a:r>
            <a:r>
              <a:rPr lang="en-US" sz="1100" dirty="0">
                <a:solidFill>
                  <a:srgbClr val="000000"/>
                </a:solidFill>
                <a:latin typeface="Consolas"/>
              </a:rPr>
              <a:t>(</a:t>
            </a:r>
            <a:r>
              <a:rPr lang="en-US" sz="1100" dirty="0">
                <a:solidFill>
                  <a:srgbClr val="DC1414"/>
                </a:solidFill>
                <a:latin typeface="Consolas"/>
              </a:rPr>
              <a:t>"Attempt to divide by 0!"</a:t>
            </a:r>
            <a:r>
              <a:rPr lang="en-US" sz="1100" dirty="0">
                <a:solidFill>
                  <a:srgbClr val="000000"/>
                </a:solidFill>
                <a:latin typeface="Consolas"/>
              </a:rPr>
              <a:t>);</a:t>
            </a:r>
          </a:p>
          <a:p>
            <a:r>
              <a:rPr lang="en-US" sz="1100" dirty="0">
                <a:solidFill>
                  <a:srgbClr val="0000FF"/>
                </a:solidFill>
                <a:latin typeface="Consolas"/>
              </a:rPr>
              <a:t>    return</a:t>
            </a:r>
            <a:r>
              <a:rPr lang="en-US" sz="1100" dirty="0">
                <a:solidFill>
                  <a:srgbClr val="000000"/>
                </a:solidFill>
                <a:latin typeface="Consolas"/>
              </a:rPr>
              <a:t> (</a:t>
            </a:r>
            <a:r>
              <a:rPr lang="en-US" sz="1100" dirty="0">
                <a:solidFill>
                  <a:srgbClr val="0000FF"/>
                </a:solidFill>
                <a:latin typeface="Consolas"/>
              </a:rPr>
              <a:t>double</a:t>
            </a:r>
            <a:r>
              <a:rPr lang="en-US" sz="1100" dirty="0">
                <a:solidFill>
                  <a:srgbClr val="000000"/>
                </a:solidFill>
                <a:latin typeface="Consolas"/>
              </a:rPr>
              <a:t>)a / b;</a:t>
            </a:r>
          </a:p>
          <a:p>
            <a:r>
              <a:rPr lang="ru-RU" sz="1100" dirty="0">
                <a:solidFill>
                  <a:srgbClr val="000000"/>
                </a:solidFill>
                <a:latin typeface="Consolas"/>
              </a:rPr>
              <a:t>}</a:t>
            </a:r>
            <a:endParaRPr lang="en-US" sz="1100" dirty="0">
              <a:solidFill>
                <a:srgbClr val="000000"/>
              </a:solidFill>
              <a:latin typeface="Consolas"/>
            </a:endParaRPr>
          </a:p>
          <a:p>
            <a:endParaRPr lang="ru-RU" sz="1100" dirty="0">
              <a:solidFill>
                <a:srgbClr val="000000"/>
              </a:solidFill>
              <a:latin typeface="Consolas"/>
            </a:endParaRPr>
          </a:p>
          <a:p>
            <a:r>
              <a:rPr lang="en-US" sz="1100" dirty="0">
                <a:solidFill>
                  <a:srgbClr val="0000FF"/>
                </a:solidFill>
                <a:latin typeface="Consolas"/>
              </a:rPr>
              <a:t>void</a:t>
            </a:r>
            <a:r>
              <a:rPr lang="en-US" sz="1100" dirty="0">
                <a:solidFill>
                  <a:srgbClr val="000000"/>
                </a:solidFill>
                <a:latin typeface="Consolas"/>
              </a:rPr>
              <a:t> Main()</a:t>
            </a:r>
          </a:p>
          <a:p>
            <a:r>
              <a:rPr lang="ru-RU" sz="1100" dirty="0">
                <a:solidFill>
                  <a:srgbClr val="000000"/>
                </a:solidFill>
                <a:latin typeface="Consolas"/>
              </a:rPr>
              <a:t>{</a:t>
            </a:r>
          </a:p>
          <a:p>
            <a:r>
              <a:rPr lang="en-US" sz="1100" dirty="0">
                <a:solidFill>
                  <a:srgbClr val="0000FF"/>
                </a:solidFill>
                <a:latin typeface="Consolas"/>
              </a:rPr>
              <a:t>    </a:t>
            </a:r>
            <a:r>
              <a:rPr lang="en-US" sz="1100" dirty="0" err="1">
                <a:solidFill>
                  <a:srgbClr val="0000FF"/>
                </a:solidFill>
                <a:latin typeface="Consolas"/>
              </a:rPr>
              <a:t>int</a:t>
            </a:r>
            <a:r>
              <a:rPr lang="en-US" sz="1100" dirty="0">
                <a:solidFill>
                  <a:srgbClr val="000000"/>
                </a:solidFill>
                <a:latin typeface="Consolas"/>
              </a:rPr>
              <a:t> a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a:solidFill>
                  <a:srgbClr val="0000FF"/>
                </a:solidFill>
                <a:latin typeface="Consolas"/>
              </a:rPr>
              <a:t>    </a:t>
            </a:r>
            <a:r>
              <a:rPr lang="en-US" sz="1100" dirty="0" err="1">
                <a:solidFill>
                  <a:srgbClr val="0000FF"/>
                </a:solidFill>
                <a:latin typeface="Consolas"/>
              </a:rPr>
              <a:t>int</a:t>
            </a:r>
            <a:r>
              <a:rPr lang="en-US" sz="1100" dirty="0">
                <a:solidFill>
                  <a:srgbClr val="000000"/>
                </a:solidFill>
                <a:latin typeface="Consolas"/>
              </a:rPr>
              <a:t> b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a:solidFill>
                  <a:srgbClr val="0000FF"/>
                </a:solidFill>
                <a:latin typeface="Consolas"/>
              </a:rPr>
              <a:t>    try</a:t>
            </a:r>
            <a:endParaRPr lang="en-US" sz="1100" dirty="0">
              <a:solidFill>
                <a:srgbClr val="000000"/>
              </a:solidFill>
              <a:latin typeface="Consolas"/>
            </a:endParaRPr>
          </a:p>
          <a:p>
            <a:r>
              <a:rPr lang="en-US" sz="1100" dirty="0">
                <a:solidFill>
                  <a:srgbClr val="000000"/>
                </a:solidFill>
                <a:latin typeface="Consolas"/>
              </a:rPr>
              <a:t>    </a:t>
            </a:r>
            <a:r>
              <a:rPr lang="ru-RU" sz="1100" dirty="0">
                <a:solidFill>
                  <a:srgbClr val="000000"/>
                </a:solidFill>
                <a:latin typeface="Consolas"/>
              </a:rPr>
              <a:t>{</a:t>
            </a:r>
          </a:p>
          <a:p>
            <a:r>
              <a:rPr lang="en-US" sz="1100" dirty="0">
                <a:solidFill>
                  <a:srgbClr val="0000FF"/>
                </a:solidFill>
                <a:latin typeface="Consolas"/>
              </a:rPr>
              <a:t>        double</a:t>
            </a:r>
            <a:r>
              <a:rPr lang="en-US" sz="1100" dirty="0">
                <a:solidFill>
                  <a:srgbClr val="000000"/>
                </a:solidFill>
                <a:latin typeface="Consolas"/>
              </a:rPr>
              <a:t> c = Divide(a, b);</a:t>
            </a:r>
          </a:p>
          <a:p>
            <a:r>
              <a:rPr lang="en-US" sz="1100" dirty="0">
                <a:solidFill>
                  <a:srgbClr val="000000"/>
                </a:solidFill>
                <a:latin typeface="Consolas"/>
              </a:rPr>
              <a:t>        </a:t>
            </a:r>
            <a:r>
              <a:rPr lang="en-US" sz="1100" dirty="0" err="1">
                <a:solidFill>
                  <a:srgbClr val="000000"/>
                </a:solidFill>
                <a:latin typeface="Consolas"/>
              </a:rPr>
              <a:t>Console.WriteLine</a:t>
            </a:r>
            <a:r>
              <a:rPr lang="en-US" sz="1100" dirty="0">
                <a:solidFill>
                  <a:srgbClr val="000000"/>
                </a:solidFill>
                <a:latin typeface="Consolas"/>
              </a:rPr>
              <a:t>(</a:t>
            </a:r>
            <a:r>
              <a:rPr lang="en-US" sz="1100" dirty="0">
                <a:solidFill>
                  <a:srgbClr val="DC1414"/>
                </a:solidFill>
                <a:latin typeface="Consolas"/>
              </a:rPr>
              <a:t>"{0}/{1}={2}"</a:t>
            </a:r>
            <a:r>
              <a:rPr lang="en-US" sz="1100" dirty="0">
                <a:solidFill>
                  <a:srgbClr val="000000"/>
                </a:solidFill>
                <a:latin typeface="Consolas"/>
              </a:rPr>
              <a:t>, a, b, c);</a:t>
            </a:r>
          </a:p>
          <a:p>
            <a:r>
              <a:rPr lang="en-US" sz="1100" dirty="0">
                <a:solidFill>
                  <a:srgbClr val="000000"/>
                </a:solidFill>
                <a:latin typeface="Consolas"/>
              </a:rPr>
              <a:t>    </a:t>
            </a:r>
            <a:r>
              <a:rPr lang="ru-RU" sz="1100" dirty="0">
                <a:solidFill>
                  <a:srgbClr val="000000"/>
                </a:solidFill>
                <a:latin typeface="Consolas"/>
              </a:rPr>
              <a:t>}</a:t>
            </a:r>
          </a:p>
          <a:p>
            <a:r>
              <a:rPr lang="en-US" sz="1100" dirty="0">
                <a:solidFill>
                  <a:srgbClr val="0000FF"/>
                </a:solidFill>
                <a:latin typeface="Consolas"/>
              </a:rPr>
              <a:t>    catch</a:t>
            </a:r>
            <a:r>
              <a:rPr lang="en-US" sz="1100" dirty="0">
                <a:solidFill>
                  <a:srgbClr val="000000"/>
                </a:solidFill>
                <a:latin typeface="Consolas"/>
              </a:rPr>
              <a:t> (</a:t>
            </a:r>
            <a:r>
              <a:rPr lang="en-US" sz="1100" dirty="0" err="1">
                <a:solidFill>
                  <a:srgbClr val="000000"/>
                </a:solidFill>
                <a:latin typeface="Consolas"/>
              </a:rPr>
              <a:t>ArithmeticException</a:t>
            </a:r>
            <a:r>
              <a:rPr lang="en-US" sz="1100" dirty="0">
                <a:solidFill>
                  <a:srgbClr val="000000"/>
                </a:solidFill>
                <a:latin typeface="Consolas"/>
              </a:rPr>
              <a:t> e)</a:t>
            </a:r>
          </a:p>
          <a:p>
            <a:r>
              <a:rPr lang="en-US" sz="1100" dirty="0">
                <a:solidFill>
                  <a:srgbClr val="000000"/>
                </a:solidFill>
                <a:latin typeface="Consolas"/>
              </a:rPr>
              <a:t>    </a:t>
            </a:r>
            <a:r>
              <a:rPr lang="ru-RU" sz="1100" dirty="0">
                <a:solidFill>
                  <a:srgbClr val="000000"/>
                </a:solidFill>
                <a:latin typeface="Consolas"/>
              </a:rPr>
              <a:t>{</a:t>
            </a:r>
          </a:p>
          <a:p>
            <a:r>
              <a:rPr lang="en-US" sz="1100" dirty="0">
                <a:solidFill>
                  <a:srgbClr val="000000"/>
                </a:solidFill>
                <a:latin typeface="Consolas"/>
              </a:rPr>
              <a:t>        </a:t>
            </a:r>
            <a:r>
              <a:rPr lang="en-US" sz="1100" dirty="0" err="1">
                <a:solidFill>
                  <a:srgbClr val="000000"/>
                </a:solidFill>
                <a:latin typeface="Consolas"/>
              </a:rPr>
              <a:t>Console.WriteLine</a:t>
            </a:r>
            <a:r>
              <a:rPr lang="en-US" sz="1100" dirty="0">
                <a:solidFill>
                  <a:srgbClr val="000000"/>
                </a:solidFill>
                <a:latin typeface="Consolas"/>
              </a:rPr>
              <a:t>(</a:t>
            </a:r>
            <a:r>
              <a:rPr lang="en-US" sz="1100" dirty="0" err="1">
                <a:solidFill>
                  <a:srgbClr val="000000"/>
                </a:solidFill>
                <a:latin typeface="Consolas"/>
              </a:rPr>
              <a:t>e.Message</a:t>
            </a:r>
            <a:r>
              <a:rPr lang="en-US" sz="1100" dirty="0">
                <a:solidFill>
                  <a:srgbClr val="000000"/>
                </a:solidFill>
                <a:latin typeface="Consolas"/>
              </a:rPr>
              <a:t>);</a:t>
            </a:r>
          </a:p>
          <a:p>
            <a:r>
              <a:rPr lang="en-US" sz="1100" dirty="0">
                <a:solidFill>
                  <a:srgbClr val="000000"/>
                </a:solidFill>
                <a:latin typeface="Consolas"/>
              </a:rPr>
              <a:t>    </a:t>
            </a:r>
            <a:r>
              <a:rPr lang="ru-RU" sz="1100" dirty="0">
                <a:solidFill>
                  <a:srgbClr val="000000"/>
                </a:solidFill>
                <a:latin typeface="Consolas"/>
              </a:rPr>
              <a:t>}</a:t>
            </a:r>
          </a:p>
          <a:p>
            <a:r>
              <a:rPr lang="ru-RU" sz="1100" dirty="0">
                <a:solidFill>
                  <a:srgbClr val="000000"/>
                </a:solidFill>
                <a:latin typeface="Consolas"/>
              </a:rPr>
              <a:t>}</a:t>
            </a:r>
            <a:endParaRPr lang="be-BY" sz="1100"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Блок </a:t>
            </a:r>
            <a:r>
              <a:rPr lang="en-US" dirty="0"/>
              <a:t>finally</a:t>
            </a:r>
            <a:endParaRPr lang="ru-RU" dirty="0"/>
          </a:p>
        </p:txBody>
      </p:sp>
      <p:sp>
        <p:nvSpPr>
          <p:cNvPr id="3" name="Content Placeholder 2"/>
          <p:cNvSpPr>
            <a:spLocks noGrp="1"/>
          </p:cNvSpPr>
          <p:nvPr>
            <p:ph idx="1"/>
          </p:nvPr>
        </p:nvSpPr>
        <p:spPr/>
        <p:txBody>
          <a:bodyPr>
            <a:normAutofit/>
          </a:bodyPr>
          <a:lstStyle/>
          <a:p>
            <a:pPr marL="0" indent="0">
              <a:buNone/>
            </a:pPr>
            <a:r>
              <a:rPr lang="ru-RU" dirty="0"/>
              <a:t>Содержимое блока </a:t>
            </a:r>
            <a:r>
              <a:rPr lang="en-US" dirty="0"/>
              <a:t>finally </a:t>
            </a:r>
            <a:r>
              <a:rPr lang="ru-RU" dirty="0"/>
              <a:t>выполняется всегда – и в случае исключения и если исключения не было. Там размещают код который выполняет операции «очистки». Например, закрытие файлов, закрытия  соединения с базой </a:t>
            </a:r>
            <a:r>
              <a:rPr lang="ru-RU" dirty="0" smtClean="0"/>
              <a:t>данн</a:t>
            </a:r>
            <a:r>
              <a:rPr lang="ru-RU" dirty="0" smtClean="0"/>
              <a:t>ых</a:t>
            </a:r>
            <a:r>
              <a:rPr lang="ru-RU" dirty="0" smtClean="0"/>
              <a:t> </a:t>
            </a:r>
            <a:r>
              <a:rPr lang="ru-RU" dirty="0"/>
              <a:t>и т.п.</a:t>
            </a:r>
          </a:p>
        </p:txBody>
      </p:sp>
    </p:spTree>
    <p:extLst>
      <p:ext uri="{BB962C8B-B14F-4D97-AF65-F5344CB8AC3E}">
        <p14:creationId xmlns:p14="http://schemas.microsoft.com/office/powerpoint/2010/main" val="216883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Цикл </a:t>
            </a:r>
            <a:r>
              <a:rPr lang="en-US" dirty="0"/>
              <a:t>foreach </a:t>
            </a:r>
            <a:r>
              <a:rPr lang="ru-RU" dirty="0"/>
              <a:t>и </a:t>
            </a:r>
            <a:r>
              <a:rPr lang="en-US" dirty="0"/>
              <a:t>finally</a:t>
            </a:r>
            <a:endParaRPr lang="ru-RU" dirty="0"/>
          </a:p>
        </p:txBody>
      </p:sp>
      <p:sp>
        <p:nvSpPr>
          <p:cNvPr id="3" name="Content Placeholder 2"/>
          <p:cNvSpPr>
            <a:spLocks noGrp="1"/>
          </p:cNvSpPr>
          <p:nvPr>
            <p:ph idx="1"/>
          </p:nvPr>
        </p:nvSpPr>
        <p:spPr>
          <a:xfrm>
            <a:off x="457200" y="1600201"/>
            <a:ext cx="8229600" cy="1180728"/>
          </a:xfrm>
        </p:spPr>
        <p:txBody>
          <a:bodyPr>
            <a:normAutofit/>
          </a:bodyPr>
          <a:lstStyle/>
          <a:p>
            <a:pPr marL="0" indent="0">
              <a:buNone/>
            </a:pPr>
            <a:r>
              <a:rPr lang="ru-RU" dirty="0"/>
              <a:t>Компилятор заменяет цикл </a:t>
            </a:r>
            <a:r>
              <a:rPr lang="en-US" dirty="0"/>
              <a:t>foreach </a:t>
            </a:r>
            <a:r>
              <a:rPr lang="ru-RU" dirty="0"/>
              <a:t>на цикл </a:t>
            </a:r>
            <a:r>
              <a:rPr lang="en-US" dirty="0"/>
              <a:t>while </a:t>
            </a:r>
            <a:r>
              <a:rPr lang="ru-RU" dirty="0"/>
              <a:t>с блоком </a:t>
            </a:r>
            <a:r>
              <a:rPr lang="en-US" dirty="0"/>
              <a:t>try/finally</a:t>
            </a:r>
            <a:endParaRPr lang="ru-RU" dirty="0"/>
          </a:p>
        </p:txBody>
      </p:sp>
      <p:sp>
        <p:nvSpPr>
          <p:cNvPr id="4" name="Rectangle 3">
            <a:extLst>
              <a:ext uri="{FF2B5EF4-FFF2-40B4-BE49-F238E27FC236}">
                <a16:creationId xmlns="" xmlns:a16="http://schemas.microsoft.com/office/drawing/2014/main" id="{2E9267E0-FD09-1743-84CC-3146448A5065}"/>
              </a:ext>
            </a:extLst>
          </p:cNvPr>
          <p:cNvSpPr/>
          <p:nvPr/>
        </p:nvSpPr>
        <p:spPr>
          <a:xfrm>
            <a:off x="457200" y="2989812"/>
            <a:ext cx="8229600" cy="3323987"/>
          </a:xfrm>
          <a:prstGeom prst="rect">
            <a:avLst/>
          </a:prstGeom>
          <a:solidFill>
            <a:schemeClr val="bg1"/>
          </a:solidFill>
        </p:spPr>
        <p:txBody>
          <a:bodyPr wrap="square">
            <a:spAutoFit/>
          </a:bodyPr>
          <a:lstStyle/>
          <a:p>
            <a:r>
              <a:rPr lang="en-US" sz="1400" dirty="0">
                <a:solidFill>
                  <a:srgbClr val="000000"/>
                </a:solidFill>
                <a:latin typeface="Consolas" panose="020B0609020204030204" pitchFamily="49" charset="0"/>
                <a:cs typeface="Consolas" panose="020B0609020204030204" pitchFamily="49" charset="0"/>
              </a:rPr>
              <a:t>{</a:t>
            </a:r>
          </a:p>
          <a:p>
            <a:r>
              <a:rPr lang="en-US" sz="1400" dirty="0">
                <a:solidFill>
                  <a:srgbClr val="0000FF"/>
                </a:solidFill>
                <a:latin typeface="Consolas" panose="020B0609020204030204" pitchFamily="49" charset="0"/>
                <a:cs typeface="Consolas" panose="020B0609020204030204" pitchFamily="49" charset="0"/>
              </a:rPr>
              <a:t>    </a:t>
            </a:r>
            <a:r>
              <a:rPr lang="en-US" sz="1400" dirty="0" err="1">
                <a:solidFill>
                  <a:srgbClr val="0000FF"/>
                </a:solidFill>
                <a:latin typeface="Consolas" panose="020B0609020204030204" pitchFamily="49" charset="0"/>
                <a:cs typeface="Consolas" panose="020B0609020204030204" pitchFamily="49" charset="0"/>
              </a:rPr>
              <a:t>IEnumerator</a:t>
            </a:r>
            <a:r>
              <a:rPr lang="en-US" sz="1400" dirty="0">
                <a:solidFill>
                  <a:srgbClr val="000000"/>
                </a:solidFill>
                <a:latin typeface="Consolas" panose="020B0609020204030204" pitchFamily="49" charset="0"/>
                <a:cs typeface="Consolas" panose="020B0609020204030204" pitchFamily="49" charset="0"/>
              </a:rPr>
              <a:t>&lt;</a:t>
            </a:r>
            <a:r>
              <a:rPr lang="en-US" sz="1400" dirty="0">
                <a:solidFill>
                  <a:srgbClr val="0000FF"/>
                </a:solidFill>
                <a:latin typeface="Consolas" panose="020B0609020204030204" pitchFamily="49" charset="0"/>
                <a:cs typeface="Consolas" panose="020B0609020204030204" pitchFamily="49" charset="0"/>
              </a:rPr>
              <a:t>V</a:t>
            </a:r>
            <a:r>
              <a:rPr lang="en-US" sz="1400" dirty="0">
                <a:solidFill>
                  <a:srgbClr val="000000"/>
                </a:solidFill>
                <a:latin typeface="Consolas" panose="020B0609020204030204" pitchFamily="49" charset="0"/>
                <a:cs typeface="Consolas" panose="020B0609020204030204" pitchFamily="49" charset="0"/>
              </a:rPr>
              <a:t>&gt; e = </a:t>
            </a:r>
            <a:r>
              <a:rPr lang="en-US" sz="1400" dirty="0" err="1">
                <a:solidFill>
                  <a:srgbClr val="000000"/>
                </a:solidFill>
                <a:latin typeface="Consolas" panose="020B0609020204030204" pitchFamily="49" charset="0"/>
                <a:cs typeface="Consolas" panose="020B0609020204030204" pitchFamily="49" charset="0"/>
              </a:rPr>
              <a:t>x.GetEnumerator</a:t>
            </a:r>
            <a:r>
              <a:rPr lang="en-US" sz="1400" dirty="0">
                <a:solidFill>
                  <a:srgbClr val="000000"/>
                </a:solidFill>
                <a:latin typeface="Consolas" panose="020B0609020204030204" pitchFamily="49" charset="0"/>
                <a:cs typeface="Consolas" panose="020B0609020204030204" pitchFamily="49" charset="0"/>
              </a:rPr>
              <a:t>();</a:t>
            </a:r>
          </a:p>
          <a:p>
            <a:r>
              <a:rPr lang="en-US" sz="1400" dirty="0">
                <a:solidFill>
                  <a:srgbClr val="0000FF"/>
                </a:solidFill>
                <a:latin typeface="Consolas" panose="020B0609020204030204" pitchFamily="49" charset="0"/>
                <a:cs typeface="Consolas" panose="020B0609020204030204" pitchFamily="49" charset="0"/>
              </a:rPr>
              <a:t>    try</a:t>
            </a:r>
            <a:endParaRPr lang="en-US" sz="1400" dirty="0">
              <a:solidFill>
                <a:srgbClr val="000000"/>
              </a:solidFill>
              <a:latin typeface="Consolas" panose="020B0609020204030204" pitchFamily="49" charset="0"/>
              <a:cs typeface="Consolas" panose="020B0609020204030204" pitchFamily="49" charset="0"/>
            </a:endParaRPr>
          </a:p>
          <a:p>
            <a:r>
              <a:rPr lang="en-US" sz="1400" dirty="0">
                <a:solidFill>
                  <a:srgbClr val="000000"/>
                </a:solidFill>
                <a:latin typeface="Consolas" panose="020B0609020204030204" pitchFamily="49" charset="0"/>
                <a:cs typeface="Consolas" panose="020B0609020204030204" pitchFamily="49" charset="0"/>
              </a:rPr>
              <a:t>    {</a:t>
            </a:r>
          </a:p>
          <a:p>
            <a:r>
              <a:rPr lang="en-US" sz="1400" dirty="0">
                <a:solidFill>
                  <a:srgbClr val="0000FF"/>
                </a:solidFill>
                <a:latin typeface="Consolas" panose="020B0609020204030204" pitchFamily="49" charset="0"/>
                <a:cs typeface="Consolas" panose="020B0609020204030204" pitchFamily="49" charset="0"/>
              </a:rPr>
              <a:t>        while</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e.MoveNext</a:t>
            </a:r>
            <a:r>
              <a:rPr lang="en-US" sz="1400" dirty="0">
                <a:solidFill>
                  <a:srgbClr val="000000"/>
                </a:solidFill>
                <a:latin typeface="Consolas" panose="020B0609020204030204" pitchFamily="49" charset="0"/>
                <a:cs typeface="Consolas" panose="020B0609020204030204" pitchFamily="49" charset="0"/>
              </a:rPr>
              <a:t>())</a:t>
            </a:r>
          </a:p>
          <a:p>
            <a:r>
              <a:rPr lang="en-US" sz="1400" dirty="0">
                <a:solidFill>
                  <a:srgbClr val="000000"/>
                </a:solidFill>
                <a:latin typeface="Consolas" panose="020B0609020204030204" pitchFamily="49" charset="0"/>
                <a:cs typeface="Consolas" panose="020B0609020204030204" pitchFamily="49" charset="0"/>
              </a:rPr>
              <a:t>        {</a:t>
            </a:r>
          </a:p>
          <a:p>
            <a:r>
              <a:rPr lang="en-US" sz="1400" dirty="0">
                <a:solidFill>
                  <a:srgbClr val="0000FF"/>
                </a:solidFill>
                <a:latin typeface="Consolas" panose="020B0609020204030204" pitchFamily="49" charset="0"/>
                <a:cs typeface="Consolas" panose="020B0609020204030204" pitchFamily="49" charset="0"/>
              </a:rPr>
              <a:t>            V</a:t>
            </a:r>
            <a:r>
              <a:rPr lang="en-US" sz="1400" dirty="0">
                <a:solidFill>
                  <a:srgbClr val="000000"/>
                </a:solidFill>
                <a:latin typeface="Consolas" panose="020B0609020204030204" pitchFamily="49" charset="0"/>
                <a:cs typeface="Consolas" panose="020B0609020204030204" pitchFamily="49" charset="0"/>
              </a:rPr>
              <a:t> v = </a:t>
            </a:r>
            <a:r>
              <a:rPr lang="en-US" sz="1400" dirty="0" err="1">
                <a:solidFill>
                  <a:srgbClr val="000000"/>
                </a:solidFill>
                <a:latin typeface="Consolas" panose="020B0609020204030204" pitchFamily="49" charset="0"/>
                <a:cs typeface="Consolas" panose="020B0609020204030204" pitchFamily="49" charset="0"/>
              </a:rPr>
              <a:t>e.Current</a:t>
            </a:r>
            <a:r>
              <a:rPr lang="en-US" sz="1400" dirty="0">
                <a:solidFill>
                  <a:srgbClr val="000000"/>
                </a:solidFill>
                <a:latin typeface="Consolas" panose="020B0609020204030204" pitchFamily="49" charset="0"/>
                <a:cs typeface="Consolas" panose="020B0609020204030204" pitchFamily="49" charset="0"/>
              </a:rPr>
              <a:t>;</a:t>
            </a:r>
          </a:p>
          <a:p>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embedded_statement</a:t>
            </a:r>
            <a:endParaRPr lang="en-US" sz="1400" dirty="0">
              <a:solidFill>
                <a:srgbClr val="000000"/>
              </a:solidFill>
              <a:latin typeface="Consolas" panose="020B0609020204030204" pitchFamily="49" charset="0"/>
              <a:cs typeface="Consolas" panose="020B0609020204030204" pitchFamily="49" charset="0"/>
            </a:endParaRPr>
          </a:p>
          <a:p>
            <a:r>
              <a:rPr lang="en-US" sz="1400" dirty="0">
                <a:solidFill>
                  <a:srgbClr val="000000"/>
                </a:solidFill>
                <a:latin typeface="Consolas" panose="020B0609020204030204" pitchFamily="49" charset="0"/>
                <a:cs typeface="Consolas" panose="020B0609020204030204" pitchFamily="49" charset="0"/>
              </a:rPr>
              <a:t>        }</a:t>
            </a:r>
          </a:p>
          <a:p>
            <a:r>
              <a:rPr lang="en-US" sz="1400" dirty="0">
                <a:solidFill>
                  <a:srgbClr val="000000"/>
                </a:solidFill>
                <a:latin typeface="Consolas" panose="020B0609020204030204" pitchFamily="49" charset="0"/>
                <a:cs typeface="Consolas" panose="020B0609020204030204" pitchFamily="49" charset="0"/>
              </a:rPr>
              <a:t>    }</a:t>
            </a:r>
          </a:p>
          <a:p>
            <a:r>
              <a:rPr lang="en-US" sz="1400" dirty="0">
                <a:solidFill>
                  <a:srgbClr val="0000FF"/>
                </a:solidFill>
                <a:latin typeface="Consolas" panose="020B0609020204030204" pitchFamily="49" charset="0"/>
                <a:cs typeface="Consolas" panose="020B0609020204030204" pitchFamily="49" charset="0"/>
              </a:rPr>
              <a:t>    finally</a:t>
            </a:r>
            <a:endParaRPr lang="en-US" sz="1400" dirty="0">
              <a:solidFill>
                <a:srgbClr val="000000"/>
              </a:solidFill>
              <a:latin typeface="Consolas" panose="020B0609020204030204" pitchFamily="49" charset="0"/>
              <a:cs typeface="Consolas" panose="020B0609020204030204" pitchFamily="49" charset="0"/>
            </a:endParaRPr>
          </a:p>
          <a:p>
            <a:r>
              <a:rPr lang="en-US" sz="1400" dirty="0">
                <a:solidFill>
                  <a:srgbClr val="000000"/>
                </a:solidFill>
                <a:latin typeface="Consolas" panose="020B0609020204030204" pitchFamily="49" charset="0"/>
                <a:cs typeface="Consolas" panose="020B0609020204030204" pitchFamily="49" charset="0"/>
              </a:rPr>
              <a:t>    {</a:t>
            </a:r>
          </a:p>
          <a:p>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FF"/>
                </a:solidFill>
                <a:latin typeface="Consolas" panose="020B0609020204030204" pitchFamily="49" charset="0"/>
                <a:cs typeface="Consolas" panose="020B0609020204030204" pitchFamily="49" charset="0"/>
              </a:rPr>
              <a:t>IDispsoable</a:t>
            </a:r>
            <a:r>
              <a:rPr lang="en-US" sz="1400" dirty="0">
                <a:solidFill>
                  <a:srgbClr val="000000"/>
                </a:solidFill>
                <a:latin typeface="Consolas" panose="020B0609020204030204" pitchFamily="49" charset="0"/>
                <a:cs typeface="Consolas" panose="020B0609020204030204" pitchFamily="49" charset="0"/>
              </a:rPr>
              <a:t>)e).Dispose();</a:t>
            </a:r>
          </a:p>
          <a:p>
            <a:r>
              <a:rPr lang="en-US" sz="1400" dirty="0">
                <a:solidFill>
                  <a:srgbClr val="000000"/>
                </a:solidFill>
                <a:latin typeface="Consolas" panose="020B0609020204030204" pitchFamily="49" charset="0"/>
                <a:cs typeface="Consolas" panose="020B0609020204030204" pitchFamily="49" charset="0"/>
              </a:rPr>
              <a:t>    }</a:t>
            </a:r>
          </a:p>
          <a:p>
            <a:r>
              <a:rPr lang="en-US" sz="1400" dirty="0">
                <a:solidFill>
                  <a:srgbClr val="000000"/>
                </a:solidFill>
                <a:latin typeface="Consolas" panose="020B0609020204030204" pitchFamily="49" charset="0"/>
                <a:cs typeface="Consolas" panose="020B0609020204030204" pitchFamily="49" charset="0"/>
              </a:rPr>
              <a:t>}</a:t>
            </a:r>
            <a:endParaRPr lang="en-US" sz="1400" b="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898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Блок </a:t>
            </a:r>
            <a:r>
              <a:rPr lang="en-US" dirty="0" smtClean="0"/>
              <a:t>using</a:t>
            </a:r>
            <a:endParaRPr lang="ru-RU" dirty="0"/>
          </a:p>
        </p:txBody>
      </p:sp>
      <p:sp>
        <p:nvSpPr>
          <p:cNvPr id="3" name="Content Placeholder 2"/>
          <p:cNvSpPr>
            <a:spLocks noGrp="1"/>
          </p:cNvSpPr>
          <p:nvPr>
            <p:ph idx="1"/>
          </p:nvPr>
        </p:nvSpPr>
        <p:spPr/>
        <p:txBody>
          <a:bodyPr>
            <a:normAutofit/>
          </a:bodyPr>
          <a:lstStyle/>
          <a:p>
            <a:pPr marL="0" indent="0">
              <a:buNone/>
            </a:pPr>
            <a:r>
              <a:rPr lang="ru-RU" dirty="0" smtClean="0"/>
              <a:t>Блок </a:t>
            </a:r>
            <a:r>
              <a:rPr lang="en-US" dirty="0" smtClean="0"/>
              <a:t>using (</a:t>
            </a:r>
            <a:r>
              <a:rPr lang="ru-RU" dirty="0" smtClean="0"/>
              <a:t>не путать с директивой </a:t>
            </a:r>
            <a:r>
              <a:rPr lang="en-US" dirty="0" smtClean="0"/>
              <a:t>using) </a:t>
            </a:r>
            <a:r>
              <a:rPr lang="ru-RU" dirty="0" smtClean="0"/>
              <a:t>предназначен для гарантированного освобождения неуправляемых ресурсов принадлежащих объекту путем вызова метода </a:t>
            </a:r>
            <a:r>
              <a:rPr lang="en-US" dirty="0" smtClean="0"/>
              <a:t>Dispose() </a:t>
            </a:r>
            <a:r>
              <a:rPr lang="ru-RU" dirty="0" smtClean="0"/>
              <a:t>интерфейса </a:t>
            </a:r>
            <a:r>
              <a:rPr lang="en-US" dirty="0" err="1" smtClean="0"/>
              <a:t>IDisposable</a:t>
            </a:r>
            <a:r>
              <a:rPr lang="ru-RU" dirty="0" smtClean="0"/>
              <a:t>. Происходит это в блоке </a:t>
            </a:r>
            <a:r>
              <a:rPr lang="en-US" dirty="0" smtClean="0"/>
              <a:t>finally.</a:t>
            </a:r>
            <a:endParaRPr lang="ru-RU" dirty="0"/>
          </a:p>
        </p:txBody>
      </p:sp>
    </p:spTree>
    <p:extLst>
      <p:ext uri="{BB962C8B-B14F-4D97-AF65-F5344CB8AC3E}">
        <p14:creationId xmlns:p14="http://schemas.microsoft.com/office/powerpoint/2010/main" val="4029792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6. exception filters</a:t>
            </a:r>
            <a:endParaRPr lang="ru-RU" dirty="0"/>
          </a:p>
        </p:txBody>
      </p:sp>
      <p:sp>
        <p:nvSpPr>
          <p:cNvPr id="3" name="Content Placeholder 2"/>
          <p:cNvSpPr>
            <a:spLocks noGrp="1"/>
          </p:cNvSpPr>
          <p:nvPr>
            <p:ph idx="1"/>
          </p:nvPr>
        </p:nvSpPr>
        <p:spPr/>
        <p:txBody>
          <a:bodyPr>
            <a:normAutofit/>
          </a:bodyPr>
          <a:lstStyle/>
          <a:p>
            <a:pPr marL="0" indent="0">
              <a:buNone/>
            </a:pPr>
            <a:r>
              <a:rPr lang="en-US" sz="1400" dirty="0">
                <a:latin typeface="Consolas" panose="020B0609020204030204" pitchFamily="49" charset="0"/>
                <a:cs typeface="Consolas" panose="020B0609020204030204" pitchFamily="49" charset="0"/>
              </a:rPr>
              <a:t>try</a:t>
            </a:r>
          </a:p>
          <a:p>
            <a:pPr marL="0" indent="0">
              <a:buNone/>
            </a:pP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    throw new </a:t>
            </a:r>
            <a:r>
              <a:rPr lang="en-US" sz="1400">
                <a:latin typeface="Consolas" panose="020B0609020204030204" pitchFamily="49" charset="0"/>
                <a:cs typeface="Consolas" panose="020B0609020204030204" pitchFamily="49" charset="0"/>
              </a:rPr>
              <a:t>Win32Exception(Marshal.GetLastWin32Error());</a:t>
            </a:r>
            <a:endParaRPr lang="en-US" sz="1400" dirty="0">
              <a:latin typeface="Consolas" panose="020B0609020204030204" pitchFamily="49" charset="0"/>
              <a:cs typeface="Consolas" panose="020B0609020204030204" pitchFamily="49" charset="0"/>
            </a:endParaRPr>
          </a:p>
          <a:p>
            <a:pPr marL="0" indent="0">
              <a:buNone/>
            </a:pP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catch (Win32Exception exception) when (</a:t>
            </a:r>
            <a:r>
              <a:rPr lang="en-US" sz="1400" dirty="0" err="1">
                <a:latin typeface="Consolas" panose="020B0609020204030204" pitchFamily="49" charset="0"/>
                <a:cs typeface="Consolas" panose="020B0609020204030204" pitchFamily="49" charset="0"/>
              </a:rPr>
              <a:t>exception.NativeErrorCode</a:t>
            </a:r>
            <a:r>
              <a:rPr lang="en-US" sz="1400" dirty="0">
                <a:latin typeface="Consolas" panose="020B0609020204030204" pitchFamily="49" charset="0"/>
                <a:cs typeface="Consolas" panose="020B0609020204030204" pitchFamily="49" charset="0"/>
              </a:rPr>
              <a:t> == 0x00042) </a:t>
            </a:r>
          </a:p>
          <a:p>
            <a:pPr marL="0" indent="0">
              <a:buNone/>
            </a:pP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    // Only provided for elucidation (not required).</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Assert.Fail</a:t>
            </a:r>
            <a:r>
              <a:rPr lang="en-US" sz="1400" dirty="0">
                <a:latin typeface="Consolas" panose="020B0609020204030204" pitchFamily="49" charset="0"/>
                <a:cs typeface="Consolas" panose="020B0609020204030204" pitchFamily="49" charset="0"/>
              </a:rPr>
              <a:t>("No catch expected.");</a:t>
            </a:r>
          </a:p>
          <a:p>
            <a:pPr marL="0" indent="0">
              <a:buNone/>
            </a:pPr>
            <a:r>
              <a:rPr lang="en-US" sz="1400" dirty="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hlinkClick r:id="rId2"/>
            </a:endParaRPr>
          </a:p>
          <a:p>
            <a:pPr marL="0" indent="0">
              <a:buNone/>
            </a:pPr>
            <a:r>
              <a:rPr lang="en-US" dirty="0">
                <a:hlinkClick r:id="rId2"/>
              </a:rPr>
              <a:t>http://msdn.microsoft.com/en-us/magazine/dn683793.aspx</a:t>
            </a:r>
            <a:endParaRPr lang="en-US" dirty="0"/>
          </a:p>
          <a:p>
            <a:pPr marL="0" indent="0">
              <a:buNone/>
            </a:pPr>
            <a:endParaRPr lang="en-US" dirty="0"/>
          </a:p>
          <a:p>
            <a:pPr marL="0" indent="0">
              <a:buNone/>
            </a:pPr>
            <a:endParaRPr lang="ru-RU" dirty="0"/>
          </a:p>
        </p:txBody>
      </p:sp>
    </p:spTree>
    <p:extLst>
      <p:ext uri="{BB962C8B-B14F-4D97-AF65-F5344CB8AC3E}">
        <p14:creationId xmlns:p14="http://schemas.microsoft.com/office/powerpoint/2010/main" val="114863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a:t>Обработка и</a:t>
            </a:r>
            <a:r>
              <a:rPr lang="be-BY" sz="2400" b="1" dirty="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a:t>Стек вызовов</a:t>
            </a:r>
            <a:endParaRPr lang="en-US" dirty="0"/>
          </a:p>
          <a:p>
            <a:pPr marL="742950" lvl="1" indent="-285750">
              <a:buFont typeface="Arial" pitchFamily="34" charset="0"/>
              <a:buChar char="•"/>
            </a:pPr>
            <a:r>
              <a:rPr lang="en-US" dirty="0"/>
              <a:t>throw/throw &lt;</a:t>
            </a:r>
            <a:r>
              <a:rPr lang="en-US" dirty="0" err="1"/>
              <a:t>exception_variable</a:t>
            </a:r>
            <a:r>
              <a:rPr lang="en-US" dirty="0"/>
              <a:t>&gt;</a:t>
            </a:r>
          </a:p>
          <a:p>
            <a:pPr marL="285750" indent="-285750">
              <a:buFont typeface="Arial" pitchFamily="34" charset="0"/>
              <a:buChar char="•"/>
            </a:pPr>
            <a:r>
              <a:rPr lang="ru-RU" dirty="0"/>
              <a:t>Избегайте конструкции </a:t>
            </a:r>
            <a:r>
              <a:rPr lang="en-US" dirty="0"/>
              <a:t>catch() </a:t>
            </a:r>
            <a:r>
              <a:rPr lang="ru-RU" dirty="0"/>
              <a:t>или </a:t>
            </a:r>
            <a:r>
              <a:rPr lang="en-US" dirty="0"/>
              <a:t>catch(Exception)</a:t>
            </a:r>
            <a:endParaRPr lang="ru-RU" dirty="0"/>
          </a:p>
          <a:p>
            <a:pPr marL="285750" indent="-285750">
              <a:buFont typeface="Arial" pitchFamily="34" charset="0"/>
              <a:buChar char="•"/>
            </a:pPr>
            <a:r>
              <a:rPr lang="ru-RU" dirty="0"/>
              <a:t>Стоимость обработки</a:t>
            </a:r>
          </a:p>
          <a:p>
            <a:pPr marL="742950" lvl="1" indent="-285750">
              <a:buFont typeface="Arial" pitchFamily="34" charset="0"/>
              <a:buChar char="•"/>
            </a:pPr>
            <a:r>
              <a:rPr lang="ru-RU" dirty="0"/>
              <a:t>Исключения не должны быть частью нормального выполнения программы</a:t>
            </a:r>
          </a:p>
          <a:p>
            <a:pPr marL="285750" indent="-285750">
              <a:buFont typeface="Arial" pitchFamily="34" charset="0"/>
              <a:buChar char="•"/>
            </a:pPr>
            <a:r>
              <a:rPr lang="ru-RU" dirty="0"/>
              <a:t>Документируйте исключения в своем коде</a:t>
            </a:r>
            <a:endParaRPr lang="en-US" dirty="0"/>
          </a:p>
          <a:p>
            <a:pPr marL="285750" indent="-285750">
              <a:buFont typeface="Arial" pitchFamily="34" charset="0"/>
              <a:buChar char="•"/>
            </a:pPr>
            <a:r>
              <a:rPr lang="ru-RU" dirty="0"/>
              <a:t>Используйте свойство </a:t>
            </a:r>
            <a:r>
              <a:rPr lang="en-US" dirty="0" err="1"/>
              <a:t>InnerException</a:t>
            </a:r>
            <a:endParaRPr lang="en-US" dirty="0"/>
          </a:p>
          <a:p>
            <a:pPr marL="285750" indent="-285750">
              <a:buFont typeface="Arial" pitchFamily="34" charset="0"/>
              <a:buChar char="•"/>
            </a:pPr>
            <a:r>
              <a:rPr lang="ru-RU" dirty="0"/>
              <a:t>При разработке библиотеки допускается возбуждать свое исключение вместо оригинального. (Не забываем про </a:t>
            </a:r>
            <a:r>
              <a:rPr lang="en-US" dirty="0" err="1"/>
              <a:t>InnerException</a:t>
            </a:r>
            <a:r>
              <a:rPr lang="ru-RU" dirty="0"/>
              <a:t>!)</a:t>
            </a:r>
          </a:p>
          <a:p>
            <a:pPr marL="285750" indent="-285750">
              <a:buFont typeface="Arial" pitchFamily="34" charset="0"/>
              <a:buChar char="•"/>
            </a:pPr>
            <a:r>
              <a:rPr lang="en-US" dirty="0"/>
              <a:t>VS </a:t>
            </a:r>
            <a:r>
              <a:rPr lang="ru-RU" dirty="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4378</TotalTime>
  <Words>1676</Words>
  <Application>Microsoft Office PowerPoint</Application>
  <PresentationFormat>On-screen Show (4:3)</PresentationFormat>
  <Paragraphs>287</Paragraphs>
  <Slides>24</Slides>
  <Notes>0</Notes>
  <HiddenSlides>2</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Материалы для обучения</vt:lpstr>
      <vt:lpstr>PowerPoint Presentation</vt:lpstr>
      <vt:lpstr>PowerPoint Presentation</vt:lpstr>
      <vt:lpstr>Блок finally</vt:lpstr>
      <vt:lpstr>Цикл foreach и finally</vt:lpstr>
      <vt:lpstr>Блок using</vt:lpstr>
      <vt:lpstr>C# 6. exception filters</vt:lpstr>
      <vt:lpstr>PowerPoint Presentation</vt:lpstr>
      <vt:lpstr>Исключения которые генерируются ...</vt:lpstr>
      <vt:lpstr>Часто используемые исключения</vt:lpstr>
      <vt:lpstr>PowerPoint Presentation</vt:lpstr>
      <vt:lpstr>Критические исключения</vt:lpstr>
      <vt:lpstr>C# 6. Ключевое слово nameof</vt:lpstr>
      <vt:lpstr>Документирование исключений</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Необработанные исключения приложения</vt:lpstr>
      <vt:lpstr>Окно Debug -&gt; Exceptions ...</vt:lpstr>
      <vt:lpstr>Windows Error Reporting</vt:lpstr>
      <vt:lpstr>Поиск метода по токену из WER отчета</vt:lpstr>
      <vt:lpstr>Отключение WER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bazile</cp:lastModifiedBy>
  <cp:revision>215</cp:revision>
  <dcterms:created xsi:type="dcterms:W3CDTF">2012-08-15T13:44:54Z</dcterms:created>
  <dcterms:modified xsi:type="dcterms:W3CDTF">2019-03-09T13:42:43Z</dcterms:modified>
</cp:coreProperties>
</file>