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63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6" r:id="rId10"/>
    <p:sldId id="294" r:id="rId11"/>
    <p:sldId id="300" r:id="rId12"/>
    <p:sldId id="293" r:id="rId13"/>
    <p:sldId id="295" r:id="rId14"/>
    <p:sldId id="304" r:id="rId15"/>
    <p:sldId id="261" r:id="rId16"/>
    <p:sldId id="299" r:id="rId17"/>
    <p:sldId id="319" r:id="rId18"/>
    <p:sldId id="305" r:id="rId19"/>
    <p:sldId id="311" r:id="rId20"/>
    <p:sldId id="262" r:id="rId21"/>
    <p:sldId id="310" r:id="rId22"/>
    <p:sldId id="263" r:id="rId23"/>
    <p:sldId id="265" r:id="rId24"/>
    <p:sldId id="264" r:id="rId25"/>
    <p:sldId id="308" r:id="rId26"/>
    <p:sldId id="309" r:id="rId27"/>
    <p:sldId id="301" r:id="rId28"/>
    <p:sldId id="266" r:id="rId29"/>
    <p:sldId id="316" r:id="rId30"/>
    <p:sldId id="318" r:id="rId31"/>
    <p:sldId id="317" r:id="rId32"/>
    <p:sldId id="315" r:id="rId33"/>
    <p:sldId id="286" r:id="rId34"/>
    <p:sldId id="287" r:id="rId35"/>
    <p:sldId id="289" r:id="rId36"/>
    <p:sldId id="290" r:id="rId37"/>
    <p:sldId id="296" r:id="rId38"/>
    <p:sldId id="307" r:id="rId39"/>
    <p:sldId id="303" r:id="rId40"/>
    <p:sldId id="312" r:id="rId41"/>
    <p:sldId id="267" r:id="rId42"/>
    <p:sldId id="268" r:id="rId43"/>
    <p:sldId id="269" r:id="rId44"/>
    <p:sldId id="270" r:id="rId45"/>
    <p:sldId id="271" r:id="rId46"/>
    <p:sldId id="272" r:id="rId47"/>
    <p:sldId id="285" r:id="rId48"/>
    <p:sldId id="288" r:id="rId49"/>
    <p:sldId id="278" r:id="rId50"/>
    <p:sldId id="273" r:id="rId51"/>
    <p:sldId id="274" r:id="rId52"/>
    <p:sldId id="275" r:id="rId53"/>
    <p:sldId id="277" r:id="rId54"/>
    <p:sldId id="282" r:id="rId55"/>
    <p:sldId id="279" r:id="rId56"/>
    <p:sldId id="280" r:id="rId57"/>
    <p:sldId id="313" r:id="rId58"/>
    <p:sldId id="302" r:id="rId59"/>
    <p:sldId id="314" r:id="rId60"/>
    <p:sldId id="276" r:id="rId61"/>
    <p:sldId id="291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A55C9E-BCD3-4497-82AE-75BE54B89204}">
          <p14:sldIdLst>
            <p14:sldId id="256"/>
            <p14:sldId id="258"/>
            <p14:sldId id="283"/>
            <p14:sldId id="297"/>
          </p14:sldIdLst>
        </p14:section>
        <p14:section name="Процессы" id="{321EC497-0574-4798-9734-2D036338166B}">
          <p14:sldIdLst>
            <p14:sldId id="259"/>
            <p14:sldId id="292"/>
            <p14:sldId id="298"/>
            <p14:sldId id="306"/>
            <p14:sldId id="294"/>
            <p14:sldId id="300"/>
            <p14:sldId id="293"/>
            <p14:sldId id="295"/>
            <p14:sldId id="304"/>
          </p14:sldIdLst>
        </p14:section>
        <p14:section name="Потоки" id="{590B55CC-0506-4AAF-B544-1A7F8F027AC6}">
          <p14:sldIdLst>
            <p14:sldId id="261"/>
            <p14:sldId id="299"/>
            <p14:sldId id="319"/>
            <p14:sldId id="305"/>
            <p14:sldId id="311"/>
            <p14:sldId id="262"/>
            <p14:sldId id="310"/>
            <p14:sldId id="263"/>
            <p14:sldId id="265"/>
            <p14:sldId id="264"/>
            <p14:sldId id="308"/>
            <p14:sldId id="309"/>
            <p14:sldId id="301"/>
            <p14:sldId id="266"/>
            <p14:sldId id="316"/>
            <p14:sldId id="318"/>
            <p14:sldId id="317"/>
            <p14:sldId id="315"/>
            <p14:sldId id="286"/>
            <p14:sldId id="287"/>
            <p14:sldId id="289"/>
            <p14:sldId id="290"/>
            <p14:sldId id="296"/>
            <p14:sldId id="307"/>
            <p14:sldId id="303"/>
            <p14:sldId id="312"/>
            <p14:sldId id="267"/>
            <p14:sldId id="268"/>
            <p14:sldId id="269"/>
            <p14:sldId id="270"/>
            <p14:sldId id="271"/>
            <p14:sldId id="272"/>
            <p14:sldId id="285"/>
            <p14:sldId id="288"/>
            <p14:sldId id="278"/>
            <p14:sldId id="273"/>
            <p14:sldId id="274"/>
          </p14:sldIdLst>
        </p14:section>
        <p14:section name="Коллекции и потоки" id="{825E5A33-583E-4C88-A54B-F787E8D30E37}">
          <p14:sldIdLst>
            <p14:sldId id="275"/>
            <p14:sldId id="277"/>
            <p14:sldId id="282"/>
          </p14:sldIdLst>
        </p14:section>
        <p14:section name="TPL" id="{4CCA3321-C0A8-4A25-BB6C-171E86FB9171}">
          <p14:sldIdLst>
            <p14:sldId id="279"/>
            <p14:sldId id="280"/>
            <p14:sldId id="313"/>
            <p14:sldId id="302"/>
            <p14:sldId id="314"/>
          </p14:sldIdLst>
        </p14:section>
        <p14:section name="Другое" id="{11A32F97-2AC1-4050-A645-CA6F60D4716D}">
          <p14:sldIdLst>
            <p14:sldId id="276"/>
            <p14:sldId id="29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30.03.2019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30.03.2019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30.03.2019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3/30/2019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.x86.fr/statistics.html" TargetMode="External"/><Relationship Id="rId2" Type="http://schemas.openxmlformats.org/officeDocument/2006/relationships/hyperlink" Target="https://www.pcbenchmarks.net/number-of-cpu-core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ftware.intel.com/en-us/blogs/2019/03/20/world-of-tanks-uses-concurrent-rendering-to-boost-performance-with-more-core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dn.ru/article/dotnet/CSThreading1.xml" TargetMode="External"/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sdn.ru/article/dotnet/CSThreading2.x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bclteam/p/immutable/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Многопоточное программирование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A838D21-32AC-5144-9968-6A6943BC4227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Запуск процесса с повышенными </a:t>
            </a:r>
            <a:r>
              <a:rPr lang="en-US" sz="3600" dirty="0"/>
              <a:t>(elevated) </a:t>
            </a:r>
            <a:r>
              <a:rPr lang="ru-RU" sz="3600" dirty="0"/>
              <a:t>привилегиями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у вас </a:t>
            </a:r>
            <a:r>
              <a:rPr lang="en-US" dirty="0"/>
              <a:t>Windows Vista/7/8 </a:t>
            </a:r>
            <a:r>
              <a:rPr lang="ru-RU" dirty="0"/>
              <a:t>где используется контроль учётных записей (</a:t>
            </a:r>
            <a:r>
              <a:rPr lang="en-US" dirty="0"/>
              <a:t>UAC) </a:t>
            </a:r>
            <a:r>
              <a:rPr lang="ru-RU" dirty="0"/>
              <a:t>и вам необходимо запустить процесс с </a:t>
            </a:r>
            <a:r>
              <a:rPr lang="en-US" dirty="0"/>
              <a:t>elevated </a:t>
            </a:r>
            <a:r>
              <a:rPr lang="ru-RU" dirty="0"/>
              <a:t>привилегиями, то используйте следующий код: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Process.GetCurrentProcess()</a:t>
            </a:r>
            <a:endParaRPr lang="ru-RU" dirty="0"/>
          </a:p>
          <a:p>
            <a:pPr lvl="1"/>
            <a:r>
              <a:rPr lang="ru-RU" dirty="0"/>
              <a:t>Информация о текущем процессе</a:t>
            </a:r>
            <a:endParaRPr lang="en-US" dirty="0"/>
          </a:p>
          <a:p>
            <a:r>
              <a:rPr lang="en-US" dirty="0" err="1"/>
              <a:t>GetProcessById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GetProcessById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, 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Найти процесс по его </a:t>
            </a:r>
            <a:r>
              <a:rPr lang="en-US" dirty="0"/>
              <a:t>Id</a:t>
            </a:r>
            <a:r>
              <a:rPr lang="ru-RU" dirty="0"/>
              <a:t> на локальной или удаленной машине</a:t>
            </a:r>
            <a:endParaRPr lang="en-US" dirty="0"/>
          </a:p>
          <a:p>
            <a:r>
              <a:rPr lang="en-US" dirty="0"/>
              <a:t>GetProcesses()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GetProcesses</a:t>
            </a:r>
            <a:r>
              <a:rPr lang="en-US" dirty="0"/>
              <a:t>(string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Получить список всех процессов на локальной или удаленной машине</a:t>
            </a:r>
            <a:endParaRPr lang="en-US" dirty="0"/>
          </a:p>
          <a:p>
            <a:r>
              <a:rPr lang="en-US" dirty="0" err="1"/>
              <a:t>GetProcessesByName</a:t>
            </a:r>
            <a:r>
              <a:rPr lang="en-US" dirty="0"/>
              <a:t>(string name)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GetProcessesByName</a:t>
            </a:r>
            <a:r>
              <a:rPr lang="en-US" dirty="0"/>
              <a:t>(string name, 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Получить список процессов с определенным именем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Поля класса </a:t>
            </a:r>
            <a:r>
              <a:rPr lang="en-US" dirty="0"/>
              <a:t>Process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081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int Id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string ProcessName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bool HasExited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string MachineName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пользователе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/>
              <a:t>Проверка что пользователь входит в группу</a:t>
            </a:r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выполнящийся в контексте процесса, со своим стеком, приоритетом и пользователем</a:t>
            </a:r>
            <a:endParaRPr lang="en-US" dirty="0"/>
          </a:p>
          <a:p>
            <a:r>
              <a:rPr lang="ru-RU" dirty="0"/>
              <a:t>Поток может сохранять «глобальные» переменные в </a:t>
            </a:r>
            <a:r>
              <a:rPr lang="en-US" dirty="0"/>
              <a:t>Thread Local Storage (TLS)</a:t>
            </a:r>
            <a:endParaRPr lang="ru-RU" dirty="0"/>
          </a:p>
          <a:p>
            <a:r>
              <a:rPr lang="ru-RU" dirty="0"/>
              <a:t>У потока есть свой </a:t>
            </a:r>
            <a:r>
              <a:rPr lang="en-US" dirty="0" err="1"/>
              <a:t>CultureInfo</a:t>
            </a:r>
            <a:endParaRPr lang="en-US" dirty="0"/>
          </a:p>
          <a:p>
            <a:endParaRPr lang="ru-RU" dirty="0"/>
          </a:p>
          <a:p>
            <a:r>
              <a:rPr lang="ru-RU" sz="2800" i="1" dirty="0">
                <a:solidFill>
                  <a:schemeClr val="bg1"/>
                </a:solidFill>
              </a:rPr>
              <a:t>Поток (</a:t>
            </a:r>
            <a:r>
              <a:rPr lang="en-US" sz="2800" i="1" dirty="0">
                <a:solidFill>
                  <a:schemeClr val="bg1"/>
                </a:solidFill>
              </a:rPr>
              <a:t>thread)</a:t>
            </a:r>
            <a:r>
              <a:rPr lang="ru-RU" sz="2800" i="1" dirty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>
                <a:solidFill>
                  <a:schemeClr val="bg1"/>
                </a:solidFill>
              </a:rPr>
              <a:t>stream)</a:t>
            </a:r>
            <a:r>
              <a:rPr lang="ru-RU" sz="2800" i="1" dirty="0">
                <a:solidFill>
                  <a:schemeClr val="bg1"/>
                </a:solidFill>
              </a:rPr>
              <a:t> называются одинаково, но означают разное!</a:t>
            </a: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нужна многопоточность?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Потенциальное ускорение работы приложения</a:t>
            </a:r>
          </a:p>
          <a:p>
            <a:r>
              <a:rPr lang="ru-RU" dirty="0"/>
              <a:t>Отсутствие блокировки </a:t>
            </a:r>
            <a:r>
              <a:rPr lang="en-US" dirty="0"/>
              <a:t>UI </a:t>
            </a:r>
            <a:r>
              <a:rPr lang="ru-RU" dirty="0"/>
              <a:t>в течение длительной операции</a:t>
            </a:r>
          </a:p>
          <a:p>
            <a:r>
              <a:rPr lang="ru-RU" dirty="0"/>
              <a:t>Возможность одновременной обработки данных разных пользователей в клиент/серверной архитектуре.</a:t>
            </a: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статистики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 smtClean="0"/>
              <a:t>По данным сайта </a:t>
            </a:r>
            <a:r>
              <a:rPr lang="en-US" dirty="0" smtClean="0"/>
              <a:t>pcbenchmarks.net</a:t>
            </a:r>
            <a:r>
              <a:rPr lang="ru-RU" dirty="0" smtClean="0"/>
              <a:t> (март 2019)</a:t>
            </a:r>
          </a:p>
          <a:p>
            <a:pPr lvl="1"/>
            <a:r>
              <a:rPr lang="ru-RU" dirty="0" smtClean="0"/>
              <a:t>1 ядро: 0,58 %</a:t>
            </a:r>
          </a:p>
          <a:p>
            <a:pPr lvl="1"/>
            <a:r>
              <a:rPr lang="ru-RU" dirty="0" smtClean="0"/>
              <a:t>2 ядра: 21,65 %</a:t>
            </a:r>
          </a:p>
          <a:p>
            <a:pPr lvl="1"/>
            <a:r>
              <a:rPr lang="ru-RU" dirty="0" smtClean="0"/>
              <a:t>3 ядра: 0,95 %</a:t>
            </a:r>
          </a:p>
          <a:p>
            <a:pPr lvl="1"/>
            <a:r>
              <a:rPr lang="ru-RU" dirty="0" smtClean="0"/>
              <a:t>4 ядра: 44,92 %</a:t>
            </a:r>
          </a:p>
          <a:p>
            <a:pPr lvl="1"/>
            <a:r>
              <a:rPr lang="ru-RU" dirty="0" smtClean="0"/>
              <a:t>6 ядер: 19,1 %</a:t>
            </a:r>
          </a:p>
          <a:p>
            <a:pPr lvl="1"/>
            <a:r>
              <a:rPr lang="ru-RU" dirty="0" smtClean="0"/>
              <a:t>8 ядер: 10,3 %</a:t>
            </a:r>
          </a:p>
          <a:p>
            <a:pPr lvl="1"/>
            <a:r>
              <a:rPr lang="ru-RU" dirty="0" smtClean="0"/>
              <a:t>больше 8 ядер: 2,51 %</a:t>
            </a:r>
          </a:p>
          <a:p>
            <a:r>
              <a:rPr lang="ru-RU" dirty="0" smtClean="0"/>
              <a:t>По данным сайта </a:t>
            </a:r>
            <a:r>
              <a:rPr lang="en-US" dirty="0" smtClean="0"/>
              <a:t>valid.x86.fr</a:t>
            </a:r>
            <a:r>
              <a:rPr lang="ru-RU" dirty="0" smtClean="0"/>
              <a:t> (2 квартал 2017)</a:t>
            </a:r>
          </a:p>
          <a:p>
            <a:pPr lvl="1"/>
            <a:r>
              <a:rPr lang="ru-RU" dirty="0" smtClean="0"/>
              <a:t>1 ядро: 1,9 %</a:t>
            </a:r>
          </a:p>
          <a:p>
            <a:pPr lvl="1"/>
            <a:r>
              <a:rPr lang="ru-RU" dirty="0" smtClean="0"/>
              <a:t>2 ядра: 31,4 %</a:t>
            </a:r>
          </a:p>
          <a:p>
            <a:pPr lvl="1"/>
            <a:r>
              <a:rPr lang="ru-RU" dirty="0" smtClean="0"/>
              <a:t>4 ядра: 48, 1 %</a:t>
            </a:r>
          </a:p>
          <a:p>
            <a:pPr lvl="1"/>
            <a:r>
              <a:rPr lang="ru-RU" dirty="0" smtClean="0"/>
              <a:t>6 и больше ядер: 18,5 </a:t>
            </a:r>
            <a:r>
              <a:rPr lang="ru-RU" dirty="0" smtClean="0"/>
              <a:t>%</a:t>
            </a:r>
            <a:endParaRPr lang="en-US" dirty="0" smtClean="0"/>
          </a:p>
          <a:p>
            <a:r>
              <a:rPr lang="en-US" dirty="0" smtClean="0"/>
              <a:t>73 % </a:t>
            </a:r>
            <a:r>
              <a:rPr lang="ru-RU" dirty="0" smtClean="0"/>
              <a:t>игроков </a:t>
            </a:r>
            <a:r>
              <a:rPr lang="en-US" dirty="0" smtClean="0"/>
              <a:t>World of Tanks </a:t>
            </a:r>
            <a:r>
              <a:rPr lang="ru-RU" dirty="0" smtClean="0"/>
              <a:t>используют мнгоядерные системы</a:t>
            </a:r>
            <a:endParaRPr lang="ru-RU" dirty="0" smtClean="0"/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www.pcbenchmarks.net/number-of-cpu-cores.html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valid.x86.fr/statistics.html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software.intel.com/en-us/blogs/2019/03/20/world-of-tanks-uses-concurrent-rendering-to-boost-performance-with-more-cores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832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многопоточности в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/>
          <a:lstStyle/>
          <a:p>
            <a:r>
              <a:rPr lang="en-US" dirty="0"/>
              <a:t>.NET 1.0 </a:t>
            </a:r>
            <a:r>
              <a:rPr lang="ru-RU" dirty="0"/>
              <a:t>и выше</a:t>
            </a:r>
            <a:endParaRPr lang="en-US" dirty="0"/>
          </a:p>
          <a:p>
            <a:pPr lvl="1"/>
            <a:r>
              <a:rPr lang="en-US" dirty="0"/>
              <a:t>Thread, </a:t>
            </a:r>
            <a:r>
              <a:rPr lang="en-US" dirty="0" err="1"/>
              <a:t>ThreadPool</a:t>
            </a:r>
            <a:r>
              <a:rPr lang="en-US" dirty="0"/>
              <a:t>, ....</a:t>
            </a:r>
          </a:p>
          <a:p>
            <a:r>
              <a:rPr lang="en-US" dirty="0"/>
              <a:t>.NET 4</a:t>
            </a:r>
            <a:r>
              <a:rPr lang="ru-RU" dirty="0"/>
              <a:t> и выше</a:t>
            </a:r>
            <a:endParaRPr lang="en-US" dirty="0"/>
          </a:p>
          <a:p>
            <a:pPr lvl="1"/>
            <a:r>
              <a:rPr lang="en-US" dirty="0"/>
              <a:t>Task Parallel Library (TPL): Task, </a:t>
            </a:r>
            <a:r>
              <a:rPr lang="en-US" dirty="0" err="1"/>
              <a:t>TaskFactory</a:t>
            </a:r>
            <a:r>
              <a:rPr lang="en-US" dirty="0"/>
              <a:t>, ...</a:t>
            </a:r>
          </a:p>
          <a:p>
            <a:r>
              <a:rPr lang="en-US" dirty="0"/>
              <a:t>.NET 4.5 </a:t>
            </a:r>
            <a:r>
              <a:rPr lang="ru-RU" dirty="0"/>
              <a:t>и выше + </a:t>
            </a:r>
            <a:r>
              <a:rPr lang="en-US" dirty="0"/>
              <a:t>C# 5</a:t>
            </a:r>
          </a:p>
          <a:p>
            <a:pPr lvl="1"/>
            <a:r>
              <a:rPr lang="ru-RU" dirty="0"/>
              <a:t>Улучшения в </a:t>
            </a:r>
            <a:r>
              <a:rPr lang="en-US" dirty="0"/>
              <a:t>TPL</a:t>
            </a:r>
          </a:p>
          <a:p>
            <a:pPr lvl="1"/>
            <a:r>
              <a:rPr lang="ru-RU" dirty="0"/>
              <a:t>Ключевые слова </a:t>
            </a:r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97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ЦП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Узнать количество процессоров можно с помощью статического свойства </a:t>
            </a:r>
            <a:r>
              <a:rPr lang="en-US" dirty="0" err="1"/>
              <a:t>ProcessorCount</a:t>
            </a:r>
            <a:r>
              <a:rPr lang="ru-RU" dirty="0"/>
              <a:t> класса </a:t>
            </a:r>
            <a:r>
              <a:rPr lang="en-US" dirty="0" err="1"/>
              <a:t>System.Environment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430741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cpuCount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7658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</a:t>
            </a:r>
            <a:r>
              <a:rPr lang="ru-RU" sz="2400" b="1" dirty="0"/>
              <a:t> (пространство имен </a:t>
            </a:r>
            <a:r>
              <a:rPr lang="en-US" sz="2400" b="1" dirty="0"/>
              <a:t>System.Threading</a:t>
            </a:r>
            <a:r>
              <a:rPr lang="ru-RU" sz="2400" b="1" dirty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потоки,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99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 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Joseph Albahari</a:t>
            </a:r>
            <a:r>
              <a:rPr lang="ru-RU" sz="2800" dirty="0"/>
              <a:t>, </a:t>
            </a:r>
            <a:r>
              <a:rPr lang="en-US" sz="2800" dirty="0"/>
              <a:t>Threading in C#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>
                <a:hlinkClick r:id="rId2"/>
              </a:rPr>
              <a:t>http://www.albahari.com/threading/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Перевод на русский:</a:t>
            </a:r>
            <a:br>
              <a:rPr lang="ru-RU" sz="2800" dirty="0"/>
            </a:br>
            <a:r>
              <a:rPr lang="en-US" sz="2800" dirty="0">
                <a:hlinkClick r:id="rId3"/>
              </a:rPr>
              <a:t>https://rsdn.ru/article/dotnet/CSThreading1.xml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>
                <a:hlinkClick r:id="rId4"/>
              </a:rPr>
              <a:t>http://rsdn.ru/article/dotnet/CSThreading2.xml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Разница между </a:t>
            </a:r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/>
              <a:t>потоки важна при завершении процесса. Когда </a:t>
            </a:r>
            <a:r>
              <a:rPr lang="en-US" dirty="0"/>
              <a:t>Foreground</a:t>
            </a:r>
            <a:r>
              <a:rPr lang="ru-RU" dirty="0"/>
              <a:t> поток заканчивает свою работу, </a:t>
            </a:r>
            <a:r>
              <a:rPr lang="en-US" dirty="0"/>
              <a:t>Windows </a:t>
            </a:r>
            <a:r>
              <a:rPr lang="ru-RU" dirty="0"/>
              <a:t>проверяет остались ли другие </a:t>
            </a:r>
            <a:r>
              <a:rPr lang="en-US" dirty="0"/>
              <a:t>Foreground</a:t>
            </a:r>
            <a:r>
              <a:rPr lang="ru-RU" dirty="0"/>
              <a:t> потоки в процессе. Если нет, то процесс завершается. Оставшие </a:t>
            </a:r>
            <a:r>
              <a:rPr lang="en-US" dirty="0"/>
              <a:t>Background </a:t>
            </a:r>
            <a:r>
              <a:rPr lang="ru-RU" dirty="0"/>
              <a:t>потоки</a:t>
            </a:r>
            <a:r>
              <a:rPr lang="en-US" dirty="0"/>
              <a:t> </a:t>
            </a:r>
            <a:r>
              <a:rPr lang="ru-RU" dirty="0"/>
              <a:t>при этом «убиваются».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Главный (</a:t>
            </a:r>
            <a:r>
              <a:rPr lang="en-US" dirty="0"/>
              <a:t>UI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поток приложения всегда является </a:t>
            </a:r>
            <a:r>
              <a:rPr lang="en-US" dirty="0"/>
              <a:t>Foreground</a:t>
            </a:r>
            <a:r>
              <a:rPr lang="ru-RU" dirty="0"/>
              <a:t> потоком</a:t>
            </a:r>
          </a:p>
          <a:p>
            <a:r>
              <a:rPr lang="ru-RU" dirty="0"/>
              <a:t>По умолчанию поток создается как </a:t>
            </a:r>
            <a:r>
              <a:rPr lang="en-US" dirty="0"/>
              <a:t>Foreground</a:t>
            </a:r>
            <a:r>
              <a:rPr lang="ru-RU" dirty="0"/>
              <a:t>. Сделать его </a:t>
            </a:r>
            <a:r>
              <a:rPr lang="en-US" dirty="0"/>
              <a:t>Background </a:t>
            </a:r>
            <a:r>
              <a:rPr lang="ru-RU" dirty="0"/>
              <a:t>потоком можно с помощью свойства </a:t>
            </a:r>
            <a:r>
              <a:rPr lang="en-US" dirty="0" err="1"/>
              <a:t>IsBackground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32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29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/>
              <a:t>.</a:t>
            </a:r>
          </a:p>
          <a:p>
            <a:pPr algn="ctr"/>
            <a:r>
              <a:rPr lang="ru-RU" sz="2400" dirty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Thread.Sleep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/>
              <a:t>С помощью метода </a:t>
            </a:r>
            <a:r>
              <a:rPr lang="en-US" sz="2800" dirty="0" err="1"/>
              <a:t>Thread.Sleep</a:t>
            </a:r>
            <a:r>
              <a:rPr lang="en-US" sz="2800" dirty="0"/>
              <a:t> </a:t>
            </a:r>
            <a:r>
              <a:rPr lang="ru-RU" sz="2800" dirty="0"/>
              <a:t>можно делать паузы в выполнении программы. Имейте в виду следующее: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Не используйте </a:t>
            </a:r>
            <a:r>
              <a:rPr lang="en-US" sz="2800" dirty="0"/>
              <a:t>Sleep </a:t>
            </a:r>
            <a:r>
              <a:rPr lang="ru-RU" sz="2800" dirty="0"/>
              <a:t>в главном </a:t>
            </a:r>
            <a:r>
              <a:rPr lang="en-US" sz="2800" dirty="0"/>
              <a:t>(UI) </a:t>
            </a:r>
            <a:r>
              <a:rPr lang="ru-RU" sz="2800" dirty="0"/>
              <a:t>потоке чтобы дать ему возможность обратывать сообщения от </a:t>
            </a:r>
            <a:r>
              <a:rPr lang="en-US" sz="2800" dirty="0"/>
              <a:t>Windows</a:t>
            </a:r>
            <a:endParaRPr lang="ru-RU" sz="2800" dirty="0"/>
          </a:p>
          <a:p>
            <a:r>
              <a:rPr lang="ru-RU" sz="2800" dirty="0"/>
              <a:t>Паузы меньше 15 мс (1/64 секунды) не поддерживаются</a:t>
            </a:r>
          </a:p>
          <a:p>
            <a:r>
              <a:rPr lang="en-US" sz="2800" dirty="0"/>
              <a:t>Sleep() </a:t>
            </a:r>
            <a:r>
              <a:rPr lang="ru-RU" sz="2800" dirty="0"/>
              <a:t>не гарантирует что пауза будет в точности равна указанному интервалу. Она будет не меньше указанного интервала.</a:t>
            </a:r>
          </a:p>
          <a:p>
            <a:r>
              <a:rPr lang="en-US" sz="2800" dirty="0"/>
              <a:t>Sleep(0) </a:t>
            </a:r>
            <a:r>
              <a:rPr lang="ru-RU" sz="2800" dirty="0"/>
              <a:t>передает управление потоку с аналогичным приоритетом, если такой есть</a:t>
            </a: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6586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ru-RU" dirty="0"/>
              <a:t>и </a:t>
            </a:r>
            <a:r>
              <a:rPr lang="en-US" dirty="0" err="1"/>
              <a:t>CultureInfo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Каждый поток может иметь собственные региональные настройки (</a:t>
            </a:r>
            <a:r>
              <a:rPr lang="en-US" sz="1800" dirty="0" err="1"/>
              <a:t>CultureInfo</a:t>
            </a:r>
            <a:r>
              <a:rPr lang="en-US" sz="1800" dirty="0"/>
              <a:t>). </a:t>
            </a:r>
            <a:r>
              <a:rPr lang="ru-RU" sz="1800" dirty="0"/>
              <a:t>Они доступны через свойства </a:t>
            </a:r>
            <a:r>
              <a:rPr lang="en-US" sz="1800" dirty="0" err="1"/>
              <a:t>CurrentCulture</a:t>
            </a:r>
            <a:r>
              <a:rPr lang="ru-RU" sz="1800" dirty="0"/>
              <a:t> и </a:t>
            </a:r>
            <a:r>
              <a:rPr lang="en-US" sz="1800" dirty="0" err="1"/>
              <a:t>CurrentUICulture</a:t>
            </a:r>
            <a:r>
              <a:rPr lang="ru-RU" sz="1800" dirty="0"/>
              <a:t> класса </a:t>
            </a:r>
            <a:r>
              <a:rPr lang="en-US" sz="1800" dirty="0"/>
              <a:t>Thread.</a:t>
            </a:r>
          </a:p>
          <a:p>
            <a:r>
              <a:rPr lang="en-US" sz="1800" dirty="0" err="1"/>
              <a:t>CurrentCulture</a:t>
            </a:r>
            <a:r>
              <a:rPr lang="en-US" sz="1800" dirty="0"/>
              <a:t> </a:t>
            </a:r>
            <a:r>
              <a:rPr lang="ru-RU" sz="1800" dirty="0"/>
              <a:t>используется при форматировании строк и преобразовании данных из них</a:t>
            </a:r>
          </a:p>
          <a:p>
            <a:r>
              <a:rPr lang="en-US" sz="1800" dirty="0" err="1"/>
              <a:t>CurrentUICulture</a:t>
            </a:r>
            <a:r>
              <a:rPr lang="ru-RU" sz="1800" dirty="0"/>
              <a:t> используется при работе с ресурсами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429000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Thread.CurrentThread.CurrentCulture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Thread.CurrentThread.CurrentUICulture</a:t>
            </a:r>
            <a:endParaRPr lang="ru-RU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4844" y="4437112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.NET 4.5 </a:t>
            </a:r>
            <a:r>
              <a:rPr lang="ru-RU" sz="2000" dirty="0"/>
              <a:t>добавлены свойства </a:t>
            </a:r>
            <a:r>
              <a:rPr lang="en-US" sz="2000" dirty="0" err="1"/>
              <a:t>CultureInfo.DefaultThreadCurrentCulture</a:t>
            </a:r>
            <a:r>
              <a:rPr lang="ru-RU" sz="2000" dirty="0"/>
              <a:t> и </a:t>
            </a:r>
            <a:r>
              <a:rPr lang="en-US" sz="2000" dirty="0" err="1"/>
              <a:t>CultureInfo.DefaultThreadCurrentUICulture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Начиная с версии 4.6, запускаемые потоки (включая те, которые из пула) всегда используют культуру потока, из которого они были запущены. Если она не установлена, то используют культуру из свойства </a:t>
            </a:r>
            <a:r>
              <a:rPr lang="ru-RU" sz="2000" dirty="0" err="1"/>
              <a:t>DefaultThreadCurrentCulture</a:t>
            </a:r>
            <a:r>
              <a:rPr lang="ru-RU" sz="2000" dirty="0"/>
              <a:t>. Если оно тоже не установлено, то используются системные настройки.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5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251788"/>
            <a:ext cx="876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4000" dirty="0"/>
              <a:t>Свойство </a:t>
            </a:r>
            <a:r>
              <a:rPr lang="en-US" sz="4000" dirty="0"/>
              <a:t>Name </a:t>
            </a:r>
            <a:r>
              <a:rPr lang="ru-RU" sz="4000" dirty="0"/>
              <a:t>класса </a:t>
            </a:r>
            <a:r>
              <a:rPr lang="en-US" sz="4000" dirty="0"/>
              <a:t>Thread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1052736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3200" dirty="0"/>
              <a:t>Свойство </a:t>
            </a:r>
            <a:r>
              <a:rPr lang="en-US" sz="3200" dirty="0"/>
              <a:t>Name </a:t>
            </a:r>
            <a:r>
              <a:rPr lang="ru-RU" sz="3200" dirty="0"/>
              <a:t>класса </a:t>
            </a:r>
            <a:r>
              <a:rPr lang="en-US" sz="3200" dirty="0"/>
              <a:t>Thread</a:t>
            </a:r>
            <a:r>
              <a:rPr lang="ru-RU" sz="3200" dirty="0"/>
              <a:t> очень полезно при отладке.</a:t>
            </a:r>
            <a:r>
              <a:rPr lang="en-US" sz="3200" dirty="0"/>
              <a:t> </a:t>
            </a:r>
            <a:r>
              <a:rPr lang="ru-RU" sz="3200" dirty="0"/>
              <a:t>Имя потока выводится в окне </a:t>
            </a:r>
            <a:r>
              <a:rPr lang="en-US" sz="3200" dirty="0"/>
              <a:t>Threads </a:t>
            </a:r>
            <a:r>
              <a:rPr lang="ru-RU" sz="3200" dirty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3200" dirty="0"/>
              <a:t>Filter </a:t>
            </a:r>
            <a:r>
              <a:rPr lang="ru-RU" sz="3200" dirty="0"/>
              <a:t>в контекстном меню для </a:t>
            </a:r>
            <a:r>
              <a:rPr lang="en-US" sz="3200" dirty="0"/>
              <a:t>breakpoint.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Это особенность </a:t>
            </a:r>
            <a:r>
              <a:rPr lang="en-US" sz="3200" dirty="0"/>
              <a:t>.NET - </a:t>
            </a:r>
            <a:r>
              <a:rPr lang="ru-RU" sz="3200" dirty="0"/>
              <a:t>в </a:t>
            </a:r>
            <a:r>
              <a:rPr lang="en-US" sz="3200" dirty="0"/>
              <a:t>Windows </a:t>
            </a:r>
            <a:r>
              <a:rPr lang="ru-RU" sz="3200" dirty="0"/>
              <a:t>нет понятия «имя потока».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</a:t>
            </a:r>
            <a:r>
              <a:rPr lang="en-US" dirty="0" err="1"/>
              <a:t>ThreadPool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Всегда </a:t>
            </a:r>
            <a:r>
              <a:rPr lang="en-US" dirty="0"/>
              <a:t>background </a:t>
            </a:r>
            <a:r>
              <a:rPr lang="ru-RU" dirty="0"/>
              <a:t>потоки</a:t>
            </a:r>
          </a:p>
          <a:p>
            <a:r>
              <a:rPr lang="ru-RU" dirty="0"/>
              <a:t>Всегда используют </a:t>
            </a:r>
            <a:r>
              <a:rPr lang="en-US" dirty="0"/>
              <a:t>multithreaded apartment </a:t>
            </a:r>
            <a:r>
              <a:rPr lang="ru-RU" dirty="0"/>
              <a:t>режим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98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Количество потоков </a:t>
            </a:r>
            <a:r>
              <a:rPr lang="en-US" dirty="0" err="1" smtClean="0"/>
              <a:t>ThreadPool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(</a:t>
            </a:r>
            <a:r>
              <a:rPr lang="en-US" dirty="0" smtClean="0"/>
              <a:t>.NET 4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68138"/>
              </p:ext>
            </p:extLst>
          </p:nvPr>
        </p:nvGraphicFramePr>
        <p:xfrm>
          <a:off x="457200" y="1700808"/>
          <a:ext cx="8219985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8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937"/>
                <a:gridCol w="1800200"/>
              </a:tblGrid>
              <a:tr h="28800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Минимум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Максимум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3613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x86</a:t>
                      </a:r>
                      <a:endParaRPr lang="en-US" sz="20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Рабочие потоки</a:t>
                      </a:r>
                      <a:endParaRPr lang="en-US" sz="20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20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1023</a:t>
                      </a:r>
                      <a:endParaRPr lang="ru-RU" sz="20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Потоки</a:t>
                      </a:r>
                      <a:r>
                        <a:rPr lang="ru-RU" sz="20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завершения ввода/вывода</a:t>
                      </a:r>
                      <a:endParaRPr lang="en-US" sz="20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20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ru-RU" sz="20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3613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x64</a:t>
                      </a:r>
                      <a:endParaRPr lang="en-US" sz="20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Рабочие потоки</a:t>
                      </a:r>
                      <a:endParaRPr lang="en-US" sz="20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20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32767</a:t>
                      </a:r>
                      <a:endParaRPr lang="ru-RU" sz="20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Потоки</a:t>
                      </a:r>
                      <a:r>
                        <a:rPr lang="ru-RU" sz="20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завершения ввода/вывода</a:t>
                      </a:r>
                      <a:endParaRPr lang="en-US" sz="20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20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ru-RU" sz="20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653136"/>
            <a:ext cx="8291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Рабочий поток (</a:t>
            </a:r>
            <a:r>
              <a:rPr lang="en-US" sz="2000" dirty="0" smtClean="0"/>
              <a:t>worker thread</a:t>
            </a:r>
            <a:r>
              <a:rPr lang="ru-RU" sz="2000" dirty="0" smtClean="0"/>
              <a:t>):</a:t>
            </a:r>
            <a:r>
              <a:rPr lang="en-US" sz="2000" dirty="0" smtClean="0"/>
              <a:t> </a:t>
            </a:r>
            <a:r>
              <a:rPr lang="ru-RU" sz="2000" dirty="0" smtClean="0"/>
              <a:t>Создается с помощью </a:t>
            </a:r>
            <a:r>
              <a:rPr lang="en-US" sz="2000" dirty="0" err="1" smtClean="0"/>
              <a:t>QueueuserWorkItem</a:t>
            </a:r>
            <a:r>
              <a:rPr lang="en-US" sz="2000" dirty="0" smtClean="0"/>
              <a:t> </a:t>
            </a:r>
            <a:r>
              <a:rPr lang="ru-RU" sz="2000" dirty="0" smtClean="0"/>
              <a:t>и используется для "вычислений" (работы) в отдельном потоке.</a:t>
            </a:r>
          </a:p>
          <a:p>
            <a:endParaRPr lang="ru-RU" sz="2000" dirty="0" smtClean="0"/>
          </a:p>
          <a:p>
            <a:r>
              <a:rPr lang="ru-RU" sz="2000" dirty="0" smtClean="0"/>
              <a:t>Поток завершения ввода/вывода (</a:t>
            </a:r>
            <a:r>
              <a:rPr lang="en-US" sz="2000" dirty="0" smtClean="0"/>
              <a:t>I/O completion port</a:t>
            </a:r>
            <a:r>
              <a:rPr lang="ru-RU" sz="2000" dirty="0" smtClean="0"/>
              <a:t>):</a:t>
            </a:r>
            <a:r>
              <a:rPr lang="en-US" sz="2000" dirty="0" smtClean="0"/>
              <a:t> </a:t>
            </a:r>
            <a:r>
              <a:rPr lang="ru-RU" sz="2000" dirty="0" smtClean="0"/>
              <a:t>Используется для выполнения кода при завершении операции ввода/вывода.</a:t>
            </a:r>
          </a:p>
        </p:txBody>
      </p:sp>
    </p:spTree>
    <p:extLst>
      <p:ext uri="{BB962C8B-B14F-4D97-AF65-F5344CB8AC3E}">
        <p14:creationId xmlns:p14="http://schemas.microsoft.com/office/powerpoint/2010/main" val="2413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НЕ НАДО использовать </a:t>
            </a:r>
            <a:r>
              <a:rPr lang="en-US" dirty="0" err="1"/>
              <a:t>ThreadPool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Вам требуется </a:t>
            </a:r>
            <a:r>
              <a:rPr lang="en-US" dirty="0"/>
              <a:t>foreground </a:t>
            </a:r>
            <a:r>
              <a:rPr lang="ru-RU" dirty="0"/>
              <a:t>поток</a:t>
            </a:r>
            <a:endParaRPr lang="en-US" dirty="0"/>
          </a:p>
          <a:p>
            <a:r>
              <a:rPr lang="ru-RU" dirty="0"/>
              <a:t>Вам необходим поток с определенным приоритетом</a:t>
            </a:r>
          </a:p>
          <a:p>
            <a:r>
              <a:rPr lang="ru-RU" dirty="0"/>
              <a:t>Вам необходимо использовать </a:t>
            </a:r>
            <a:r>
              <a:rPr lang="en-US" dirty="0"/>
              <a:t>STA </a:t>
            </a:r>
            <a:r>
              <a:rPr lang="ru-RU" dirty="0"/>
              <a:t>поток. Все </a:t>
            </a:r>
            <a:r>
              <a:rPr lang="en-US" dirty="0" err="1"/>
              <a:t>ThreadPool</a:t>
            </a:r>
            <a:r>
              <a:rPr lang="en-US" dirty="0"/>
              <a:t> </a:t>
            </a:r>
            <a:r>
              <a:rPr lang="ru-RU" dirty="0"/>
              <a:t>потоки используют </a:t>
            </a:r>
            <a:r>
              <a:rPr lang="en-US" dirty="0"/>
              <a:t>MTA</a:t>
            </a:r>
          </a:p>
          <a:p>
            <a:r>
              <a:rPr lang="ru-RU" dirty="0"/>
              <a:t>Вам требуется постоянная учетная запись для выполнения  или выделенный поток</a:t>
            </a:r>
            <a:endParaRPr lang="en-US" dirty="0"/>
          </a:p>
          <a:p>
            <a:r>
              <a:rPr lang="ru-RU" dirty="0"/>
              <a:t>Ваш код блокирует поток на длительное время. Это может помешать запуску новых задач так как количество потоков </a:t>
            </a:r>
            <a:r>
              <a:rPr lang="en-US" dirty="0" err="1"/>
              <a:t>ThreadPool</a:t>
            </a:r>
            <a:r>
              <a:rPr lang="en-US" dirty="0"/>
              <a:t> </a:t>
            </a:r>
            <a:r>
              <a:rPr lang="ru-RU" dirty="0"/>
              <a:t>ограничено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1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Локальные данные потока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(Thread Local Storage)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TLS </a:t>
            </a:r>
            <a:r>
              <a:rPr lang="ru-RU" dirty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System.ThreadStaticAttribute</a:t>
            </a:r>
          </a:p>
          <a:p>
            <a:r>
              <a:rPr lang="en-US" dirty="0">
                <a:solidFill>
                  <a:srgbClr val="FFFF00"/>
                </a:solidFill>
              </a:rPr>
              <a:t>[.NET 4+]</a:t>
            </a:r>
            <a:r>
              <a:rPr lang="en-US" dirty="0"/>
              <a:t> System.Threading.ThreadLocal&lt;T&gt;</a:t>
            </a:r>
          </a:p>
        </p:txBody>
      </p:sp>
    </p:spTree>
    <p:extLst>
      <p:ext uri="{BB962C8B-B14F-4D97-AF65-F5344CB8AC3E}">
        <p14:creationId xmlns:p14="http://schemas.microsoft.com/office/powerpoint/2010/main" val="50152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TLS: </a:t>
            </a:r>
            <a:r>
              <a:rPr lang="ru-RU" dirty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NumberThreadHelper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List&lt;int&gt; _numbers;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void ThreadFunc()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_numbers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TLS: </a:t>
            </a:r>
            <a:r>
              <a:rPr lang="ru-RU" dirty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=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new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new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Так как для каждого потока создается собственый стек вызовов,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RunThread()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t.Start();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проблемы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выполнится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BadThread()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Потоки и обработка исключений: событие </a:t>
            </a:r>
            <a:r>
              <a:rPr lang="en-US" sz="3200" dirty="0"/>
              <a:t>UnhandledException</a:t>
            </a:r>
            <a:r>
              <a:rPr lang="ru-RU" sz="3200" dirty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/>
              <a:t> класса </a:t>
            </a:r>
            <a:r>
              <a:rPr lang="en-US" sz="2000" dirty="0"/>
              <a:t>AppDomain</a:t>
            </a:r>
            <a:r>
              <a:rPr lang="ru-RU" sz="2000" dirty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args)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 += OnUnhandledException;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e)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об исключении в лог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Многопоточность и </a:t>
            </a:r>
            <a:r>
              <a:rPr lang="en-US" dirty="0"/>
              <a:t>GUI </a:t>
            </a:r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Отдельный поток</a:t>
            </a:r>
            <a:endParaRPr lang="en-US" sz="2800" dirty="0"/>
          </a:p>
          <a:p>
            <a:r>
              <a:rPr lang="en-US" sz="2800" dirty="0"/>
              <a:t>Control.Invoke(delegate)</a:t>
            </a:r>
            <a:endParaRPr lang="ru-RU" sz="2800" dirty="0"/>
          </a:p>
          <a:p>
            <a:r>
              <a:rPr lang="en-US" sz="2800" dirty="0" err="1"/>
              <a:t>BackgroundWorker</a:t>
            </a:r>
            <a:r>
              <a:rPr lang="en-US" sz="2800" dirty="0"/>
              <a:t> (</a:t>
            </a:r>
            <a:r>
              <a:rPr lang="ru-RU" sz="2800" dirty="0"/>
              <a:t>использует </a:t>
            </a:r>
            <a:r>
              <a:rPr lang="en-US" sz="2800" dirty="0" err="1"/>
              <a:t>ThreadPool</a:t>
            </a:r>
            <a:r>
              <a:rPr lang="en-US" sz="2800" dirty="0"/>
              <a:t>)</a:t>
            </a:r>
          </a:p>
          <a:p>
            <a:r>
              <a:rPr lang="en-US" sz="2800" dirty="0"/>
              <a:t>Event-based Asynchronous Pattern</a:t>
            </a:r>
          </a:p>
          <a:p>
            <a:pPr lvl="1"/>
            <a:r>
              <a:rPr lang="en-US" dirty="0">
                <a:hlinkClick r:id="rId2"/>
              </a:rPr>
              <a:t>http://msdn.microsoft.com/en-us/library/ms228969%28v=vs.110%29.aspx</a:t>
            </a:r>
            <a:endParaRPr lang="en-US" dirty="0"/>
          </a:p>
          <a:p>
            <a:r>
              <a:rPr lang="en-US" sz="2800" dirty="0" err="1"/>
              <a:t>SynchronizationContext</a:t>
            </a:r>
            <a:endParaRPr lang="en-US" sz="2800" dirty="0"/>
          </a:p>
          <a:p>
            <a:r>
              <a:rPr lang="en-US" sz="2800" dirty="0"/>
              <a:t>Progress&lt;T</a:t>
            </a:r>
            <a:r>
              <a:rPr lang="en-US" sz="2800"/>
              <a:t>&gt; class</a:t>
            </a:r>
            <a:endParaRPr lang="en-US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>
                <a:solidFill>
                  <a:srgbClr val="FFFF00"/>
                </a:solidFill>
              </a:rPr>
              <a:t>НЕ используйте </a:t>
            </a:r>
            <a:r>
              <a:rPr lang="en-US" sz="2800" dirty="0" err="1">
                <a:solidFill>
                  <a:srgbClr val="FFFF00"/>
                </a:solidFill>
              </a:rPr>
              <a:t>Control.CheckForIllegalCrossThreadCalls</a:t>
            </a:r>
            <a:r>
              <a:rPr lang="en-US" sz="2800" dirty="0">
                <a:solidFill>
                  <a:srgbClr val="FFFF00"/>
                </a:solidFill>
              </a:rPr>
              <a:t> = false;</a:t>
            </a:r>
            <a:r>
              <a:rPr lang="ru-RU" sz="2800" dirty="0">
                <a:solidFill>
                  <a:srgbClr val="FFFF00"/>
                </a:solidFill>
              </a:rPr>
              <a:t> в </a:t>
            </a:r>
            <a:r>
              <a:rPr lang="en-US" sz="2800" dirty="0">
                <a:solidFill>
                  <a:srgbClr val="FFFF00"/>
                </a:solidFill>
              </a:rPr>
              <a:t>Windows Forms</a:t>
            </a:r>
            <a:r>
              <a:rPr lang="ru-RU" sz="2800" dirty="0">
                <a:solidFill>
                  <a:srgbClr val="FFFF00"/>
                </a:solidFill>
              </a:rPr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Многопоточность и </a:t>
            </a:r>
            <a:r>
              <a:rPr lang="en-US" dirty="0"/>
              <a:t>GUI </a:t>
            </a:r>
            <a:r>
              <a:rPr lang="ru-RU" dirty="0"/>
              <a:t>приложения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Application.DoEvents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 err="1"/>
              <a:t>DoEvents</a:t>
            </a:r>
            <a:r>
              <a:rPr lang="en-US" dirty="0"/>
              <a:t>()</a:t>
            </a:r>
            <a:r>
              <a:rPr lang="ru-RU" dirty="0"/>
              <a:t> предназначен для кода выполняющего длительную операцию в </a:t>
            </a:r>
            <a:r>
              <a:rPr lang="en-US" dirty="0"/>
              <a:t>UI </a:t>
            </a:r>
            <a:r>
              <a:rPr lang="ru-RU" dirty="0"/>
              <a:t>потоке. В многопоточных приложениях его </a:t>
            </a:r>
            <a:r>
              <a:rPr lang="ru-RU" dirty="0">
                <a:solidFill>
                  <a:srgbClr val="FFFF00"/>
                </a:solidFill>
              </a:rPr>
              <a:t>лучше избегать</a:t>
            </a:r>
            <a:r>
              <a:rPr lang="ru-RU" dirty="0"/>
              <a:t> т.к. это может привести к взаимоблокировкам.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6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 помощью таймеров мы можем выполнять действия через </a:t>
            </a:r>
            <a:r>
              <a:rPr lang="ru-RU" sz="2400"/>
              <a:t>определенные интервалы времени.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Многопоточные таймеры</a:t>
            </a:r>
          </a:p>
          <a:p>
            <a:pPr lvl="1"/>
            <a:r>
              <a:rPr lang="en-US" sz="2400" dirty="0" err="1"/>
              <a:t>System.Threading.Timer</a:t>
            </a:r>
            <a:endParaRPr lang="ru-RU" sz="2400" dirty="0"/>
          </a:p>
          <a:p>
            <a:pPr lvl="1"/>
            <a:r>
              <a:rPr lang="en-US" sz="2400" dirty="0" err="1"/>
              <a:t>System.Timers.Timer</a:t>
            </a:r>
            <a:r>
              <a:rPr lang="ru-RU" sz="2400" dirty="0"/>
              <a:t>. Представляет удобную обертку вокруг </a:t>
            </a:r>
            <a:r>
              <a:rPr lang="en-US" sz="2400" dirty="0" err="1"/>
              <a:t>System.Threading.Timer</a:t>
            </a:r>
            <a:endParaRPr lang="ru-RU" sz="2400" dirty="0"/>
          </a:p>
          <a:p>
            <a:r>
              <a:rPr lang="ru-RU" sz="2400" dirty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/>
              <a:t>System.Windows.Forms.Timer</a:t>
            </a:r>
            <a:r>
              <a:rPr lang="en-US" sz="2400" dirty="0"/>
              <a:t> (</a:t>
            </a:r>
            <a:r>
              <a:rPr lang="ru-RU" sz="2400" dirty="0"/>
              <a:t>для </a:t>
            </a:r>
            <a:r>
              <a:rPr lang="en-US" sz="2400" dirty="0"/>
              <a:t>Windows Forms)</a:t>
            </a:r>
            <a:endParaRPr lang="ru-RU" sz="2400" dirty="0"/>
          </a:p>
          <a:p>
            <a:pPr lvl="1"/>
            <a:r>
              <a:rPr lang="en-US" sz="2400" dirty="0" err="1"/>
              <a:t>System.Windows.Threading.DispatcherTimer</a:t>
            </a:r>
            <a:r>
              <a:rPr lang="en-US" sz="2400" dirty="0"/>
              <a:t> (</a:t>
            </a:r>
            <a:r>
              <a:rPr lang="ru-RU" sz="2400" dirty="0"/>
              <a:t>для</a:t>
            </a:r>
            <a:r>
              <a:rPr lang="en-US" sz="2400" dirty="0"/>
              <a:t> WPF)</a:t>
            </a:r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Таймеры</a:t>
            </a:r>
            <a:r>
              <a:rPr lang="en-US" dirty="0"/>
              <a:t>. </a:t>
            </a:r>
            <a:r>
              <a:rPr lang="ru-RU" dirty="0"/>
              <a:t>Сводная таблица</a:t>
            </a:r>
            <a:endParaRPr lang="en-US" dirty="0"/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07036"/>
              </p:ext>
            </p:extLst>
          </p:nvPr>
        </p:nvGraphicFramePr>
        <p:xfrm>
          <a:off x="575556" y="2089447"/>
          <a:ext cx="8100000" cy="324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System.Windows.Forms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System.Timers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System.Threading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Какой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 используется?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 или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Экземпляры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потоко-безопасны?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Интуитивное использование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Требует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Forms?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Качество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«метронома»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Передача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объекта в обработчик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Отложенный первый запуск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наследования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таймера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Событие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Tick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Событие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Elapsed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делегат </a:t>
                      </a:r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TimerCallback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829745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5556" y="5549170"/>
            <a:ext cx="811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При наличии системных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96619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Атомарная </a:t>
            </a:r>
            <a:r>
              <a:rPr lang="en-US" dirty="0"/>
              <a:t>(atomic) </a:t>
            </a:r>
            <a:r>
              <a:rPr lang="ru-RU" dirty="0"/>
              <a:t>операция/функция – действие которое не прерывается другими потоками</a:t>
            </a:r>
          </a:p>
          <a:p>
            <a:r>
              <a:rPr lang="ru-RU" dirty="0"/>
              <a:t>Потоко-безопасный код </a:t>
            </a:r>
            <a:r>
              <a:rPr lang="en-US" dirty="0"/>
              <a:t>(thread-safe code) – </a:t>
            </a:r>
            <a:r>
              <a:rPr lang="ru-RU" dirty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Анти-паттерны для </a:t>
            </a:r>
            <a:r>
              <a:rPr lang="en-US" dirty="0"/>
              <a:t>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используйте </a:t>
            </a:r>
            <a:r>
              <a:rPr lang="en-US" dirty="0"/>
              <a:t>lock(this) </a:t>
            </a:r>
            <a:r>
              <a:rPr lang="ru-RU" dirty="0"/>
              <a:t>или </a:t>
            </a:r>
            <a:r>
              <a:rPr lang="en-US" dirty="0"/>
              <a:t>lock(System. Type) </a:t>
            </a:r>
            <a:r>
              <a:rPr lang="ru-RU" dirty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опасно использовать </a:t>
            </a:r>
            <a:r>
              <a:rPr lang="en-US" dirty="0"/>
              <a:t>Thread.Abort()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/>
              <a:t>Thread.Abort() </a:t>
            </a:r>
            <a:r>
              <a:rPr lang="ru-RU" dirty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/>
              <a:t>lock(_syncRoot) { … }</a:t>
            </a:r>
            <a:r>
              <a:rPr lang="ru-RU" dirty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Именно поэтому лучше избегать использования </a:t>
            </a:r>
            <a:r>
              <a:rPr lang="en-US" dirty="0"/>
              <a:t>Thread.Abort()</a:t>
            </a:r>
            <a:r>
              <a:rPr lang="ru-RU" dirty="0"/>
              <a:t> 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Класс </a:t>
            </a:r>
            <a:r>
              <a:rPr lang="en-US" sz="3200" dirty="0"/>
              <a:t>System.Threading.Interlocked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Предоставляет набор методов для выполнения атомарных операций с элементарными типами.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Add(ref</a:t>
                      </a:r>
                      <a:r>
                        <a:rPr lang="en-US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dirty="0">
                          <a:latin typeface="+mn-lt"/>
                        </a:rPr>
                        <a:t>x,y)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>
                          <a:latin typeface="+mn-lt"/>
                        </a:rPr>
                        <a:t>. </a:t>
                      </a:r>
                      <a:r>
                        <a:rPr lang="ru-RU" sz="1600" u="none" baseline="0" dirty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>
                          <a:latin typeface="+mn-lt"/>
                        </a:rPr>
                        <a:t>loc </a:t>
                      </a:r>
                      <a:r>
                        <a:rPr lang="ru-RU" sz="1600" u="none" baseline="0" dirty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Decrement(ref loc)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>
                          <a:latin typeface="+mn-lt"/>
                        </a:rPr>
                        <a:t> в </a:t>
                      </a:r>
                      <a:r>
                        <a:rPr lang="en-US" sz="1600" u="none" baseline="0" dirty="0">
                          <a:latin typeface="+mn-lt"/>
                        </a:rPr>
                        <a:t>loc </a:t>
                      </a:r>
                      <a:r>
                        <a:rPr lang="ru-RU" sz="1600" u="none" baseline="0" dirty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>
                          <a:latin typeface="+mn-lt"/>
                        </a:rPr>
                        <a:t>value </a:t>
                      </a:r>
                      <a:r>
                        <a:rPr lang="ru-RU" sz="1600" u="none" baseline="0" dirty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>
                          <a:latin typeface="+mn-lt"/>
                        </a:rPr>
                        <a:t>(</a:t>
                      </a:r>
                      <a:r>
                        <a:rPr lang="en-US" sz="1600" u="none" baseline="0" dirty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long</a:t>
                      </a:r>
                      <a:r>
                        <a:rPr lang="en-US" sz="1600" u="none" baseline="0" dirty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/>
              <a:t>При запуске программы </a:t>
            </a:r>
            <a:r>
              <a:rPr lang="en-US" sz="2500" dirty="0"/>
              <a:t>Windows </a:t>
            </a:r>
            <a:r>
              <a:rPr lang="ru-RU" sz="2500" dirty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/>
              <a:t>Для работы с процессами в </a:t>
            </a:r>
            <a:r>
              <a:rPr lang="en-US" sz="2500" dirty="0"/>
              <a:t>.NET </a:t>
            </a:r>
            <a:r>
              <a:rPr lang="ru-RU" sz="2500" dirty="0"/>
              <a:t>используется класс </a:t>
            </a:r>
            <a:r>
              <a:rPr lang="en-US" sz="2500" dirty="0" err="1"/>
              <a:t>System.Diagnostics.Process</a:t>
            </a:r>
            <a:endParaRPr lang="en-US" sz="2500" dirty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/>
              <a:t>L08-S01-Processes</a:t>
            </a:r>
            <a:r>
              <a:rPr lang="ru-RU" sz="2500" dirty="0"/>
              <a:t>\</a:t>
            </a:r>
            <a:r>
              <a:rPr lang="en-US" sz="2500" dirty="0" err="1"/>
              <a:t>ProcessesDemo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/>
              <a:t>IsCompleted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Коллекции из пространства имен </a:t>
            </a:r>
            <a:r>
              <a:rPr lang="en-US" sz="2400" dirty="0"/>
              <a:t>System.Collections </a:t>
            </a:r>
            <a:r>
              <a:rPr lang="ru-RU" sz="2400" dirty="0"/>
              <a:t>частично обеспечивают потоко-безопасный доступ с помощью свойства </a:t>
            </a:r>
            <a:r>
              <a:rPr lang="en-US" sz="2400" dirty="0">
                <a:solidFill>
                  <a:srgbClr val="99CC00"/>
                </a:solidFill>
              </a:rPr>
              <a:t>Synchronized</a:t>
            </a:r>
            <a:r>
              <a:rPr lang="en-US" sz="2400" dirty="0"/>
              <a:t>.</a:t>
            </a:r>
            <a:r>
              <a:rPr lang="ru-RU" sz="2400" dirty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/>
              <a:t>System.Collections.Generic </a:t>
            </a:r>
            <a:r>
              <a:rPr lang="ru-RU" sz="2400" dirty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/>
              <a:t>В </a:t>
            </a:r>
            <a:r>
              <a:rPr lang="en-US" sz="2400" dirty="0"/>
              <a:t>.NET 4 </a:t>
            </a:r>
            <a:r>
              <a:rPr lang="ru-RU" sz="2400" dirty="0"/>
              <a:t>добавлены новые классы в пространстве имен </a:t>
            </a:r>
            <a:r>
              <a:rPr lang="en-US" sz="2400" dirty="0"/>
              <a:t>System.Collections.Concurrent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Коллекции и многопоточность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Имя</a:t>
                      </a:r>
                      <a:r>
                        <a:rPr lang="ru-RU" sz="1600" u="none" baseline="0" dirty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/>
                        <a:t>Producer-Consumer</a:t>
                      </a:r>
                      <a:r>
                        <a:rPr lang="ru-RU" sz="1600" dirty="0"/>
                        <a:t> с</a:t>
                      </a:r>
                      <a:r>
                        <a:rPr lang="ru-RU" sz="1600" baseline="0" dirty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>
                          <a:latin typeface="+mn-lt"/>
                        </a:rPr>
                        <a:t>FIFO (first-in, first-out) </a:t>
                      </a:r>
                      <a:r>
                        <a:rPr lang="ru-RU" sz="1600" u="none" dirty="0">
                          <a:latin typeface="+mn-lt"/>
                        </a:rPr>
                        <a:t>очереди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>
                          <a:latin typeface="+mn-lt"/>
                        </a:rPr>
                        <a:t>LIFO (last-in, first-out) </a:t>
                      </a:r>
                      <a:r>
                        <a:rPr lang="ru-RU" sz="1600" u="none" dirty="0">
                          <a:latin typeface="+mn-lt"/>
                        </a:rPr>
                        <a:t>стека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NuGet </a:t>
            </a:r>
            <a:r>
              <a:rPr lang="ru-RU" sz="4000" dirty="0"/>
              <a:t>пакет</a:t>
            </a:r>
            <a:r>
              <a:rPr lang="en-US" sz="4000" dirty="0"/>
              <a:t> </a:t>
            </a:r>
            <a:r>
              <a:rPr lang="en-US" sz="4000" dirty="0" err="1"/>
              <a:t>System.Collections.Immutable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ImmutableArray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ImmutableStack</a:t>
            </a:r>
            <a:r>
              <a:rPr lang="en-US" dirty="0"/>
              <a:t>&lt;T&gt;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https://blogs.msdn.microsoft.com/bclteam/p/immutable/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/>
              <a:t>.NET 4. </a:t>
            </a:r>
            <a:r>
              <a:rPr lang="ru-RU" sz="2400" dirty="0"/>
              <a:t>Пространство имен - </a:t>
            </a:r>
            <a:r>
              <a:rPr lang="en-US" sz="2400" dirty="0"/>
              <a:t>System.Threading.Tasks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Классы: </a:t>
            </a:r>
            <a:r>
              <a:rPr lang="en-US" sz="2400" dirty="0"/>
              <a:t>Parallel, Task, TaskFactory </a:t>
            </a:r>
            <a:r>
              <a:rPr lang="ru-RU" sz="2400" dirty="0"/>
              <a:t>и другие.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volatile</a:t>
            </a:r>
          </a:p>
          <a:p>
            <a:endParaRPr lang="en-US" sz="2400" dirty="0"/>
          </a:p>
          <a:p>
            <a:r>
              <a:rPr lang="en-US" sz="2400" dirty="0"/>
              <a:t>async/await - .NET 4.5</a:t>
            </a:r>
          </a:p>
          <a:p>
            <a:r>
              <a:rPr lang="ru-RU" sz="2400" dirty="0"/>
              <a:t>Для их использования в предыдущих версиях </a:t>
            </a:r>
            <a:r>
              <a:rPr lang="en-US" sz="2400" dirty="0"/>
              <a:t>.NET </a:t>
            </a:r>
            <a:r>
              <a:rPr lang="ru-RU" sz="2400" dirty="0"/>
              <a:t>нужен </a:t>
            </a:r>
            <a:r>
              <a:rPr lang="en-US" sz="2400" dirty="0"/>
              <a:t>NuGet </a:t>
            </a:r>
            <a:r>
              <a:rPr lang="ru-RU" sz="2400" dirty="0"/>
              <a:t>пакет </a:t>
            </a:r>
            <a:r>
              <a:rPr lang="en-US" sz="2400" dirty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Ключевые слова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async</a:t>
            </a:r>
            <a:r>
              <a:rPr lang="en-US" sz="4000" dirty="0"/>
              <a:t>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Начиная с </a:t>
            </a:r>
            <a:r>
              <a:rPr lang="en-US" dirty="0"/>
              <a:t>C# 7.1 </a:t>
            </a:r>
            <a:r>
              <a:rPr lang="ru-RU" dirty="0"/>
              <a:t>метод </a:t>
            </a:r>
            <a:r>
              <a:rPr lang="en-US" dirty="0"/>
              <a:t>Main </a:t>
            </a:r>
            <a:r>
              <a:rPr lang="ru-RU" dirty="0"/>
              <a:t>можно объявлять с модификатором </a:t>
            </a:r>
            <a:r>
              <a:rPr lang="en-US" dirty="0" err="1"/>
              <a:t>async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/>
          <p:nvPr/>
        </p:nvSpPr>
        <p:spPr>
          <a:xfrm>
            <a:off x="457200" y="3244334"/>
            <a:ext cx="82296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 … 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 … }</a:t>
            </a:r>
          </a:p>
          <a:p>
            <a:endParaRPr lang="en-US" sz="1600" dirty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 … }</a:t>
            </a:r>
            <a:endParaRPr lang="en-US" sz="1600" dirty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12827873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http://msdn.microsoft.com/en-us/magazine/dn683793.aspx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Советы по </a:t>
            </a:r>
            <a:r>
              <a:rPr lang="en-US" sz="4000" dirty="0"/>
              <a:t>TPL/</a:t>
            </a:r>
            <a:r>
              <a:rPr lang="en-US" sz="4000" dirty="0" err="1"/>
              <a:t>async+await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Избегайте </a:t>
            </a:r>
            <a:r>
              <a:rPr lang="en-US" dirty="0" err="1"/>
              <a:t>async</a:t>
            </a:r>
            <a:r>
              <a:rPr lang="en-US" dirty="0"/>
              <a:t> void </a:t>
            </a:r>
            <a:r>
              <a:rPr lang="ru-RU" dirty="0"/>
              <a:t>методов</a:t>
            </a:r>
          </a:p>
          <a:p>
            <a:pPr lvl="1"/>
            <a:r>
              <a:rPr lang="ru-RU" dirty="0"/>
              <a:t>Они не «дружат» с </a:t>
            </a:r>
            <a:r>
              <a:rPr lang="en-US" dirty="0"/>
              <a:t>try/catch</a:t>
            </a:r>
          </a:p>
          <a:p>
            <a:pPr lvl="1"/>
            <a:r>
              <a:rPr lang="ru-RU" dirty="0"/>
              <a:t>Их завершение трудно отследить</a:t>
            </a:r>
          </a:p>
          <a:p>
            <a:r>
              <a:rPr lang="ru-RU" dirty="0"/>
              <a:t>Используйте</a:t>
            </a:r>
            <a:r>
              <a:rPr lang="en-US" dirty="0"/>
              <a:t> </a:t>
            </a:r>
            <a:r>
              <a:rPr lang="en-US" dirty="0" err="1"/>
              <a:t>ConfigureAwait</a:t>
            </a:r>
            <a:r>
              <a:rPr lang="en-US" dirty="0"/>
              <a:t>(false) </a:t>
            </a:r>
            <a:r>
              <a:rPr lang="ru-RU" dirty="0"/>
              <a:t>если методу не нужно захватывать контекст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243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.NET Remoting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/>
              <a:t>Устарело. Нужно только при ручной передаче данных между </a:t>
            </a:r>
            <a:r>
              <a:rPr lang="en-US" sz="1600" dirty="0"/>
              <a:t>AppDomain</a:t>
            </a:r>
            <a:r>
              <a:rPr lang="ru-RU" sz="1600" dirty="0"/>
              <a:t>-ами.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Socket</a:t>
            </a:r>
            <a:endParaRPr lang="ru-RU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>
                <a:solidFill>
                  <a:srgbClr val="FFFF00"/>
                </a:solidFill>
              </a:rPr>
              <a:t>Буфер обмена </a:t>
            </a:r>
            <a:r>
              <a:rPr lang="en-US" sz="2000" dirty="0">
                <a:solidFill>
                  <a:srgbClr val="FFFF00"/>
                </a:solidFill>
              </a:rPr>
              <a:t>(Clipboard)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 err="1">
                <a:solidFill>
                  <a:schemeClr val="bg1"/>
                </a:solidFill>
              </a:rPr>
              <a:t>System.Windows.Forms.Clipboard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>
                <a:solidFill>
                  <a:schemeClr val="bg1"/>
                </a:solidFill>
              </a:rPr>
              <a:t>. Clipboard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File Mapping</a:t>
            </a:r>
            <a:endParaRPr lang="ru-RU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/>
              <a:t>System.IO.MemoryMappedFiles</a:t>
            </a:r>
            <a:r>
              <a:rPr lang="ru-RU" sz="1600" dirty="0"/>
              <a:t>)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 err="1"/>
              <a:t>System.Threading.Mutex</a:t>
            </a:r>
            <a:r>
              <a:rPr lang="ru-RU" sz="1600" dirty="0"/>
              <a:t>)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RPC (Remote Procedure Call)</a:t>
            </a:r>
          </a:p>
          <a:p>
            <a:pPr algn="ctr"/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  <a:r>
              <a:rPr lang="en-US" sz="3200" b="1" dirty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ru-RU" sz="2000" dirty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          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@"Microsoft SDKs\Windows\v7.0A\Bin\NETFX 4.0 Tools\ildasm.exe"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ru-RU" sz="2000" dirty="0"/>
              <a:t>путь, командная строка)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процесс командной строки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rgbClr val="FFFFFF"/>
                </a:solidFill>
              </a:rPr>
              <a:t>Домашнее задание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Создание 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gui-seconds-counter.docx</a:t>
            </a: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Запуск процесса с помощью </a:t>
            </a:r>
            <a:r>
              <a:rPr lang="en-US" sz="3600" dirty="0"/>
              <a:t>ProcessStartInfo</a:t>
            </a:r>
            <a:r>
              <a:rPr lang="ru-RU" sz="3600" dirty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Класс </a:t>
            </a:r>
            <a:r>
              <a:rPr lang="en-US" sz="1800" dirty="0"/>
              <a:t>ProcessStartInfo </a:t>
            </a:r>
            <a:r>
              <a:rPr lang="ru-RU" sz="1800" dirty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081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UserName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WindowStyle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WorkingDirectory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Verb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Запуск без указания полного пути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 запуске приложения без указания полного пути </a:t>
            </a:r>
            <a:r>
              <a:rPr lang="en-US" sz="2400" dirty="0"/>
              <a:t>Windows </a:t>
            </a:r>
            <a:r>
              <a:rPr lang="ru-RU" sz="2400" dirty="0"/>
              <a:t>будет искать исполняемый файл в следующем порядке:</a:t>
            </a:r>
          </a:p>
          <a:p>
            <a:r>
              <a:rPr lang="ru-RU" sz="2400" dirty="0"/>
              <a:t>Текущий каталог</a:t>
            </a:r>
          </a:p>
          <a:p>
            <a:r>
              <a:rPr lang="ru-RU" sz="2400" dirty="0"/>
              <a:t>Каталоги из переменной окружения </a:t>
            </a:r>
            <a:r>
              <a:rPr lang="en-US" sz="2400" dirty="0"/>
              <a:t>PATH</a:t>
            </a:r>
          </a:p>
          <a:p>
            <a:r>
              <a:rPr lang="ru-RU" sz="2400" dirty="0"/>
              <a:t>Путь с помощью ветки системного реестра </a:t>
            </a:r>
            <a:r>
              <a:rPr lang="en-US" sz="2400" dirty="0"/>
              <a:t>HKLM\SOFTWARE\Microsoft\Windows\</a:t>
            </a:r>
            <a:r>
              <a:rPr lang="en-US" sz="2400" dirty="0" err="1"/>
              <a:t>CurrentVersion</a:t>
            </a:r>
            <a:r>
              <a:rPr lang="en-US" sz="2400" dirty="0"/>
              <a:t>\App Paths</a:t>
            </a:r>
            <a:br>
              <a:rPr lang="en-US" sz="2400" dirty="0"/>
            </a:br>
            <a:r>
              <a:rPr lang="ru-RU" sz="2400" dirty="0"/>
              <a:t>Чтобы это работало не выключайте </a:t>
            </a:r>
            <a:r>
              <a:rPr lang="en-US" sz="2400" dirty="0" err="1"/>
              <a:t>UseShellExecute</a:t>
            </a:r>
            <a:r>
              <a:rPr lang="ru-RU" sz="2400" dirty="0"/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157192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Microsoft Excel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Полный путь будет автоматически определен с помощью реестра</a:t>
            </a: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“excel"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236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en-US" dirty="0"/>
              <a:t>Process </a:t>
            </a:r>
            <a:r>
              <a:rPr lang="ru-RU" dirty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/>
              <a:t> </a:t>
            </a:r>
            <a:r>
              <a:rPr lang="ru-RU" dirty="0"/>
              <a:t>Аналогично можно запускать ярлыки («*</a:t>
            </a:r>
            <a:r>
              <a:rPr lang="en-US" dirty="0"/>
              <a:t>.</a:t>
            </a:r>
            <a:r>
              <a:rPr lang="en-US" dirty="0" err="1"/>
              <a:t>lnk</a:t>
            </a:r>
            <a:r>
              <a:rPr lang="ru-RU" dirty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01008"/>
            <a:ext cx="821925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с указанием темы и тела письма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"mailto:inbox@example.com?subject=Hello&amp;body=message%20body"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3740</Words>
  <Application>Microsoft Office PowerPoint</Application>
  <PresentationFormat>On-screen Show (4:3)</PresentationFormat>
  <Paragraphs>773</Paragraphs>
  <Slides>60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без указания полного пути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Немного статистики</vt:lpstr>
      <vt:lpstr>Поддержка многопоточности в .NET</vt:lpstr>
      <vt:lpstr>Информация о ЦП</vt:lpstr>
      <vt:lpstr>PowerPoint Presentation</vt:lpstr>
      <vt:lpstr>Foreground и Background потоки</vt:lpstr>
      <vt:lpstr>PowerPoint Presentation</vt:lpstr>
      <vt:lpstr>PowerPoint Presentation</vt:lpstr>
      <vt:lpstr>PowerPoint Presentation</vt:lpstr>
      <vt:lpstr>Метод Thread.Sleep()</vt:lpstr>
      <vt:lpstr>Thread и CultureInfo</vt:lpstr>
      <vt:lpstr>PowerPoint Presentation</vt:lpstr>
      <vt:lpstr>PowerPoint Presentation</vt:lpstr>
      <vt:lpstr>Потоки ThreadPool</vt:lpstr>
      <vt:lpstr>Количество потоков ThreadPool (.NET 4)</vt:lpstr>
      <vt:lpstr>Когда НЕ НАДО использовать ThreadPool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Многопоточность и GUI приложения Application.DoEvents()</vt:lpstr>
      <vt:lpstr>Таймеры</vt:lpstr>
      <vt:lpstr>Таймеры. Сводная таблица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System.Collections.Immutable</vt:lpstr>
      <vt:lpstr>PowerPoint Presentation</vt:lpstr>
      <vt:lpstr>PowerPoint Presentation</vt:lpstr>
      <vt:lpstr>async Main</vt:lpstr>
      <vt:lpstr>C# 6. await in try/catch</vt:lpstr>
      <vt:lpstr>Советы по TPL/async+await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2019-03-30T19:53:40Z</dcterms:modified>
</cp:coreProperties>
</file>