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77" r:id="rId4"/>
    <p:sldId id="281" r:id="rId5"/>
    <p:sldId id="292" r:id="rId6"/>
    <p:sldId id="298" r:id="rId7"/>
    <p:sldId id="280" r:id="rId8"/>
    <p:sldId id="301" r:id="rId9"/>
    <p:sldId id="283" r:id="rId10"/>
    <p:sldId id="299" r:id="rId11"/>
    <p:sldId id="290" r:id="rId12"/>
    <p:sldId id="291" r:id="rId13"/>
    <p:sldId id="289" r:id="rId14"/>
    <p:sldId id="295" r:id="rId15"/>
    <p:sldId id="300" r:id="rId16"/>
    <p:sldId id="282" r:id="rId17"/>
    <p:sldId id="286" r:id="rId18"/>
    <p:sldId id="287" r:id="rId19"/>
    <p:sldId id="288" r:id="rId20"/>
    <p:sldId id="284" r:id="rId21"/>
    <p:sldId id="285" r:id="rId22"/>
    <p:sldId id="302" r:id="rId23"/>
    <p:sldId id="305" r:id="rId24"/>
    <p:sldId id="303" r:id="rId25"/>
    <p:sldId id="293" r:id="rId26"/>
    <p:sldId id="294" r:id="rId27"/>
    <p:sldId id="296" r:id="rId28"/>
    <p:sldId id="297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5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configure-apps/file-schema/winforms/windows-forms-add-configuration-element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FCTB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Введение в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Windows</a:t>
            </a:r>
            <a:r>
              <a:rPr lang="ru-RU" sz="3600" b="1">
                <a:solidFill>
                  <a:schemeClr val="bg1"/>
                </a:solidFill>
                <a:latin typeface="Footlight MT Light" panose="0204060206030A020304" pitchFamily="18" charset="77"/>
              </a:rPr>
              <a:t> </a:t>
            </a:r>
            <a:r>
              <a:rPr lang="en-US" sz="3600" b="1">
                <a:solidFill>
                  <a:schemeClr val="bg1"/>
                </a:solidFill>
                <a:latin typeface="Footlight MT Light" panose="0204060206030A020304" pitchFamily="18" charset="77"/>
              </a:rPr>
              <a:t>Forms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3F98971-C02A-F840-B9BA-69B373F33942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по умолчанию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2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InitializeComponent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 err="1"/>
              <a:t>InitializeComponent</a:t>
            </a:r>
            <a:r>
              <a:rPr lang="ru-RU" dirty="0"/>
              <a:t> используется дизайнером </a:t>
            </a:r>
            <a:r>
              <a:rPr lang="en-US" dirty="0"/>
              <a:t>Visual Studio.</a:t>
            </a:r>
          </a:p>
          <a:p>
            <a:r>
              <a:rPr lang="ru-RU" dirty="0"/>
              <a:t>Не меняйте этот метод</a:t>
            </a:r>
          </a:p>
          <a:p>
            <a:r>
              <a:rPr lang="ru-RU" dirty="0"/>
              <a:t>Не удаляйте вызов </a:t>
            </a:r>
            <a:r>
              <a:rPr lang="en-US" dirty="0" err="1"/>
              <a:t>InitializeComponent</a:t>
            </a:r>
            <a:r>
              <a:rPr lang="ru-RU" dirty="0"/>
              <a:t> из конструктора формы</a:t>
            </a:r>
          </a:p>
          <a:p>
            <a:r>
              <a:rPr lang="ru-RU" dirty="0"/>
              <a:t>Пишите свой код инициализации после </a:t>
            </a:r>
            <a:r>
              <a:rPr lang="en-US" dirty="0" err="1"/>
              <a:t>InitializeComponent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3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«</a:t>
            </a:r>
            <a:r>
              <a:rPr lang="en-US" dirty="0"/>
              <a:t>Properties</a:t>
            </a:r>
            <a:r>
              <a:rPr lang="ru-RU" dirty="0"/>
              <a:t>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/>
              <a:t>Name)</a:t>
            </a:r>
          </a:p>
          <a:p>
            <a:r>
              <a:rPr lang="en-US" dirty="0" err="1"/>
              <a:t>GenerateMember</a:t>
            </a:r>
            <a:endParaRPr lang="en-US" dirty="0"/>
          </a:p>
          <a:p>
            <a:r>
              <a:rPr lang="en-US" dirty="0"/>
              <a:t>Modifiers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28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Префиксы имен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/>
              <a:t>btn</a:t>
            </a:r>
            <a:r>
              <a:rPr lang="en-US" dirty="0"/>
              <a:t> – Button</a:t>
            </a:r>
          </a:p>
          <a:p>
            <a:r>
              <a:rPr lang="en-US" dirty="0" err="1"/>
              <a:t>cb</a:t>
            </a:r>
            <a:r>
              <a:rPr lang="en-US" dirty="0"/>
              <a:t> – </a:t>
            </a:r>
            <a:r>
              <a:rPr lang="en-US" dirty="0" err="1"/>
              <a:t>CheckBox</a:t>
            </a:r>
            <a:endParaRPr lang="en-US" dirty="0"/>
          </a:p>
          <a:p>
            <a:r>
              <a:rPr lang="en-US" dirty="0" err="1"/>
              <a:t>dgv</a:t>
            </a:r>
            <a:r>
              <a:rPr lang="en-US" dirty="0"/>
              <a:t> – </a:t>
            </a:r>
            <a:r>
              <a:rPr lang="en-US" dirty="0" err="1"/>
              <a:t>DataGridView</a:t>
            </a:r>
            <a:endParaRPr lang="en-US" dirty="0"/>
          </a:p>
          <a:p>
            <a:r>
              <a:rPr lang="en-US" dirty="0" err="1"/>
              <a:t>gbox</a:t>
            </a:r>
            <a:r>
              <a:rPr lang="en-US" dirty="0"/>
              <a:t> - </a:t>
            </a:r>
            <a:r>
              <a:rPr lang="en-US" dirty="0" err="1"/>
              <a:t>GroupBox</a:t>
            </a:r>
            <a:endParaRPr lang="en-US" dirty="0"/>
          </a:p>
          <a:p>
            <a:r>
              <a:rPr lang="en-US" dirty="0" err="1"/>
              <a:t>lbl</a:t>
            </a:r>
            <a:r>
              <a:rPr lang="en-US" dirty="0"/>
              <a:t> – Label</a:t>
            </a:r>
          </a:p>
          <a:p>
            <a:r>
              <a:rPr lang="en-US" dirty="0" err="1"/>
              <a:t>lnk</a:t>
            </a:r>
            <a:r>
              <a:rPr lang="en-US" dirty="0"/>
              <a:t> – </a:t>
            </a:r>
            <a:r>
              <a:rPr lang="en-US" dirty="0" err="1"/>
              <a:t>LinkLabel</a:t>
            </a:r>
            <a:endParaRPr lang="en-US" dirty="0"/>
          </a:p>
          <a:p>
            <a:r>
              <a:rPr lang="en-US" dirty="0"/>
              <a:t>lv –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pb</a:t>
            </a:r>
            <a:r>
              <a:rPr lang="en-US" dirty="0"/>
              <a:t> – </a:t>
            </a:r>
            <a:r>
              <a:rPr lang="en-US" dirty="0" err="1"/>
              <a:t>PictureBox</a:t>
            </a:r>
            <a:endParaRPr lang="en-US" dirty="0"/>
          </a:p>
          <a:p>
            <a:r>
              <a:rPr lang="en-US" dirty="0" err="1"/>
              <a:t>prgs</a:t>
            </a:r>
            <a:r>
              <a:rPr lang="en-US" dirty="0"/>
              <a:t> - </a:t>
            </a:r>
            <a:r>
              <a:rPr lang="en-US" dirty="0" err="1"/>
              <a:t>ProgressBar</a:t>
            </a:r>
            <a:endParaRPr lang="en-US" dirty="0"/>
          </a:p>
          <a:p>
            <a:r>
              <a:rPr lang="en-US" dirty="0" err="1"/>
              <a:t>rb</a:t>
            </a:r>
            <a:r>
              <a:rPr lang="en-US" dirty="0"/>
              <a:t> - 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 err="1"/>
              <a:t>tb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 err="1"/>
              <a:t>TextBox</a:t>
            </a:r>
            <a:endParaRPr lang="en-US" dirty="0"/>
          </a:p>
          <a:p>
            <a:r>
              <a:rPr lang="en-US" dirty="0" err="1"/>
              <a:t>tv</a:t>
            </a:r>
            <a:r>
              <a:rPr lang="en-US" dirty="0"/>
              <a:t> - </a:t>
            </a:r>
            <a:r>
              <a:rPr lang="en-US" dirty="0" err="1"/>
              <a:t>TreeView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Форма: Последовательность событий при создании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Конструктор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Событие</a:t>
            </a:r>
            <a:r>
              <a:rPr lang="en-US" dirty="0"/>
              <a:t> </a:t>
            </a:r>
            <a:r>
              <a:rPr lang="en-US" dirty="0" err="1"/>
              <a:t>HandleCreated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Событие</a:t>
            </a:r>
            <a:r>
              <a:rPr lang="en-US" dirty="0"/>
              <a:t> Load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Событие</a:t>
            </a:r>
            <a:r>
              <a:rPr lang="en-US" dirty="0"/>
              <a:t> Activated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Событие</a:t>
            </a:r>
            <a:r>
              <a:rPr lang="en-US" dirty="0"/>
              <a:t>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1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данных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TextBox</a:t>
            </a:r>
            <a:r>
              <a:rPr lang="en-US" dirty="0"/>
              <a:t>: </a:t>
            </a:r>
            <a:r>
              <a:rPr lang="ru-RU" dirty="0"/>
              <a:t>однострочный текст, пароль, многострочный текст</a:t>
            </a:r>
            <a:endParaRPr lang="en-US" dirty="0"/>
          </a:p>
          <a:p>
            <a:r>
              <a:rPr lang="en-US" dirty="0" err="1"/>
              <a:t>MaskedTextBox</a:t>
            </a:r>
            <a:endParaRPr lang="ru-RU" dirty="0"/>
          </a:p>
          <a:p>
            <a:r>
              <a:rPr lang="en-US" dirty="0" err="1"/>
              <a:t>RichTextBox</a:t>
            </a:r>
            <a:r>
              <a:rPr lang="ru-RU" dirty="0"/>
              <a:t>: многострочный текст с форматированием</a:t>
            </a:r>
            <a:endParaRPr lang="en-US" dirty="0"/>
          </a:p>
          <a:p>
            <a:r>
              <a:rPr lang="en-US" dirty="0" err="1"/>
              <a:t>ComboBox</a:t>
            </a:r>
            <a:endParaRPr lang="ru-RU" dirty="0"/>
          </a:p>
          <a:p>
            <a:r>
              <a:rPr lang="en-US" dirty="0" err="1"/>
              <a:t>NumericUpDown</a:t>
            </a:r>
            <a:endParaRPr lang="en-US" dirty="0"/>
          </a:p>
          <a:p>
            <a:r>
              <a:rPr lang="en-US" dirty="0" err="1"/>
              <a:t>DomainUpDown</a:t>
            </a:r>
            <a:endParaRPr lang="en-US" dirty="0"/>
          </a:p>
          <a:p>
            <a:r>
              <a:rPr lang="en-US" dirty="0" err="1"/>
              <a:t>DateTimePicker</a:t>
            </a:r>
            <a:endParaRPr lang="ru-RU" dirty="0"/>
          </a:p>
          <a:p>
            <a:r>
              <a:rPr lang="en-US" dirty="0" err="1"/>
              <a:t>MonthCalendar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Panel</a:t>
            </a:r>
          </a:p>
          <a:p>
            <a:r>
              <a:rPr lang="en-US" dirty="0" err="1"/>
              <a:t>GroupBox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SplitContainer</a:t>
            </a:r>
            <a:endParaRPr lang="en-US" dirty="0"/>
          </a:p>
          <a:p>
            <a:r>
              <a:rPr lang="en-US" dirty="0" err="1"/>
              <a:t>TabControl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FlowLayoutPanel</a:t>
            </a:r>
            <a:endParaRPr lang="en-US" dirty="0"/>
          </a:p>
          <a:p>
            <a:r>
              <a:rPr lang="en-US" dirty="0" err="1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текст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  <a:p>
            <a:r>
              <a:rPr lang="en-US" dirty="0" err="1"/>
              <a:t>LinkLabel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US" dirty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MenuStrip</a:t>
            </a:r>
            <a:r>
              <a:rPr lang="en-US" dirty="0"/>
              <a:t>:</a:t>
            </a:r>
            <a:r>
              <a:rPr lang="ru-RU" dirty="0"/>
              <a:t> главное меню</a:t>
            </a:r>
            <a:endParaRPr lang="en-US" dirty="0"/>
          </a:p>
          <a:p>
            <a:r>
              <a:rPr lang="en-US" dirty="0" err="1"/>
              <a:t>ContextMenuStrip</a:t>
            </a:r>
            <a:r>
              <a:rPr lang="ru-RU" dirty="0"/>
              <a:t>: контекстное меню</a:t>
            </a:r>
            <a:endParaRPr lang="en-US" dirty="0"/>
          </a:p>
          <a:p>
            <a:r>
              <a:rPr lang="en-US" dirty="0" err="1"/>
              <a:t>StatusStrip</a:t>
            </a:r>
            <a:r>
              <a:rPr lang="ru-RU" dirty="0"/>
              <a:t>: строка статуса</a:t>
            </a:r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диалоги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Файлы/папки:</a:t>
            </a:r>
            <a:endParaRPr lang="en-US" dirty="0"/>
          </a:p>
          <a:p>
            <a:pPr lvl="1"/>
            <a:r>
              <a:rPr lang="en-US" dirty="0" err="1"/>
              <a:t>OpenFileDialog</a:t>
            </a:r>
            <a:endParaRPr lang="en-US" dirty="0"/>
          </a:p>
          <a:p>
            <a:pPr lvl="1"/>
            <a:r>
              <a:rPr lang="en-US" dirty="0" err="1"/>
              <a:t>SaveFileDialog</a:t>
            </a:r>
            <a:endParaRPr lang="en-US" dirty="0"/>
          </a:p>
          <a:p>
            <a:pPr lvl="1"/>
            <a:r>
              <a:rPr lang="en-US" dirty="0" err="1"/>
              <a:t>FolderBrowserDialog</a:t>
            </a:r>
            <a:endParaRPr lang="ru-RU" dirty="0"/>
          </a:p>
          <a:p>
            <a:r>
              <a:rPr lang="ru-RU" dirty="0"/>
              <a:t>Печать:</a:t>
            </a:r>
          </a:p>
          <a:p>
            <a:pPr lvl="1"/>
            <a:r>
              <a:rPr lang="en-US" dirty="0" err="1"/>
              <a:t>PrintDialog</a:t>
            </a:r>
            <a:endParaRPr lang="en-US" dirty="0"/>
          </a:p>
          <a:p>
            <a:pPr lvl="1"/>
            <a:r>
              <a:rPr lang="en-US" dirty="0" err="1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Паралельное выполнение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BackgroundWorker</a:t>
            </a:r>
            <a:endParaRPr lang="en-US" dirty="0"/>
          </a:p>
          <a:p>
            <a:r>
              <a:rPr lang="en-US" dirty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windows forms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7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 4.5.2+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&lt;add key="</a:t>
            </a:r>
            <a:r>
              <a:rPr lang="en-US" dirty="0" err="1"/>
              <a:t>EnableWindowsFormsHighDpiAutoResizing</a:t>
            </a:r>
            <a:r>
              <a:rPr lang="en-US" dirty="0"/>
              <a:t>" value="true"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appSettings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17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System.Windows.Forms</a:t>
            </a:r>
            <a:r>
              <a:rPr lang="en-US" sz="2800" dirty="0" smtClean="0"/>
              <a:t>.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err="1" smtClean="0"/>
              <a:t>ApplicationConfigurationSection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 smtClean="0"/>
              <a:t>(</a:t>
            </a:r>
            <a:r>
              <a:rPr lang="en-US" sz="2800" dirty="0" smtClean="0"/>
              <a:t>.NET 4.7+)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Начиная с </a:t>
            </a:r>
            <a:r>
              <a:rPr lang="en-US" dirty="0" smtClean="0"/>
              <a:t>.NET 4.7 </a:t>
            </a:r>
            <a:r>
              <a:rPr lang="ru-RU" dirty="0" smtClean="0"/>
              <a:t>в файле конфигурации поддерживается секция </a:t>
            </a:r>
            <a:r>
              <a:rPr lang="en-US" dirty="0" err="1" smtClean="0"/>
              <a:t>System.Windows.Forms.ApplicationConfigurationSection</a:t>
            </a:r>
            <a:r>
              <a:rPr lang="en-US" dirty="0" smtClean="0"/>
              <a:t> </a:t>
            </a:r>
            <a:r>
              <a:rPr lang="ru-RU" dirty="0" smtClean="0"/>
              <a:t>со следующими параметрами: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err="1"/>
              <a:t>AnchorLayout.DisableSinglePassControlScaling</a:t>
            </a:r>
            <a:endParaRPr lang="en-US" dirty="0"/>
          </a:p>
          <a:p>
            <a:r>
              <a:rPr lang="en-US" dirty="0" err="1"/>
              <a:t>DpiAwareness</a:t>
            </a:r>
            <a:endParaRPr lang="en-US" dirty="0"/>
          </a:p>
          <a:p>
            <a:r>
              <a:rPr lang="en-US" dirty="0" err="1"/>
              <a:t>CheckedListBox.DisableHighDpiImprovements</a:t>
            </a:r>
            <a:endParaRPr lang="en-US" dirty="0"/>
          </a:p>
          <a:p>
            <a:r>
              <a:rPr lang="en-US" dirty="0" err="1"/>
              <a:t>DataGridView.DisableHighDpiImprovements</a:t>
            </a:r>
            <a:endParaRPr lang="en-US" dirty="0"/>
          </a:p>
          <a:p>
            <a:r>
              <a:rPr lang="en-US" dirty="0" err="1"/>
              <a:t>DisableDpiChangedMessageHandling</a:t>
            </a:r>
            <a:endParaRPr lang="en-US" dirty="0"/>
          </a:p>
          <a:p>
            <a:r>
              <a:rPr lang="en-US" dirty="0" err="1"/>
              <a:t>EnableWindowsFormsHighDpiAutoResizing</a:t>
            </a:r>
            <a:endParaRPr lang="en-US" dirty="0"/>
          </a:p>
          <a:p>
            <a:r>
              <a:rPr lang="en-US" dirty="0" err="1"/>
              <a:t>Form.DisableSinglePassControlScaling</a:t>
            </a:r>
            <a:endParaRPr lang="en-US" dirty="0"/>
          </a:p>
          <a:p>
            <a:r>
              <a:rPr lang="en-US" dirty="0" err="1"/>
              <a:t>MonthCalendar.DisableSinglePassControlScaling</a:t>
            </a:r>
            <a:endParaRPr lang="en-US" dirty="0"/>
          </a:p>
          <a:p>
            <a:r>
              <a:rPr lang="en-US" dirty="0" err="1" smtClean="0"/>
              <a:t>Toolstrip.DisableHighDpiImprovements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docs.microsoft.com/en-us/dotnet/framework/configure-apps/file-schema/winforms/windows-forms-add-configuration-element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00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библиотеки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57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FastColoredTextBox</a:t>
            </a:r>
            <a:r>
              <a:rPr lang="ru-RU" dirty="0"/>
              <a:t>: </a:t>
            </a:r>
            <a:r>
              <a:rPr lang="en-US" dirty="0"/>
              <a:t>textbox </a:t>
            </a:r>
            <a:r>
              <a:rPr lang="ru-RU" dirty="0"/>
              <a:t>с подсветкой синтаксиса</a:t>
            </a:r>
            <a:br>
              <a:rPr lang="ru-RU" dirty="0"/>
            </a:br>
            <a:r>
              <a:rPr lang="en-US" dirty="0">
                <a:hlinkClick r:id="rId2"/>
              </a:rPr>
              <a:t>https://www.nuget.org/packages/FCTB/</a:t>
            </a:r>
            <a:endParaRPr lang="ru-RU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56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инструменты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Входит в </a:t>
            </a:r>
            <a:r>
              <a:rPr lang="en-US" dirty="0"/>
              <a:t>Windows SDK</a:t>
            </a:r>
            <a:endParaRPr lang="ru-RU" dirty="0"/>
          </a:p>
          <a:p>
            <a:r>
              <a:rPr lang="en-US"/>
              <a:t>https://msdn.microsoft.com/en-us/library/dd318521(v=vs.85).aspx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 </a:t>
            </a:r>
            <a:r>
              <a:rPr lang="ru-RU" dirty="0"/>
              <a:t>не заменяет, а дополняет </a:t>
            </a:r>
            <a:r>
              <a:rPr lang="en-US" dirty="0"/>
              <a:t>Windows Forms</a:t>
            </a:r>
            <a:endParaRPr lang="ru-RU" dirty="0"/>
          </a:p>
          <a:p>
            <a:r>
              <a:rPr lang="en-US" dirty="0"/>
              <a:t>Windows Store </a:t>
            </a:r>
            <a:r>
              <a:rPr lang="ru-RU" dirty="0"/>
              <a:t>приложения для </a:t>
            </a:r>
            <a:r>
              <a:rPr lang="en-US" dirty="0"/>
              <a:t>Windows 8.x</a:t>
            </a:r>
            <a:r>
              <a:rPr lang="ru-RU" dirty="0"/>
              <a:t> пишутся с использованием </a:t>
            </a:r>
            <a:r>
              <a:rPr lang="en-US" dirty="0"/>
              <a:t>WPF</a:t>
            </a:r>
          </a:p>
          <a:p>
            <a:r>
              <a:rPr lang="ru-RU" dirty="0"/>
              <a:t>Технология </a:t>
            </a:r>
            <a:r>
              <a:rPr lang="en-US" dirty="0"/>
              <a:t>WPF </a:t>
            </a:r>
            <a:r>
              <a:rPr lang="ru-RU" dirty="0"/>
              <a:t>более сложная в освоении, </a:t>
            </a:r>
            <a:r>
              <a:rPr lang="ru-RU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координат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619672" y="1916832"/>
            <a:ext cx="5328592" cy="345638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45" y="2265239"/>
            <a:ext cx="33337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288952" y="2545854"/>
            <a:ext cx="3168000" cy="1531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288952" y="2545854"/>
            <a:ext cx="3795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293144" y="2548012"/>
            <a:ext cx="0" cy="217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612305" y="1907307"/>
            <a:ext cx="62720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616497" y="1918990"/>
            <a:ext cx="0" cy="3958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</a:t>
            </a:r>
            <a:r>
              <a:rPr lang="ru-RU" dirty="0"/>
              <a:t>порядок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Элементы управления рисуются с учетом т.н. </a:t>
            </a:r>
            <a:r>
              <a:rPr lang="en-US" dirty="0"/>
              <a:t>Z-</a:t>
            </a:r>
            <a:r>
              <a:rPr lang="ru-RU" dirty="0"/>
              <a:t>порядка. Это число от 0 до </a:t>
            </a:r>
            <a:r>
              <a:rPr lang="en-US" dirty="0" err="1"/>
              <a:t>int.MaxValue</a:t>
            </a:r>
            <a:r>
              <a:rPr lang="en-US" dirty="0"/>
              <a:t>. </a:t>
            </a:r>
            <a:r>
              <a:rPr lang="ru-RU" dirty="0"/>
              <a:t>Чем больше значение </a:t>
            </a:r>
            <a:r>
              <a:rPr lang="en-US" dirty="0"/>
              <a:t>Z </a:t>
            </a:r>
            <a:r>
              <a:rPr lang="ru-RU" dirty="0"/>
              <a:t>тем «дальше» элемент управления от экрана.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Программно</a:t>
            </a:r>
            <a:r>
              <a:rPr lang="ru-RU" dirty="0"/>
              <a:t> управлять </a:t>
            </a:r>
            <a:r>
              <a:rPr lang="en-US" dirty="0"/>
              <a:t>Z-</a:t>
            </a:r>
            <a:r>
              <a:rPr lang="ru-RU" dirty="0"/>
              <a:t>порядком можно с помощью функций </a:t>
            </a:r>
            <a:r>
              <a:rPr lang="en-US" dirty="0" err="1"/>
              <a:t>Control.BringToFront</a:t>
            </a:r>
            <a:r>
              <a:rPr lang="en-US" dirty="0"/>
              <a:t>()/</a:t>
            </a:r>
            <a:r>
              <a:rPr lang="en-US" dirty="0" err="1"/>
              <a:t>SendToBack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Controls.GetChildIndex</a:t>
            </a:r>
            <a:r>
              <a:rPr lang="en-US" dirty="0"/>
              <a:t>()/</a:t>
            </a:r>
            <a:r>
              <a:rPr lang="en-US" dirty="0" err="1"/>
              <a:t>SetChildIndex</a:t>
            </a:r>
            <a:r>
              <a:rPr lang="en-US" dirty="0"/>
              <a:t>()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Для упрощения работы с «деревом» элементов управления в </a:t>
            </a:r>
            <a:r>
              <a:rPr lang="en-US" dirty="0"/>
              <a:t>Visual Studio </a:t>
            </a:r>
            <a:r>
              <a:rPr lang="ru-RU" dirty="0"/>
              <a:t>есть окно </a:t>
            </a:r>
            <a:r>
              <a:rPr lang="en-US" dirty="0"/>
              <a:t>Document Outline</a:t>
            </a:r>
            <a:r>
              <a:rPr lang="ru-RU" dirty="0"/>
              <a:t>. Вывести его можно из меню </a:t>
            </a:r>
            <a:r>
              <a:rPr lang="en-US" dirty="0"/>
              <a:t>View -&gt; Other Windows -&gt; Document Outline. </a:t>
            </a:r>
            <a:r>
              <a:rPr lang="ru-RU" dirty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свойства </a:t>
            </a:r>
            <a:r>
              <a:rPr lang="en-US" dirty="0"/>
              <a:t>Visible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контейнер невидим, то элемент управления </a:t>
            </a:r>
            <a:r>
              <a:rPr lang="ru-RU"/>
              <a:t>будет невидим.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7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событий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Окончание -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FormClosed</a:t>
            </a:r>
            <a:r>
              <a:rPr lang="en-US" dirty="0"/>
              <a:t>, </a:t>
            </a:r>
            <a:r>
              <a:rPr lang="en-US" dirty="0" err="1"/>
              <a:t>DefaultItemChanged</a:t>
            </a:r>
            <a:r>
              <a:rPr lang="en-US" dirty="0"/>
              <a:t>, </a:t>
            </a:r>
            <a:r>
              <a:rPr lang="en-US" dirty="0" err="1"/>
              <a:t>ItemRemoved</a:t>
            </a:r>
            <a:r>
              <a:rPr lang="en-US" dirty="0"/>
              <a:t> </a:t>
            </a:r>
            <a:r>
              <a:rPr lang="ru-RU" dirty="0"/>
              <a:t>и т.п.):</a:t>
            </a:r>
            <a:r>
              <a:rPr lang="en-US" dirty="0"/>
              <a:t> </a:t>
            </a:r>
            <a:r>
              <a:rPr lang="ru-RU" dirty="0"/>
              <a:t>событие генерируется после указанного действия.</a:t>
            </a:r>
            <a:endParaRPr lang="en-US" dirty="0"/>
          </a:p>
          <a:p>
            <a:r>
              <a:rPr lang="ru-RU" dirty="0"/>
              <a:t>Окончание –</a:t>
            </a:r>
            <a:r>
              <a:rPr lang="en-US" dirty="0" err="1"/>
              <a:t>ing</a:t>
            </a:r>
            <a:r>
              <a:rPr lang="ru-RU" dirty="0"/>
              <a:t> (</a:t>
            </a:r>
            <a:r>
              <a:rPr lang="en-US" dirty="0" err="1"/>
              <a:t>FormClosing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Validating, Opening </a:t>
            </a:r>
            <a:r>
              <a:rPr lang="ru-RU" dirty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/>
              <a:t>BeforeSmth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BeforeCollapse</a:t>
            </a:r>
            <a:r>
              <a:rPr lang="en-US" dirty="0"/>
              <a:t>, </a:t>
            </a:r>
            <a:r>
              <a:rPr lang="en-US" dirty="0" err="1"/>
              <a:t>BeforeExpand</a:t>
            </a:r>
            <a:r>
              <a:rPr lang="en-US" dirty="0"/>
              <a:t>, </a:t>
            </a:r>
            <a:r>
              <a:rPr lang="en-US" dirty="0" err="1"/>
              <a:t>BeforeLabelEdit</a:t>
            </a:r>
            <a:r>
              <a:rPr lang="en-US" dirty="0"/>
              <a:t> </a:t>
            </a:r>
            <a:r>
              <a:rPr lang="ru-RU" dirty="0"/>
              <a:t>и т.п.): событие генерируется до указанного действия.</a:t>
            </a:r>
            <a:endParaRPr lang="en-US" dirty="0"/>
          </a:p>
          <a:p>
            <a:r>
              <a:rPr lang="en-US" dirty="0" err="1"/>
              <a:t>AfterSmth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AfterCollapse</a:t>
            </a:r>
            <a:r>
              <a:rPr lang="en-US" dirty="0"/>
              <a:t>, </a:t>
            </a:r>
            <a:r>
              <a:rPr lang="en-US" dirty="0" err="1"/>
              <a:t>AfterExpand</a:t>
            </a:r>
            <a:r>
              <a:rPr lang="en-US" dirty="0"/>
              <a:t>, </a:t>
            </a:r>
            <a:r>
              <a:rPr lang="en-US" dirty="0" err="1"/>
              <a:t>AfterLabelEdit</a:t>
            </a:r>
            <a:r>
              <a:rPr lang="en-US" dirty="0"/>
              <a:t> </a:t>
            </a:r>
            <a:r>
              <a:rPr lang="ru-RU" dirty="0"/>
              <a:t>и т.п.):</a:t>
            </a:r>
            <a:r>
              <a:rPr lang="en-US" dirty="0"/>
              <a:t> </a:t>
            </a:r>
            <a:r>
              <a:rPr lang="ru-RU" dirty="0"/>
              <a:t>событие генерируется после указанного действия.</a:t>
            </a:r>
          </a:p>
          <a:p>
            <a:r>
              <a:rPr lang="en-US" dirty="0"/>
              <a:t>Begin (</a:t>
            </a:r>
            <a:r>
              <a:rPr lang="en-US" dirty="0" err="1"/>
              <a:t>BeginDrag</a:t>
            </a:r>
            <a:r>
              <a:rPr lang="en-US" dirty="0"/>
              <a:t>, </a:t>
            </a:r>
            <a:r>
              <a:rPr lang="en-US" dirty="0" err="1"/>
              <a:t>CellBeginEdit</a:t>
            </a:r>
            <a:r>
              <a:rPr lang="en-US" dirty="0"/>
              <a:t>, </a:t>
            </a:r>
            <a:r>
              <a:rPr lang="en-US" dirty="0" err="1"/>
              <a:t>ResizeBegin</a:t>
            </a:r>
            <a:r>
              <a:rPr lang="en-US" dirty="0"/>
              <a:t> </a:t>
            </a:r>
            <a:r>
              <a:rPr lang="ru-RU" dirty="0"/>
              <a:t>и т.п.</a:t>
            </a:r>
            <a:r>
              <a:rPr lang="en-US" dirty="0"/>
              <a:t>)</a:t>
            </a:r>
          </a:p>
          <a:p>
            <a:r>
              <a:rPr lang="en-US" dirty="0"/>
              <a:t>End</a:t>
            </a:r>
            <a:r>
              <a:rPr lang="ru-RU" dirty="0"/>
              <a:t> (</a:t>
            </a:r>
            <a:r>
              <a:rPr lang="en-US" dirty="0" err="1"/>
              <a:t>EndDrag</a:t>
            </a:r>
            <a:r>
              <a:rPr lang="en-US" dirty="0"/>
              <a:t>, </a:t>
            </a:r>
            <a:r>
              <a:rPr lang="en-US" dirty="0" err="1"/>
              <a:t>CellEndEdit</a:t>
            </a:r>
            <a:r>
              <a:rPr lang="en-US" dirty="0"/>
              <a:t>, </a:t>
            </a:r>
            <a:r>
              <a:rPr lang="en-US" dirty="0" err="1"/>
              <a:t>ResizeEnd</a:t>
            </a:r>
            <a:r>
              <a:rPr lang="en-US" dirty="0"/>
              <a:t> </a:t>
            </a:r>
            <a:r>
              <a:rPr lang="ru-RU" dirty="0"/>
              <a:t>и т.п.)</a:t>
            </a:r>
            <a:endParaRPr lang="en-US" dirty="0"/>
          </a:p>
          <a:p>
            <a:r>
              <a:rPr lang="en-US" dirty="0" err="1"/>
              <a:t>MouseXXX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события связанные с мышью</a:t>
            </a:r>
          </a:p>
          <a:p>
            <a:r>
              <a:rPr lang="en-US" dirty="0" err="1"/>
              <a:t>KeyXXX</a:t>
            </a:r>
            <a:r>
              <a:rPr lang="en-US" dirty="0"/>
              <a:t>:</a:t>
            </a:r>
            <a:r>
              <a:rPr lang="ru-RU" dirty="0"/>
              <a:t> события связанные с клавиатурой</a:t>
            </a:r>
          </a:p>
          <a:p>
            <a:r>
              <a:rPr lang="ru-RU" dirty="0"/>
              <a:t>Другие</a:t>
            </a:r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526</Words>
  <Application>Microsoft Office PowerPoint</Application>
  <PresentationFormat>On-screen Show (4:3)</PresentationFormat>
  <Paragraphs>128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Система координат</vt:lpstr>
      <vt:lpstr>Z-порядок</vt:lpstr>
      <vt:lpstr>Document Outline</vt:lpstr>
      <vt:lpstr>Иерархия свойства Visible</vt:lpstr>
      <vt:lpstr>Имена событий</vt:lpstr>
      <vt:lpstr>События по умолчанию</vt:lpstr>
      <vt:lpstr>Метод InitializeComponent</vt:lpstr>
      <vt:lpstr>Окно «Properties»</vt:lpstr>
      <vt:lpstr>Префиксы имен</vt:lpstr>
      <vt:lpstr>Форма: Последовательность событий при создании</vt:lpstr>
      <vt:lpstr>элементы управления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  <vt:lpstr>конфигурация windows forms</vt:lpstr>
      <vt:lpstr>.NET  4.5.2+</vt:lpstr>
      <vt:lpstr>System.Windows.Forms. ApplicationConfigurationSection (.NET 4.7+)</vt:lpstr>
      <vt:lpstr>Полезные библиотеки</vt:lpstr>
      <vt:lpstr>Элементы управления</vt:lpstr>
      <vt:lpstr>Полезные инструменты</vt:lpstr>
      <vt:lpstr>Inspect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2019-03-12T11:13:25Z</dcterms:modified>
</cp:coreProperties>
</file>