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111" d="100"/>
          <a:sy n="111" d="100"/>
        </p:scale>
        <p:origin x="-19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z.by/books/more10194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74873" y="2528900"/>
            <a:ext cx="359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№2. Основы </a:t>
            </a:r>
            <a:r>
              <a:rPr lang="ru-RU" sz="2400" dirty="0" smtClean="0">
                <a:solidFill>
                  <a:schemeClr val="bg1"/>
                </a:solidFill>
              </a:rPr>
              <a:t>ООП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81000" y="762000"/>
            <a:ext cx="8458200" cy="5940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//Невиртуальная функция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Arc(int x, int y, double radius 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:base(x,y)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radius;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//Замещение функции класса-предка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//Неполиморфный вызов функции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50006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//virtual - задает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метод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как виртуальный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     //override - виртуальное "переопределение" метода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	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	//Полиморфный вызов функции "I'm Arc..."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Для полиморфного обращения к методам используется 2 ключевых слова – </a:t>
            </a:r>
            <a:r>
              <a:rPr lang="en-US" sz="1600" dirty="0">
                <a:solidFill>
                  <a:schemeClr val="bg1"/>
                </a:solidFill>
              </a:rPr>
              <a:t>virtual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override. </a:t>
            </a:r>
            <a:r>
              <a:rPr lang="ru-RU" sz="1600" dirty="0">
                <a:solidFill>
                  <a:schemeClr val="bg1"/>
                </a:solidFill>
              </a:rPr>
              <a:t>Первый применяется для класса-предка, второй – для всех потомков.</a:t>
            </a: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457200" y="6121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Абстрактные классы объявляются с помощью ключевого слова </a:t>
            </a:r>
            <a:r>
              <a:rPr lang="en-US" sz="1600" dirty="0">
                <a:solidFill>
                  <a:schemeClr val="bg1"/>
                </a:solidFill>
              </a:rPr>
              <a:t>abstract.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Только абстрактный класс может содержать чисто виртуальные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40686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является общим предком для всех типов в </a:t>
            </a:r>
            <a:r>
              <a:rPr lang="en-US" sz="1600" dirty="0">
                <a:solidFill>
                  <a:schemeClr val="bg1"/>
                </a:solidFill>
              </a:rPr>
              <a:t>C#</a:t>
            </a:r>
            <a:r>
              <a:rPr lang="ru-RU" sz="1600" dirty="0">
                <a:solidFill>
                  <a:schemeClr val="bg1"/>
                </a:solidFill>
              </a:rPr>
              <a:t>. Если же при описании класса ему не назначается предок, то такой тип автоматически (неявно) получает 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в качестве предка. Рассмотрим методы, которыми обладает класс </a:t>
            </a:r>
            <a:r>
              <a:rPr lang="en-US" sz="1600" dirty="0">
                <a:solidFill>
                  <a:schemeClr val="bg1"/>
                </a:solidFill>
              </a:rPr>
              <a:t>Object.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52400" y="1600101"/>
            <a:ext cx="88392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Данный метод определяет, равен ли объект </a:t>
            </a:r>
            <a:r>
              <a:rPr lang="en-US" sz="1400" dirty="0" err="1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obj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текущему объекту. Реализация Equals() по умолчанию обеспечивает равенство ссылок для ссылочных типов и побитовое равенство для структурных типов. Может быть переопределен пользователем.</a:t>
            </a:r>
          </a:p>
          <a:p>
            <a:pPr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a, object b)</a:t>
            </a:r>
            <a:r>
              <a:rPr lang="be-BY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Сравнивает объекты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вызывая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Equals()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обоих объектов.</a:t>
            </a:r>
          </a:p>
          <a:p>
            <a:pPr eaLnBrk="0" hangingPunct="0"/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virtual void Finalize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Используется для освобождения ресурсов перед сборкой мусора.</a:t>
            </a:r>
            <a:endParaRPr lang="be-BY" sz="1400" dirty="0">
              <a:solidFill>
                <a:schemeClr val="bg1"/>
              </a:solidFill>
            </a:endParaRPr>
          </a:p>
          <a:p>
            <a:pPr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GetHashCode()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хэш-код объекта. По умолчанию функция может вернуть для разных объектов одинаковый хэш-код, однако данный метод можно переопределить.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Type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- Возвращает тип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object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MemberwiseClone()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Производит побитовую копию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ReferenceEquals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(object a, object b)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Этот статический метод возвращает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true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если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соответствует тому же экземпляру, что 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или же оба они равны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; в противном случае метод возвращает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string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ToString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строковое представления объекта.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600" y="457200"/>
            <a:ext cx="8686800" cy="3154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string ToString()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Переопределяем виртуальный метод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string.Format("X={0}, Y={1}", x, 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 25);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 : {0}", point);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Вывод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 :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"X=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Y=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24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Console.WriteLine(point);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3862388"/>
            <a:ext cx="8686800" cy="23860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object[]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obj in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Printer(10, 14.23, "Some string", new Point(100, 200), new Arc(1, 2, 3));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Что выведет программа? Прокомментируйте вывод объекта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Arc.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Интерфейс – пользовательский тип, определяющий минимальную функциональность класса, унаследованного от него. Основная задача интерфейса – производить связь между классами</a:t>
            </a:r>
            <a:r>
              <a:rPr lang="ru-RU" sz="1600" dirty="0" smtClean="0">
                <a:solidFill>
                  <a:schemeClr val="bg1"/>
                </a:solidFill>
              </a:rPr>
              <a:t>. Другое название – контракт.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1905000" y="1295400"/>
            <a:ext cx="4953000" cy="181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interface 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Имя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Функционал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Методы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Свойства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Индексаторы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События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152400" y="3200400"/>
            <a:ext cx="8839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Функционал интерфейса – это минимальный набор, который должен реализовать производный от интерфейса класс. Интерфейс очень похож на абстрактный класс с чисто виртуальными функциями(свойствами и др.), однако несколько отличается от него.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Производный класс может наследовать(реализовывать) любое количество интерфейсов.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Все поля интерфейса имеют модификатор </a:t>
            </a:r>
            <a:r>
              <a:rPr lang="en-US" sz="1600" dirty="0">
                <a:solidFill>
                  <a:schemeClr val="bg1"/>
                </a:solidFill>
              </a:rPr>
              <a:t>public, </a:t>
            </a:r>
            <a:r>
              <a:rPr lang="ru-RU" sz="1600" dirty="0">
                <a:solidFill>
                  <a:schemeClr val="bg1"/>
                </a:solidFill>
              </a:rPr>
              <a:t>а также являются виртуальными! 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не может содержать никаких переменных, как, впрочем, и других данных.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Класс, унаследованный от интерфейса должен реализовать все его методы( свойства и т.д.)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может быть реализован 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42583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 – Пример.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152400" y="533400"/>
            <a:ext cx="8839200" cy="61864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void Print();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//Обязательная реализация функции!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Point3D :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x, y,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3D at X={0};Y={1};Z={2}", x, y, z);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 vals)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 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 in vals)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obj.Print();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Printer(new Point(1,2),new Arc(10,20,30),new Point3D(100,200,300));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IComparable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CompareTo(object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228600" y="140464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Метод </a:t>
            </a:r>
            <a:r>
              <a:rPr lang="en-US" sz="1600" dirty="0" err="1">
                <a:solidFill>
                  <a:schemeClr val="bg1"/>
                </a:solidFill>
              </a:rPr>
              <a:t>CompareTo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ru-RU" sz="1600" dirty="0">
                <a:solidFill>
                  <a:schemeClr val="bg1"/>
                </a:solidFill>
              </a:rPr>
              <a:t> должен возвращать -1, если текущий объект меньше принимаемого, 0 – если они равны, +1 – если текущий – меньше принимаемого.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304800" y="1981200"/>
            <a:ext cx="8686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CompareTo(object o)	//Реализация интерфейса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 = o as Point;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 == null)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- p.x;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Array.Sort(array);		//Сортировка массива точек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IComparer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o1,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o2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304800" y="1447800"/>
            <a:ext cx="8534400" cy="53086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SortPointsByY : IComparer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IComparer.Compare(object o1, object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o1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o2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(p1 == null || p2 == null)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p1.Y - p2.Y;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Array.Sort(array,new SortPointsByY());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Информацию </a:t>
            </a:r>
            <a:r>
              <a:rPr lang="ru-RU" sz="1600" dirty="0">
                <a:solidFill>
                  <a:schemeClr val="bg1"/>
                </a:solidFill>
              </a:rPr>
              <a:t>о большинстве интерфейсов можно посмотреть </a:t>
            </a:r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en-US" sz="1600" dirty="0" smtClean="0">
                <a:solidFill>
                  <a:schemeClr val="bg1"/>
                </a:solidFill>
              </a:rPr>
              <a:t>Object Browser:</a:t>
            </a:r>
            <a:endParaRPr lang="ru-RU" sz="16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Другие полезные интерфейсы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System.IDisposable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0483" name="Прямоугольник 3"/>
          <p:cNvSpPr>
            <a:spLocks noChangeArrowheads="1"/>
          </p:cNvSpPr>
          <p:nvPr/>
        </p:nvSpPr>
        <p:spPr bwMode="auto">
          <a:xfrm>
            <a:off x="152400" y="533400"/>
            <a:ext cx="8839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 В языке </a:t>
            </a:r>
            <a:r>
              <a:rPr lang="en-US" dirty="0">
                <a:solidFill>
                  <a:schemeClr val="bg1"/>
                </a:solidFill>
              </a:rPr>
              <a:t>C# </a:t>
            </a:r>
            <a:r>
              <a:rPr lang="ru-RU" dirty="0">
                <a:solidFill>
                  <a:schemeClr val="bg1"/>
                </a:solidFill>
              </a:rPr>
              <a:t>могут перегружаться операторы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Унарные +, -, !, ~, ++, --, true, false</a:t>
            </a:r>
          </a:p>
          <a:p>
            <a:r>
              <a:rPr lang="ru-RU" dirty="0">
                <a:solidFill>
                  <a:schemeClr val="bg1"/>
                </a:solidFill>
              </a:rPr>
              <a:t>	Бинарные +, -, *, /, %, &amp;, |, ^, &lt;&lt;, &gt;&gt;, ==, !=, &gt;, &lt;, &gt;=, &lt;=.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Унарные</a:t>
            </a:r>
            <a:r>
              <a:rPr lang="ru-RU" dirty="0">
                <a:solidFill>
                  <a:schemeClr val="bg1"/>
                </a:solidFill>
              </a:rPr>
              <a:t> операторы производят действия с одним объектом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++a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a--</a:t>
            </a:r>
            <a:endParaRPr lang="be-BY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Бинарные операторы производят действие сразу с двумя объектами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a*=b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a&gt;=b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	Некоторые бинарные операторы, такие как </a:t>
            </a:r>
            <a:r>
              <a:rPr lang="en-US" dirty="0">
                <a:solidFill>
                  <a:schemeClr val="bg1"/>
                </a:solidFill>
              </a:rPr>
              <a:t>+=, -=, *=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/= </a:t>
            </a:r>
            <a:r>
              <a:rPr lang="ru-RU" dirty="0">
                <a:solidFill>
                  <a:schemeClr val="bg1"/>
                </a:solidFill>
              </a:rPr>
              <a:t>автоматически перегружаются, если будут перегружены </a:t>
            </a:r>
            <a:r>
              <a:rPr lang="en-US" dirty="0">
                <a:solidFill>
                  <a:schemeClr val="bg1"/>
                </a:solidFill>
              </a:rPr>
              <a:t>+,-,*,/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Операторы </a:t>
            </a:r>
            <a:r>
              <a:rPr lang="en-US" dirty="0">
                <a:solidFill>
                  <a:schemeClr val="bg1"/>
                </a:solidFill>
              </a:rPr>
              <a:t>==, != ; &gt;,&lt; ; &gt;=, &lt;= </a:t>
            </a:r>
            <a:r>
              <a:rPr lang="ru-RU" dirty="0">
                <a:solidFill>
                  <a:schemeClr val="bg1"/>
                </a:solidFill>
              </a:rPr>
              <a:t>можно перегрузить только парами.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	При перегрузке бинарных операторов хотя бы один из принимаемых объектов должен быть типа объекта, в котором эти операторы перегружаются!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Гради </a:t>
            </a:r>
            <a:r>
              <a:rPr lang="ru-RU" dirty="0" smtClean="0">
                <a:solidFill>
                  <a:schemeClr val="bg1"/>
                </a:solidFill>
              </a:rPr>
              <a:t>Буч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Объектно-ориентированный </a:t>
            </a:r>
            <a:r>
              <a:rPr lang="ru-RU" dirty="0">
                <a:solidFill>
                  <a:schemeClr val="bg1"/>
                </a:solidFill>
              </a:rPr>
              <a:t>анализ и проектирование с примерами </a:t>
            </a:r>
            <a:r>
              <a:rPr lang="ru-RU" dirty="0" smtClean="0">
                <a:solidFill>
                  <a:schemeClr val="bg1"/>
                </a:solidFill>
              </a:rPr>
              <a:t>приложений</a:t>
            </a:r>
            <a:r>
              <a:rPr lang="en-US" dirty="0" smtClean="0">
                <a:solidFill>
                  <a:schemeClr val="bg1"/>
                </a:solidFill>
              </a:rPr>
              <a:t> (Object-Oriented </a:t>
            </a:r>
            <a:r>
              <a:rPr lang="en-US" dirty="0">
                <a:solidFill>
                  <a:schemeClr val="bg1"/>
                </a:solidFill>
              </a:rPr>
              <a:t>Analysis and Design with </a:t>
            </a:r>
            <a:r>
              <a:rPr lang="en-US" dirty="0" smtClean="0">
                <a:solidFill>
                  <a:schemeClr val="bg1"/>
                </a:solidFill>
              </a:rPr>
              <a:t>Application)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oz.by/books/more101944.html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533400"/>
            <a:ext cx="8686800" cy="6248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Point(o1.x + o2.x, o1.y + o2.y);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obj, 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Point(obj.x + a, obj.y + 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-(Point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Point(-obj.x, -obj.y);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==(Point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o1.x == o2.x &amp;&amp; o1.y == o2.y;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!=(Point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!(o1 == o2);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new Point(1,2);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new Point(10,20);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p3 = p1 + p2 + 10;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p3.Print();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 += 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(p2 != p3)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Console.WriteLine("p2 != p3");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 = -p1;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>
                <a:cs typeface="Times New Roman" pitchFamily="18" charset="0"/>
              </a:rPr>
              <a:t>Коллекции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Обязательно использование пространства имен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Console.WriteLine("Array List : ");	//Безразмерный масив. В него можно помещать любой объект.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 arrayList = new ArrayList();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arrayList.Add(30.5);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arrayList.Add(23.6);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arrayList.Add(40);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val in arrayList)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Console.WriteLine("\nQueue : "); 	//Очередь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FILO ( first input last output 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Queue&lt;int&gt; queue = new Queue&lt;int&gt;();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queue.Enqueue(1);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//Помещаем в конец очереди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queue.Enqueue(4);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Count &gt; 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Console.WriteLine(queue.Dequeue());	//Берем элементы из начала очереди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Console.WriteLine("\nSorted List : 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//Коллекция, работающая по принципу ключ-значение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SortedList&lt;string, int&gt; sortList = new SortedList&lt;string, 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sortList["val1"] = 30;	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//Помещаем значение 30 по ключу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“val1”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sortList["val2"] = 80;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sortList["val3"] = 120;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(KeyValuePair&lt;string, int&gt; val in sortList)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KeyValuePair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элемент списка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Console.WriteLine("val2 in sortedList = {0}",sortList["val2"]);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Console.WriteLine("\nStack : ");	//Стек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FIFO (First input first output)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Stack&lt;string&gt; stack = new Stack&lt;string&gt;();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stack.Push("is...");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Помещает строку на вершину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stack.Push("name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stack.Push("My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3; i++)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Console.Write(stack.Pop());	//Снимаем строки с вершаны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	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ru-RU" i="1" dirty="0" err="1">
                <a:solidFill>
                  <a:schemeClr val="bg1"/>
                </a:solidFill>
                <a:cs typeface="Arial" charset="0"/>
              </a:rPr>
              <a:t>беззнаковый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большой целый), в котором число хранится как массив байт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byte[] digits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где каждый элемент массива – цифра числа. Для класса 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конструкторов, позволяющий инициализировать класс целым числом либо строкой.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производящие вычисления и присваивание с объектами данного класса.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сравнения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“==” “!=” “&gt;” “&lt;” “&gt;=” “&lt;=”.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(можно реализовать возможность сравнения с целыми числами типа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).</a:t>
            </a:r>
            <a:endParaRPr lang="en-US" i="1" dirty="0">
              <a:solidFill>
                <a:schemeClr val="bg1"/>
              </a:solidFill>
              <a:cs typeface="Arial" charset="0"/>
            </a:endParaRP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Метод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ToString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()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для корректного вывода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числа.</a:t>
            </a:r>
          </a:p>
          <a:p>
            <a:pPr marL="828000" lvl="1" defTabSz="360000"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0" lvl="1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HugeInt</a:t>
            </a:r>
            <a:r>
              <a:rPr lang="en-US" b="1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(знаковый большой целый), унаследованный от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в котором большое целое число может принимать отрицательные значения. Для него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en-US" i="1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операторов из класса-предка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Интерфейс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I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С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omparable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позволяющий сортировать большие числа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Индексатор, позволяющий посматривать цифры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Любые другие методы, свойства, индексаторы, и т.д. необходимые для решения задачи(унарные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“-”, 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“--”,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бинарный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“%”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и др.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** Попытаться 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и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“/”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для данного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30865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251520" y="332656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Классы и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объекты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51520" y="1196752"/>
            <a:ext cx="5105400" cy="830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lass &lt;имя класса&gt;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&lt;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Класс-предок(может отсутствовать)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элементы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класса&gt;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3458" y="2276872"/>
            <a:ext cx="8839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b="1" dirty="0">
                <a:solidFill>
                  <a:schemeClr val="bg1"/>
                </a:solidFill>
                <a:latin typeface="+mj-lt"/>
              </a:rPr>
              <a:t>Внутри класса могут быть объявлены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+mj-lt"/>
              </a:rPr>
              <a:t>	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Поля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Переменные и объекты любого типа, могут быть константами.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Методы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Пользовательские функции, описывающие функциональность класса.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Конструкторы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Функции, предназначенная для инициализации начальных значений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Финализатор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Аналог деструктора в С++ - предназначен для освобождения ресурсов при 		удалении класса</a:t>
            </a:r>
            <a:r>
              <a:rPr lang="ru-RU" sz="1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eaLnBrk="1" hangingPunct="1"/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Свойства: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Предоставляют доступ к закрытым полям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Индексаторы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Особое свойство, принимающее в качестве дополнительного параметра 		индекс элемента.</a:t>
            </a:r>
            <a:endParaRPr lang="be-BY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Вложенные типы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В классе могут описываться другие классы, а также структуры и 			перечисления, предназначенные для вспомогательных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459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Поля.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Переменные и объекты любого типа, могут быть константами.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2246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value1;                         //Переменная целого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//При создании класса станет равной 0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const double value2 = 23.3435;      //Констанда дробного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readonly short value3 = 45;         //Переменная "Только для чтения"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str1 = "123456";             //Строка, объявляется одновременно с инициализацией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StringBuilder builder = new StringBuilder();       //Объект класса StringBuilder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3429000"/>
            <a:ext cx="8839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Перед каждой переменной должен быть указан модификатор доступа. Если это не сделано, элемент класса воспринимается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private.</a:t>
            </a:r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том типе, в котором он определен.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 в типе в котором он определен и в его потомках.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всем.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internal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текущей сборке, В других сборках – не виден.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 internal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Работает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и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 .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8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Конструкторы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52400" y="5302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Функции, предназначенная для инициализации начальных значений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8" name="TextBox 7"/>
          <p:cNvSpPr txBox="1">
            <a:spLocks noChangeArrowheads="1"/>
          </p:cNvSpPr>
          <p:nvPr/>
        </p:nvSpPr>
        <p:spPr bwMode="auto">
          <a:xfrm>
            <a:off x="152400" y="3535363"/>
            <a:ext cx="88392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В классе возможно объявить любое количество конструкторов с разной сигнатурой (различными количеством и типом принимаемых параметров).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Если в классе не объявлено ни одного конструктора, создается конструктор по умолчанию, не принимающий никаких параметров. Однако, если в классе объявлен хоть один конструктор с параметрами, то конструктор без параметров, если он нужен, необходимо дописывать самостоятельно.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endParaRPr lang="ru-RU" sz="1600" dirty="0"/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Вызвать другой конструктор базового класса можно, используя конструкцию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33400" y="990972"/>
            <a:ext cx="8077200" cy="23852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x;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: this(0,0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defTabSz="360000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Point(int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Прямоугольник 9"/>
          <p:cNvSpPr>
            <a:spLocks noChangeArrowheads="1"/>
          </p:cNvSpPr>
          <p:nvPr/>
        </p:nvSpPr>
        <p:spPr bwMode="auto">
          <a:xfrm>
            <a:off x="762000" y="5581650"/>
            <a:ext cx="76962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defTabSz="358775"/>
            <a:r>
              <a:rPr lang="en-US" dirty="0">
                <a:solidFill>
                  <a:schemeClr val="bg1"/>
                </a:solidFill>
              </a:rPr>
              <a:t>		&lt;</a:t>
            </a:r>
            <a:r>
              <a:rPr lang="ru-RU" dirty="0">
                <a:solidFill>
                  <a:schemeClr val="bg1"/>
                </a:solidFill>
              </a:rPr>
              <a:t>Имя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() 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base(&lt;</a:t>
            </a:r>
            <a:r>
              <a:rPr lang="ru-RU" dirty="0">
                <a:solidFill>
                  <a:schemeClr val="bg1"/>
                </a:solidFill>
              </a:rPr>
              <a:t>параметры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defTabSz="358775"/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	&lt;</a:t>
            </a:r>
            <a:r>
              <a:rPr lang="ru-RU" dirty="0">
                <a:solidFill>
                  <a:schemeClr val="bg1"/>
                </a:solidFill>
              </a:rPr>
              <a:t>Тело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Пользовательские функции, описывающие функциональность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" y="903288"/>
            <a:ext cx="8991600" cy="1077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модификаторы доступа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возвращаемый тип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имя метода</a:t>
            </a:r>
            <a:r>
              <a:rPr lang="en-US" sz="1600" dirty="0">
                <a:solidFill>
                  <a:schemeClr val="bg1"/>
                </a:solidFill>
              </a:rPr>
              <a:t>&gt;(&lt;</a:t>
            </a:r>
            <a:r>
              <a:rPr lang="ru-RU" sz="1600" dirty="0">
                <a:solidFill>
                  <a:schemeClr val="bg1"/>
                </a:solidFill>
              </a:rPr>
              <a:t>принимаемые параметры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	&lt;</a:t>
            </a:r>
            <a:r>
              <a:rPr lang="ru-RU" sz="1600" dirty="0">
                <a:solidFill>
                  <a:schemeClr val="bg1"/>
                </a:solidFill>
              </a:rPr>
              <a:t>Описание метода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2178050"/>
            <a:ext cx="8686800" cy="3308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SetValues(int newX, int newY)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newX;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newY;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GetDistance(Point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Math.Sqrt(Math.Pow(x + obj.x, 2) + Math.Pow(y + obj.y, 2));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 = {0}; Y = 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15900"/>
            <a:ext cx="88392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60000">
              <a:defRPr/>
            </a:pPr>
            <a:r>
              <a:rPr lang="en-US" sz="1200" dirty="0"/>
              <a:t>	</a:t>
            </a:r>
            <a:r>
              <a:rPr lang="ru-RU" sz="1200" dirty="0">
                <a:solidFill>
                  <a:schemeClr val="bg1"/>
                </a:solidFill>
              </a:rPr>
              <a:t>Существует 4 способа передать параметры в метод.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значению. В метод передается значение параметра.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ссылке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ru-RU" sz="1200" dirty="0">
                <a:solidFill>
                  <a:schemeClr val="bg1"/>
                </a:solidFill>
              </a:rPr>
              <a:t>). В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метод передается ссылка на параметр. При изменении значения параметра в вызванном методе, оно изменится и в вызывающем.</a:t>
            </a:r>
            <a:endParaRPr lang="ru-RU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выходной параметр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Работает как ссылка, но метод должен проинициализировать такой параметр, а также не может прочитать его значения.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список параметров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Метод может </a:t>
            </a:r>
            <a:r>
              <a:rPr lang="ru-RU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принмать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неограниченное число параметров данного типа.</a:t>
            </a: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4800" y="1600200"/>
            <a:ext cx="8610600" cy="51704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SimleParams(int x, int 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RefParams(int x, int y, ref int z)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z = x * y *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OutParams(int x, int y, out int res)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 =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SumOfParamsList(params int[] list)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sum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list)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sum += val;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sum;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a=5, b=15, c=2;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Console.WriteLine("Simple params : " + SimleParams(a, b).ToString());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RefParams(a, b, ref c);              //Передача ссылка на 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Console.WriteLine("Reference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OutParams(a, b, out c);              //Передача ссылки на С как выходного параметра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Console.WriteLine("Out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 = SumOfParamsList(a, b, c, 10, 20, 30, 40);  //Использование списка параметров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Console.WriteLine("Sum = " + s.ToString());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Свойства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28600" y="698500"/>
            <a:ext cx="8686800" cy="50165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		//Свойство Х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x;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set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if( value &gt;= 0 )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x = value;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Y		 //Свойство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только для чтения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y; }	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Point(10,20);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point.X;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point.X = 25;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Console.WriteLine("Point.X = {0}; Point.Y = {1}", point.X, point.Y); //Вывод Х = 25,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20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Console.WriteLine("Old X value is : {0}", a);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//Вывод а = 10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16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Индексаторы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04800" y="685800"/>
            <a:ext cx="8534400" cy="5294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Vector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//Встроенный тип в класс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points = new int[100];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int this[int a]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get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return points[a];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points[a] = value;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Vector vec = new Vector();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vec[0] = 10;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vec[1] = 25;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vec[-2] = 17;   //Неверный индекс, аварийного завершения не произойдет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Console.WriteLine(vec[0].ToString());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Console.WriteLine(vec[1].ToString());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Console.WriteLine(vec[-2].ToString());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12465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Параметром индексатора может быть любой тип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2072</Words>
  <Application>Microsoft Office PowerPoint</Application>
  <PresentationFormat>On-screen Show (4:3)</PresentationFormat>
  <Paragraphs>608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2012-08-13T08:00:48Z</dcterms:created>
  <dcterms:modified xsi:type="dcterms:W3CDTF">2012-08-15T13:56:55Z</dcterms:modified>
</cp:coreProperties>
</file>