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94" r:id="rId9"/>
    <p:sldId id="279" r:id="rId10"/>
    <p:sldId id="290" r:id="rId11"/>
    <p:sldId id="259" r:id="rId12"/>
    <p:sldId id="287" r:id="rId13"/>
    <p:sldId id="270" r:id="rId14"/>
    <p:sldId id="269" r:id="rId15"/>
    <p:sldId id="281" r:id="rId16"/>
    <p:sldId id="289" r:id="rId17"/>
    <p:sldId id="285" r:id="rId18"/>
    <p:sldId id="293" r:id="rId19"/>
    <p:sldId id="260" r:id="rId20"/>
    <p:sldId id="261" r:id="rId21"/>
    <p:sldId id="262" r:id="rId22"/>
    <p:sldId id="263" r:id="rId23"/>
    <p:sldId id="264" r:id="rId24"/>
    <p:sldId id="291" r:id="rId25"/>
    <p:sldId id="265" r:id="rId26"/>
    <p:sldId id="266" r:id="rId27"/>
    <p:sldId id="286" r:id="rId28"/>
    <p:sldId id="267" r:id="rId29"/>
    <p:sldId id="271" r:id="rId30"/>
    <p:sldId id="282" r:id="rId31"/>
    <p:sldId id="288" r:id="rId32"/>
    <p:sldId id="280" r:id="rId33"/>
    <p:sldId id="272" r:id="rId34"/>
    <p:sldId id="273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data/tools.asp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-ex.ru/?Lang=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работы с </a:t>
            </a:r>
            <a:r>
              <a:rPr lang="en-US" dirty="0" smtClean="0"/>
              <a:t>SQL Server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Management Studio</a:t>
            </a:r>
            <a:r>
              <a:rPr lang="ru-RU" dirty="0" smtClean="0"/>
              <a:t> </a:t>
            </a:r>
            <a:r>
              <a:rPr lang="en-US" dirty="0" smtClean="0"/>
              <a:t>Express</a:t>
            </a:r>
          </a:p>
          <a:p>
            <a:pPr lvl="1"/>
            <a:r>
              <a:rPr lang="ru-RU" dirty="0" smtClean="0"/>
              <a:t>Ставится отдельно. Качается бесплатно с сайта </a:t>
            </a:r>
            <a:r>
              <a:rPr lang="en-US" dirty="0" smtClean="0"/>
              <a:t>Microsoft</a:t>
            </a:r>
          </a:p>
          <a:p>
            <a:r>
              <a:rPr lang="en-US" dirty="0"/>
              <a:t>Microsoft SQL Server Data </a:t>
            </a:r>
            <a:r>
              <a:rPr lang="en-US" dirty="0" smtClean="0"/>
              <a:t>Tools</a:t>
            </a:r>
          </a:p>
          <a:p>
            <a:pPr lvl="1"/>
            <a:r>
              <a:rPr lang="ru-RU" dirty="0" smtClean="0"/>
              <a:t>Расширение для </a:t>
            </a:r>
            <a:r>
              <a:rPr lang="en-US" dirty="0" smtClean="0"/>
              <a:t>Visual Studio</a:t>
            </a:r>
            <a:r>
              <a:rPr lang="ru-RU" dirty="0" smtClean="0"/>
              <a:t>. </a:t>
            </a:r>
            <a:r>
              <a:rPr lang="ru-RU" dirty="0"/>
              <a:t>Ставится отдельно. Качается бесплатно с сайта </a:t>
            </a:r>
            <a:r>
              <a:rPr lang="en-US" dirty="0" smtClean="0"/>
              <a:t>Microsoft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msdn.microsoft.com/en-us/data/tools.aspx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36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гарантии СУБД - </a:t>
            </a:r>
            <a:r>
              <a:rPr lang="en-US" dirty="0" smtClean="0"/>
              <a:t>A.C.I.D.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/>
              <a:t>tomicity (</a:t>
            </a:r>
            <a:r>
              <a:rPr lang="ru-RU" dirty="0" smtClean="0"/>
              <a:t>Атомарность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Гарантия, </a:t>
            </a:r>
            <a:r>
              <a:rPr lang="ru-RU" dirty="0"/>
              <a:t>что никакая транзакция не будет зафиксирована в системе </a:t>
            </a:r>
            <a:r>
              <a:rPr lang="ru-RU" dirty="0" smtClean="0"/>
              <a:t>частично.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onsistency (</a:t>
            </a:r>
            <a:r>
              <a:rPr lang="ru-RU" dirty="0" smtClean="0"/>
              <a:t>Согласованность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Транзакция достигающая своего нормального завершения </a:t>
            </a:r>
            <a:r>
              <a:rPr lang="ru-RU" dirty="0" smtClean="0"/>
              <a:t>и</a:t>
            </a:r>
            <a:r>
              <a:rPr lang="ru-RU" dirty="0"/>
              <a:t>, тем самым, фиксирующая свои результаты, сохраняет согласованность базы данных.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solation (</a:t>
            </a:r>
            <a:r>
              <a:rPr lang="ru-RU" dirty="0" smtClean="0"/>
              <a:t>Изолированность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Во время выполнения транзакции параллельные транзакции не должны оказывать влияние на её результат.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dirty="0" smtClean="0"/>
              <a:t>urability (</a:t>
            </a:r>
            <a:r>
              <a:rPr lang="ru-RU" dirty="0" smtClean="0"/>
              <a:t>Надежность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</a:p>
        </p:txBody>
      </p:sp>
    </p:spTree>
    <p:extLst>
      <p:ext uri="{BB962C8B-B14F-4D97-AF65-F5344CB8AC3E}">
        <p14:creationId xmlns:p14="http://schemas.microsoft.com/office/powerpoint/2010/main" val="11776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Процесс преобразования отношений базы данных к виду, отвечающему </a:t>
            </a:r>
            <a:r>
              <a:rPr lang="ru-RU" dirty="0">
                <a:solidFill>
                  <a:srgbClr val="FFFF00"/>
                </a:solidFill>
              </a:rPr>
              <a:t>нормальным формам</a:t>
            </a:r>
            <a:r>
              <a:rPr lang="ru-RU" dirty="0"/>
              <a:t>, называется </a:t>
            </a:r>
            <a:r>
              <a:rPr lang="ru-RU" dirty="0">
                <a:solidFill>
                  <a:srgbClr val="FFFF00"/>
                </a:solidFill>
              </a:rPr>
              <a:t>нормализацией</a:t>
            </a:r>
            <a:r>
              <a:rPr lang="ru-RU" dirty="0"/>
              <a:t>. Нормализация предназначена для приведения структуры БД к виду, обеспечивающему минимальную логическую избыточность, и не имеет целью уменьшение или увеличение производительности работы или же уменьшение или увеличение физического объёма базы данных</a:t>
            </a:r>
            <a:r>
              <a:rPr lang="ru-RU" dirty="0" smtClean="0"/>
              <a:t>. </a:t>
            </a:r>
            <a:r>
              <a:rPr lang="ru-RU" dirty="0"/>
              <a:t>Конечной целью нормализации является уменьшение потенциальной противоречивости хранимой в базе данных информации. О</a:t>
            </a:r>
            <a:r>
              <a:rPr lang="ru-RU" dirty="0" smtClean="0"/>
              <a:t>бщее </a:t>
            </a:r>
            <a:r>
              <a:rPr lang="ru-RU" dirty="0"/>
              <a:t>назначение процесса нормализации заключается в следующем:</a:t>
            </a:r>
          </a:p>
          <a:p>
            <a:r>
              <a:rPr lang="ru-RU" dirty="0"/>
              <a:t>исключение некоторых типов </a:t>
            </a:r>
            <a:r>
              <a:rPr lang="ru-RU" dirty="0" smtClean="0"/>
              <a:t>избыточности;</a:t>
            </a:r>
          </a:p>
          <a:p>
            <a:r>
              <a:rPr lang="ru-RU" dirty="0" smtClean="0"/>
              <a:t>устранение </a:t>
            </a:r>
            <a:r>
              <a:rPr lang="ru-RU" dirty="0"/>
              <a:t>некоторых аномалий </a:t>
            </a:r>
            <a:r>
              <a:rPr lang="ru-RU" dirty="0" smtClean="0"/>
              <a:t>обновления;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проекта базы данных, который является достаточно «качественным» представлением реального мира, интуитивно понятен и может служить хорошей основой для последующего </a:t>
            </a:r>
            <a:r>
              <a:rPr lang="ru-RU" dirty="0" smtClean="0"/>
              <a:t>расширения;</a:t>
            </a:r>
          </a:p>
          <a:p>
            <a:r>
              <a:rPr lang="ru-RU" dirty="0" smtClean="0"/>
              <a:t>упрощение </a:t>
            </a:r>
            <a:r>
              <a:rPr lang="ru-RU" dirty="0"/>
              <a:t>процедуры применения необходимых ограничений целостности.</a:t>
            </a:r>
          </a:p>
          <a:p>
            <a:pPr marL="0" indent="0">
              <a:buNone/>
            </a:pPr>
            <a:r>
              <a:rPr lang="ru-RU" dirty="0"/>
              <a:t>Устранение избыточности производится, как правило, за счёт декомпозиции отношений таким образом, чтобы в каждом отношении хранились только </a:t>
            </a:r>
            <a:r>
              <a:rPr lang="ru-RU" dirty="0" smtClean="0"/>
              <a:t>первичные </a:t>
            </a:r>
            <a:r>
              <a:rPr lang="ru-RU" dirty="0"/>
              <a:t>факты (то есть факты, не выводимые из других хранимых фактов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u="sng" dirty="0" smtClean="0"/>
              <a:t>никогда</a:t>
            </a:r>
            <a:r>
              <a:rPr lang="ru-RU" dirty="0" smtClean="0"/>
              <a:t>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</a:t>
            </a:r>
            <a:r>
              <a:rPr lang="en-US" dirty="0" smtClean="0"/>
              <a:t>datetime2</a:t>
            </a:r>
            <a:endParaRPr lang="en-US" dirty="0" smtClean="0"/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smtClean="0"/>
              <a:t>binary,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r>
              <a:rPr lang="en-US" dirty="0" smtClean="0"/>
              <a:t>, timestamp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41470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Однобайтовые с</a:t>
            </a:r>
            <a:r>
              <a:rPr lang="ru-RU" dirty="0" smtClean="0"/>
              <a:t>троки</a:t>
            </a:r>
            <a:endParaRPr lang="ru-RU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char(n) </a:t>
            </a:r>
            <a:r>
              <a:rPr lang="ru-RU" dirty="0" smtClean="0"/>
              <a:t>- фиксированная длина, дополняется пробелами справа. Не больше чем 8000 символов.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ru-RU" dirty="0" smtClean="0"/>
              <a:t> – переменная длина. </a:t>
            </a:r>
            <a:r>
              <a:rPr lang="ru-RU" dirty="0"/>
              <a:t>Не больше чем </a:t>
            </a:r>
            <a:r>
              <a:rPr lang="ru-RU" dirty="0" smtClean="0"/>
              <a:t>8000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smtClean="0"/>
              <a:t>text</a:t>
            </a:r>
            <a:r>
              <a:rPr lang="ru-RU" dirty="0" smtClean="0"/>
              <a:t> – 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1</a:t>
            </a:r>
            <a:r>
              <a:rPr lang="en-US" dirty="0" smtClean="0"/>
              <a:t>-1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Юникод строки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(n)</a:t>
            </a:r>
            <a:r>
              <a:rPr lang="en-US" dirty="0"/>
              <a:t> </a:t>
            </a:r>
            <a:r>
              <a:rPr lang="ru-RU" dirty="0"/>
              <a:t>- фиксированная длина, дополняется пробелами справа. Не больше чем </a:t>
            </a:r>
            <a:r>
              <a:rPr lang="ru-RU" dirty="0" smtClean="0"/>
              <a:t>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(n)</a:t>
            </a:r>
            <a:r>
              <a:rPr lang="ru-RU" dirty="0" smtClean="0"/>
              <a:t> - </a:t>
            </a:r>
            <a:r>
              <a:rPr lang="ru-RU" dirty="0"/>
              <a:t>переменная длина. </a:t>
            </a:r>
            <a:r>
              <a:rPr lang="ru-RU" dirty="0" smtClean="0"/>
              <a:t>Не больше чем 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err="1" smtClean="0"/>
              <a:t>ntext</a:t>
            </a:r>
            <a:r>
              <a:rPr lang="ru-RU" dirty="0" smtClean="0"/>
              <a:t> - </a:t>
            </a:r>
            <a:r>
              <a:rPr lang="ru-RU" dirty="0"/>
              <a:t>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0</a:t>
            </a:r>
            <a:r>
              <a:rPr lang="en-US" dirty="0" smtClean="0"/>
              <a:t>-1 </a:t>
            </a:r>
            <a:r>
              <a:rPr lang="ru-RU" dirty="0" smtClean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Даты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25024"/>
              </p:ext>
            </p:extLst>
          </p:nvPr>
        </p:nvGraphicFramePr>
        <p:xfrm>
          <a:off x="457200" y="1412776"/>
          <a:ext cx="807524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/>
                <a:gridCol w="1635656"/>
                <a:gridCol w="1594440"/>
                <a:gridCol w="1615048"/>
                <a:gridCol w="16150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Название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Диапазон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Точность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Размер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Поддержка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TZ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January 1, 1753, through December 31, 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3.33 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мс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8 байтов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smalldatetime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January 1, 1900, through June 6, 2079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1 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минута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4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байта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date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 день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3 байта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00:00:00.0000000 through 23:59:59.9999999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100 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нс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5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байтов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datetime2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100 нс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от 6 до 8 байтов в зависимости от precision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datetimeoffset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100 нс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10 байтов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Да. Без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</a:rPr>
                        <a:t> летнего времени.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На сером фоне типы доступные в </a:t>
            </a:r>
            <a:r>
              <a:rPr lang="en-US" sz="2400" dirty="0" smtClean="0"/>
              <a:t>SQL Server 2008 </a:t>
            </a:r>
            <a:r>
              <a:rPr lang="ru-RU" sz="2400" dirty="0" smtClean="0"/>
              <a:t>и выше.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807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 dirty="0"/>
              <a:t>Здесь использованы следующие обозначения:</a:t>
            </a:r>
          </a:p>
          <a:p>
            <a:pPr lvl="2"/>
            <a:r>
              <a:rPr lang="ru-RU" sz="1600" dirty="0"/>
              <a:t>• column – имя столбца (или константа, или выражение);</a:t>
            </a:r>
          </a:p>
          <a:p>
            <a:pPr lvl="2"/>
            <a:r>
              <a:rPr lang="ru-RU" sz="1600" dirty="0"/>
              <a:t>• DISTINCT - результат не будет содержать строк-дубликатов;</a:t>
            </a:r>
          </a:p>
          <a:p>
            <a:pPr lvl="2"/>
            <a:r>
              <a:rPr lang="ru-RU" sz="1600" dirty="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 dirty="0"/>
              <a:t>• * - все столбцы;</a:t>
            </a:r>
          </a:p>
          <a:p>
            <a:pPr lvl="2"/>
            <a:r>
              <a:rPr lang="en-US" sz="1600" dirty="0"/>
              <a:t>• table - </a:t>
            </a:r>
            <a:r>
              <a:rPr lang="be-BY" sz="1600" dirty="0"/>
              <a:t>имя таблицы;</a:t>
            </a:r>
          </a:p>
          <a:p>
            <a:pPr lvl="2"/>
            <a:r>
              <a:rPr lang="ru-RU" sz="1600" dirty="0"/>
              <a:t>• alias - сокращение для имени таблицы;</a:t>
            </a:r>
          </a:p>
          <a:p>
            <a:pPr lvl="2"/>
            <a:r>
              <a:rPr lang="ru-RU" sz="1600" dirty="0"/>
              <a:t>• condition - условие фильтрации строк данных;</a:t>
            </a:r>
          </a:p>
          <a:p>
            <a:pPr lvl="2"/>
            <a:r>
              <a:rPr lang="en-US" sz="1600" dirty="0"/>
              <a:t>• list - </a:t>
            </a:r>
            <a:r>
              <a:rPr lang="be-BY" sz="1600" dirty="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LIKE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38236"/>
              </p:ext>
            </p:extLst>
          </p:nvPr>
        </p:nvGraphicFramePr>
        <p:xfrm>
          <a:off x="457200" y="1700808"/>
          <a:ext cx="8075241" cy="4444536"/>
        </p:xfrm>
        <a:graphic>
          <a:graphicData uri="http://schemas.openxmlformats.org/drawingml/2006/table">
            <a:tbl>
              <a:tblPr/>
              <a:tblGrid>
                <a:gridCol w="2242592"/>
                <a:gridCol w="2736304"/>
                <a:gridCol w="3096345"/>
              </a:tblGrid>
              <a:tr h="203414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Шаблон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Пример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 dirty="0"/>
                        <a:t>%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Строка</a:t>
                      </a:r>
                      <a:r>
                        <a:rPr lang="ru-RU" sz="1400" baseline="0" dirty="0" smtClean="0"/>
                        <a:t> любой длины.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title LIKE '%computer%' </a:t>
                      </a:r>
                      <a:r>
                        <a:rPr lang="ru-RU" sz="1400" dirty="0" smtClean="0"/>
                        <a:t>истина</a:t>
                      </a:r>
                      <a:r>
                        <a:rPr lang="ru-RU" sz="1400" baseline="0" dirty="0" smtClean="0"/>
                        <a:t> для всех строк содержащих слово </a:t>
                      </a:r>
                      <a:r>
                        <a:rPr lang="en-US" sz="1400" baseline="0" dirty="0" smtClean="0"/>
                        <a:t>computer </a:t>
                      </a:r>
                      <a:r>
                        <a:rPr lang="ru-RU" sz="1400" baseline="0" dirty="0" smtClean="0"/>
                        <a:t>в любом месте.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en-US" sz="1400" dirty="0"/>
                        <a:t>_ </a:t>
                      </a:r>
                      <a:r>
                        <a:rPr lang="en-US" sz="1400" dirty="0" smtClean="0"/>
                        <a:t>(</a:t>
                      </a:r>
                      <a:r>
                        <a:rPr lang="ru-RU" sz="1400" dirty="0" smtClean="0"/>
                        <a:t>нижнее подчеркивание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Один любой символ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au_fname</a:t>
                      </a:r>
                      <a:r>
                        <a:rPr lang="en-US" sz="1400" dirty="0"/>
                        <a:t> LIKE '_</a:t>
                      </a:r>
                      <a:r>
                        <a:rPr lang="en-US" sz="1400" dirty="0" err="1"/>
                        <a:t>ean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 smtClean="0"/>
                        <a:t>истина для всех строк длиной в 4 символа и заканчивающихся на </a:t>
                      </a:r>
                      <a:r>
                        <a:rPr lang="en-US" sz="1400" dirty="0" err="1" smtClean="0"/>
                        <a:t>ean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(Dean, Sean, </a:t>
                      </a:r>
                      <a:r>
                        <a:rPr lang="ru-RU" sz="1400" dirty="0" smtClean="0"/>
                        <a:t>и т.д.</a:t>
                      </a:r>
                      <a:r>
                        <a:rPr lang="en-US" sz="1400" dirty="0" smtClean="0"/>
                        <a:t>).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6">
                <a:tc>
                  <a:txBody>
                    <a:bodyPr/>
                    <a:lstStyle/>
                    <a:p>
                      <a:r>
                        <a:rPr lang="ru-RU" sz="1400"/>
                        <a:t>[ 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Любой символ из указанного диапазона </a:t>
                      </a:r>
                      <a:r>
                        <a:rPr lang="en-US" sz="1400" dirty="0" smtClean="0"/>
                        <a:t>([a-f])</a:t>
                      </a:r>
                      <a:r>
                        <a:rPr lang="ru-RU" sz="1400" dirty="0" smtClean="0"/>
                        <a:t> или множества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([</a:t>
                      </a:r>
                      <a:r>
                        <a:rPr lang="en-US" sz="1400" dirty="0" err="1"/>
                        <a:t>abcdef</a:t>
                      </a:r>
                      <a:r>
                        <a:rPr lang="en-US" sz="1400" dirty="0" smtClean="0"/>
                        <a:t>]).</a:t>
                      </a:r>
                      <a:r>
                        <a:rPr lang="ru-RU" sz="1400" dirty="0" smtClean="0"/>
                        <a:t> При</a:t>
                      </a:r>
                      <a:r>
                        <a:rPr lang="ru-RU" sz="1400" baseline="0" dirty="0" smtClean="0"/>
                        <a:t> поиске с помощью </a:t>
                      </a:r>
                      <a:r>
                        <a:rPr lang="ru-RU" sz="1400" dirty="0" smtClean="0"/>
                        <a:t>диапазонов включаемые символы зависят</a:t>
                      </a:r>
                      <a:r>
                        <a:rPr lang="ru-RU" sz="1400" baseline="0" dirty="0" smtClean="0"/>
                        <a:t> от настроек </a:t>
                      </a:r>
                      <a:r>
                        <a:rPr lang="en-US" sz="1400" baseline="0" dirty="0" smtClean="0"/>
                        <a:t>collation.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'[C-P]</a:t>
                      </a:r>
                      <a:r>
                        <a:rPr lang="en-US" sz="1400" dirty="0" err="1"/>
                        <a:t>arsen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 smtClean="0"/>
                        <a:t>истина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для</a:t>
                      </a:r>
                      <a:r>
                        <a:rPr lang="ru-RU" sz="1400" baseline="0" dirty="0" smtClean="0"/>
                        <a:t> строк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начинающих</a:t>
                      </a:r>
                      <a:r>
                        <a:rPr lang="en-US" sz="1400" dirty="0" smtClean="0"/>
                        <a:t>c</a:t>
                      </a:r>
                      <a:r>
                        <a:rPr lang="ru-RU" sz="1400" dirty="0" smtClean="0"/>
                        <a:t>я</a:t>
                      </a:r>
                      <a:r>
                        <a:rPr lang="ru-RU" sz="1400" baseline="0" dirty="0" smtClean="0"/>
                        <a:t> с символа в диапазоне от </a:t>
                      </a:r>
                      <a:r>
                        <a:rPr lang="en-US" sz="1400" dirty="0" smtClean="0"/>
                        <a:t>C </a:t>
                      </a:r>
                      <a:r>
                        <a:rPr lang="ru-RU" sz="1400" dirty="0" smtClean="0"/>
                        <a:t>до </a:t>
                      </a:r>
                      <a:r>
                        <a:rPr lang="en-US" sz="1400" dirty="0" smtClean="0"/>
                        <a:t>P </a:t>
                      </a:r>
                      <a:r>
                        <a:rPr lang="ru-RU" sz="1400" dirty="0" smtClean="0"/>
                        <a:t>и заканчивающихся на </a:t>
                      </a:r>
                      <a:r>
                        <a:rPr lang="en-US" sz="1400" dirty="0" err="1" smtClean="0"/>
                        <a:t>arsen</a:t>
                      </a:r>
                      <a:r>
                        <a:rPr lang="ru-RU" sz="1400" dirty="0" smtClean="0"/>
                        <a:t> (</a:t>
                      </a:r>
                      <a:r>
                        <a:rPr lang="en-US" sz="1400" dirty="0" smtClean="0"/>
                        <a:t>Carsen</a:t>
                      </a:r>
                      <a:r>
                        <a:rPr lang="en-US" sz="1400" dirty="0"/>
                        <a:t>, Larsen, </a:t>
                      </a:r>
                      <a:r>
                        <a:rPr lang="en-US" sz="1400" dirty="0" err="1"/>
                        <a:t>Karsen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 smtClean="0"/>
                        <a:t>и т.д.)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/>
                        <a:t>[^]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Любой символ отсутствующий</a:t>
                      </a:r>
                      <a:r>
                        <a:rPr lang="ru-RU" sz="1400" baseline="0" dirty="0" smtClean="0"/>
                        <a:t> в</a:t>
                      </a:r>
                      <a:r>
                        <a:rPr lang="ru-RU" sz="1400" dirty="0" smtClean="0"/>
                        <a:t> указанном диапазоне </a:t>
                      </a:r>
                      <a:r>
                        <a:rPr lang="en-US" sz="1400" dirty="0" smtClean="0"/>
                        <a:t>([^a-f])</a:t>
                      </a:r>
                      <a:r>
                        <a:rPr lang="ru-RU" sz="1400" dirty="0" smtClean="0"/>
                        <a:t> или множестве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([^</a:t>
                      </a:r>
                      <a:r>
                        <a:rPr lang="en-US" sz="1400" dirty="0" err="1" smtClean="0"/>
                        <a:t>abcdef</a:t>
                      </a:r>
                      <a:r>
                        <a:rPr lang="en-US" sz="1400" dirty="0" smtClean="0"/>
                        <a:t>]).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'de[^l]%' all author last names starting with de and where the following letter is not l.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«Сокращенный» </a:t>
            </a:r>
            <a:r>
              <a:rPr lang="en-US" sz="3600" dirty="0" smtClean="0"/>
              <a:t>INSERT</a:t>
            </a:r>
            <a:r>
              <a:rPr lang="ru-RU" sz="3600" dirty="0" smtClean="0"/>
              <a:t>в </a:t>
            </a:r>
            <a:r>
              <a:rPr lang="en-US" sz="3600" dirty="0" smtClean="0"/>
              <a:t>MS SQL 2008 </a:t>
            </a:r>
            <a:r>
              <a:rPr lang="ru-RU" sz="3600" dirty="0" smtClean="0"/>
              <a:t>и выше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SQL Server 2008 </a:t>
            </a:r>
            <a:r>
              <a:rPr lang="ru-RU" dirty="0"/>
              <a:t>и выше </a:t>
            </a:r>
            <a:r>
              <a:rPr lang="ru-RU" dirty="0" smtClean="0"/>
              <a:t>команда </a:t>
            </a:r>
            <a:r>
              <a:rPr lang="en-US" dirty="0" smtClean="0"/>
              <a:t>INSERT </a:t>
            </a:r>
            <a:r>
              <a:rPr lang="ru-RU" dirty="0" smtClean="0"/>
              <a:t>дает возможность вставить несколько строк за один вызов</a:t>
            </a:r>
            <a:r>
              <a:rPr lang="en-US" dirty="0" smtClean="0"/>
              <a:t>. </a:t>
            </a:r>
            <a:r>
              <a:rPr lang="ru-RU" dirty="0" smtClean="0"/>
              <a:t>Добавление производится в рамках общей транзакции.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989963"/>
            <a:ext cx="814724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CountryCapital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PartOfWorld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CapitalCity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'Австрия'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'Вена'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'Албания'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'Тирана'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'Андорра-ла-Велья'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'Белоруссия'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'Минск'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'Бельгия'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'Брюссель'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Упражнения по </a:t>
            </a:r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http://sql-ex.ru/?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Lang=0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</a:t>
            </a:r>
            <a:r>
              <a:rPr lang="ru-RU" dirty="0" smtClean="0"/>
              <a:t>поддерживает однострочные (--) и многострочные комментарии (</a:t>
            </a:r>
            <a:r>
              <a:rPr lang="en-US" dirty="0" smtClean="0"/>
              <a:t>/* ... */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37835"/>
            <a:ext cx="814724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/*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    Пример простого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T-SQL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скрипта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*/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0000"/>
                </a:solidFill>
                <a:latin typeface="Consolas"/>
              </a:rPr>
              <a:t>sp_help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-- Выполняем системную хранимую процедуру sp_help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1149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600" dirty="0" smtClean="0">
                <a:solidFill>
                  <a:srgbClr val="FFFF00"/>
                </a:solidFill>
              </a:rPr>
              <a:t>Реляционные </a:t>
            </a:r>
            <a:r>
              <a:rPr lang="en-US" sz="4600" dirty="0" smtClean="0">
                <a:solidFill>
                  <a:srgbClr val="FFFF00"/>
                </a:solidFill>
              </a:rPr>
              <a:t>(relational)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MS </a:t>
            </a:r>
            <a:r>
              <a:rPr lang="en-US" dirty="0" smtClean="0">
                <a:solidFill>
                  <a:schemeClr val="bg1"/>
                </a:solidFill>
              </a:rPr>
              <a:t>Access, </a:t>
            </a:r>
            <a:r>
              <a:rPr lang="en-US" dirty="0">
                <a:solidFill>
                  <a:srgbClr val="FFFF00"/>
                </a:solidFill>
              </a:rPr>
              <a:t>MS SQL Server</a:t>
            </a:r>
            <a:r>
              <a:rPr lang="en-US" dirty="0" smtClean="0">
                <a:solidFill>
                  <a:schemeClr val="bg1"/>
                </a:solidFill>
              </a:rPr>
              <a:t>, Oracle, MySQL, PostgreSQL, SQLite, ...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</a:p>
          <a:p>
            <a:pPr lvl="1"/>
            <a:r>
              <a:rPr lang="en-US" dirty="0" err="1"/>
              <a:t>CouchDB</a:t>
            </a:r>
            <a:r>
              <a:rPr lang="en-US" dirty="0"/>
              <a:t>, MongoDB, </a:t>
            </a:r>
            <a:r>
              <a:rPr lang="en-US" dirty="0" err="1"/>
              <a:t>RavenDB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Amazon </a:t>
            </a:r>
            <a:r>
              <a:rPr lang="en-US" dirty="0" err="1" smtClean="0"/>
              <a:t>SimpleDB</a:t>
            </a:r>
            <a:r>
              <a:rPr lang="en-US" dirty="0" smtClean="0"/>
              <a:t>, ...</a:t>
            </a:r>
          </a:p>
          <a:p>
            <a:r>
              <a:rPr lang="ru-RU" dirty="0" smtClean="0"/>
              <a:t>Графовые </a:t>
            </a:r>
            <a:r>
              <a:rPr lang="en-US" dirty="0" smtClean="0"/>
              <a:t>(graph)</a:t>
            </a:r>
          </a:p>
          <a:p>
            <a:pPr lvl="1"/>
            <a:r>
              <a:rPr lang="en-US" dirty="0" smtClean="0"/>
              <a:t>Neo4j, </a:t>
            </a:r>
            <a:r>
              <a:rPr lang="en-US" dirty="0" err="1" smtClean="0"/>
              <a:t>MapGraph</a:t>
            </a:r>
            <a:r>
              <a:rPr lang="en-US" dirty="0"/>
              <a:t>, </a:t>
            </a:r>
            <a:r>
              <a:rPr lang="en-US" dirty="0" err="1" smtClean="0"/>
              <a:t>OrientDB</a:t>
            </a:r>
            <a:r>
              <a:rPr lang="en-US" dirty="0" smtClean="0"/>
              <a:t>, ...</a:t>
            </a:r>
          </a:p>
          <a:p>
            <a:r>
              <a:rPr lang="ru-RU" dirty="0" smtClean="0"/>
              <a:t>Объектно-ориентированные</a:t>
            </a:r>
            <a:endParaRPr lang="en-US" dirty="0" smtClean="0"/>
          </a:p>
          <a:p>
            <a:pPr lvl="1"/>
            <a:r>
              <a:rPr lang="en-US" dirty="0" err="1"/>
              <a:t>Caché</a:t>
            </a:r>
            <a:r>
              <a:rPr lang="en-US" dirty="0"/>
              <a:t>, </a:t>
            </a:r>
            <a:r>
              <a:rPr lang="en-US" dirty="0" err="1"/>
              <a:t>VelocityDB</a:t>
            </a:r>
            <a:r>
              <a:rPr lang="en-US" dirty="0"/>
              <a:t>, </a:t>
            </a:r>
            <a:r>
              <a:rPr lang="en-US" dirty="0" smtClean="0"/>
              <a:t>Db4o, ...</a:t>
            </a:r>
            <a:endParaRPr lang="en-US" dirty="0"/>
          </a:p>
          <a:p>
            <a:r>
              <a:rPr lang="ru-RU" dirty="0" smtClean="0"/>
              <a:t>И другие </a:t>
            </a:r>
            <a:r>
              <a:rPr lang="en-US" dirty="0" smtClean="0"/>
              <a:t>...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sz="1900" dirty="0" smtClean="0"/>
              <a:t>($$$)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r>
              <a:rPr lang="en-US" sz="1900" dirty="0"/>
              <a:t>($$$)</a:t>
            </a:r>
            <a:endParaRPr lang="en-US" sz="1900" dirty="0" smtClean="0"/>
          </a:p>
          <a:p>
            <a:pPr lvl="1"/>
            <a:r>
              <a:rPr lang="en-US" dirty="0"/>
              <a:t>Standard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 smtClean="0"/>
              <a:t>Developer (</a:t>
            </a:r>
            <a:r>
              <a:rPr lang="ru-RU" dirty="0" smtClean="0"/>
              <a:t>бесплатная для подписчиков </a:t>
            </a:r>
            <a:r>
              <a:rPr lang="en-US" dirty="0" smtClean="0"/>
              <a:t>MSDN)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Express (</a:t>
            </a:r>
            <a:r>
              <a:rPr lang="ru-RU" dirty="0" smtClean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 smtClean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 smtClean="0"/>
              <a:t>Compact (</a:t>
            </a:r>
            <a:r>
              <a:rPr lang="ru-RU" dirty="0" smtClean="0"/>
              <a:t>бесплатная, свободно распространяемая)</a:t>
            </a:r>
            <a:endParaRPr lang="en-US" dirty="0" smtClean="0"/>
          </a:p>
          <a:p>
            <a:pPr lvl="1"/>
            <a:r>
              <a:rPr lang="en-US" dirty="0" err="1" smtClean="0"/>
              <a:t>LocalDB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Server: </a:t>
            </a:r>
            <a:r>
              <a:rPr lang="ru-RU" dirty="0" smtClean="0"/>
              <a:t>Краткая история версий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2014</a:t>
            </a:r>
          </a:p>
          <a:p>
            <a:r>
              <a:rPr lang="en-US" dirty="0" smtClean="0"/>
              <a:t>SQL Server 2012</a:t>
            </a:r>
          </a:p>
          <a:p>
            <a:r>
              <a:rPr lang="en-US" dirty="0" smtClean="0"/>
              <a:t>SQL Server 2008 </a:t>
            </a:r>
            <a:r>
              <a:rPr lang="ru-RU" dirty="0" smtClean="0"/>
              <a:t>и 2008 </a:t>
            </a:r>
            <a:r>
              <a:rPr lang="en-US" dirty="0" smtClean="0"/>
              <a:t>R2</a:t>
            </a:r>
            <a:r>
              <a:rPr lang="ru-RU" dirty="0" smtClean="0"/>
              <a:t> (2010 год)</a:t>
            </a:r>
            <a:endParaRPr lang="en-US" dirty="0" smtClean="0"/>
          </a:p>
          <a:p>
            <a:r>
              <a:rPr lang="en-US" dirty="0" smtClean="0"/>
              <a:t>SQL Server 2005</a:t>
            </a:r>
          </a:p>
          <a:p>
            <a:r>
              <a:rPr lang="en-US" dirty="0" smtClean="0"/>
              <a:t>SQL Server 2000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SQL Server 1.0, 1989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38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2281</Words>
  <Application>Microsoft Office PowerPoint</Application>
  <PresentationFormat>On-screen Show (4:3)</PresentationFormat>
  <Paragraphs>414</Paragraphs>
  <Slides>34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Server: Краткая история версий</vt:lpstr>
      <vt:lpstr>SQL Server 2012 Express Edition</vt:lpstr>
      <vt:lpstr>Инструменты для работы с SQL Server</vt:lpstr>
      <vt:lpstr>PowerPoint Presentation</vt:lpstr>
      <vt:lpstr>Некоторые гарантии СУБД - A.C.I.D.</vt:lpstr>
      <vt:lpstr>Понятие нормализации</vt:lpstr>
      <vt:lpstr>Язык SQL (Structured Query Language)</vt:lpstr>
      <vt:lpstr>Системные Базы Данных</vt:lpstr>
      <vt:lpstr>T-SQL: Типы данных</vt:lpstr>
      <vt:lpstr>T-SQL: Строковые типы данных</vt:lpstr>
      <vt:lpstr>T-SQL: Даты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Оператор LIKE</vt:lpstr>
      <vt:lpstr>PowerPoint Presentation</vt:lpstr>
      <vt:lpstr>PowerPoint Presentation</vt:lpstr>
      <vt:lpstr>PowerPoint Presentation</vt:lpstr>
      <vt:lpstr>PowerPoint Presentation</vt:lpstr>
      <vt:lpstr>«Сокращенный» INSERTв MS SQL 2008 и выше</vt:lpstr>
      <vt:lpstr>T-SQL: Комментарии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2015-06-01T23:11:20Z</dcterms:modified>
</cp:coreProperties>
</file>