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84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5" r:id="rId26"/>
    <p:sldId id="281" r:id="rId27"/>
    <p:sldId id="279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4660"/>
  </p:normalViewPr>
  <p:slideViewPr>
    <p:cSldViewPr>
      <p:cViewPr varScale="1">
        <p:scale>
          <a:sx n="69" d="100"/>
          <a:sy n="69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03.04.2013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03.04.2013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03.04.2013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03.04.2013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03.04.2013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03.04.2013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03.04.2013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03.04.2013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03.04.2013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03.04.2013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03.04.2013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03.04.2013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z.by/books/more101944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u.dk/research/c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nuget.org/packages/C5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№2. Основы </a:t>
            </a:r>
            <a:r>
              <a:rPr lang="ru-RU" sz="2400" dirty="0" smtClean="0">
                <a:solidFill>
                  <a:schemeClr val="bg1"/>
                </a:solidFill>
              </a:rPr>
              <a:t>ООП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Индексаторы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304800" y="685800"/>
            <a:ext cx="8534400" cy="5294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Vector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//Встроенный тип в класс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points = new int[100];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int this[int a]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get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return points[a];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points[a] = value;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Vector vec = new Vector();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vec[0] = 10;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vec[1] = 25;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vec[-2] = 17;   //Неверный индекс, аварийного завершения не произойдет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Console.WriteLine(vec[0].ToString());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Console.WriteLine(vec[1].ToString());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Console.WriteLine(vec[-2].ToString());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612465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Параметром индексатора может быть любой тип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81000" y="762000"/>
            <a:ext cx="8458200" cy="5940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//Невиртуальная функция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Arc(int x, int y, double radius 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:base(x,y)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radius;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//Замещение функции класса-предка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//Неполиморфный вызов функции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1000" y="1066800"/>
            <a:ext cx="8382000" cy="50006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virtual void Print()     //virtual - задает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метод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как виртуальный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void Print()     //override - виртуальное "переопределение" метода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	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	//Полиморфный вызов функции "I'm Arc..."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2292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Для полиморфного обращения к методам используется 2 ключевых слова – </a:t>
            </a:r>
            <a:r>
              <a:rPr lang="en-US" sz="1600" dirty="0">
                <a:solidFill>
                  <a:schemeClr val="bg1"/>
                </a:solidFill>
              </a:rPr>
              <a:t>virtual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override. </a:t>
            </a:r>
            <a:r>
              <a:rPr lang="ru-RU" sz="1600" dirty="0">
                <a:solidFill>
                  <a:schemeClr val="bg1"/>
                </a:solidFill>
              </a:rPr>
              <a:t>Первый применяется для класса-предка, второй – для всех потомков.</a:t>
            </a: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457200" y="6121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Абстрактные классы объявляются с помощью ключевого слова </a:t>
            </a:r>
            <a:r>
              <a:rPr lang="en-US" sz="1600" dirty="0">
                <a:solidFill>
                  <a:schemeClr val="bg1"/>
                </a:solidFill>
              </a:rPr>
              <a:t>abstract.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Только абстрактный класс может содержать чисто виртуальные методы.</a:t>
            </a:r>
          </a:p>
        </p:txBody>
      </p:sp>
    </p:spTree>
    <p:extLst>
      <p:ext uri="{BB962C8B-B14F-4D97-AF65-F5344CB8AC3E}">
        <p14:creationId xmlns:p14="http://schemas.microsoft.com/office/powerpoint/2010/main" val="40686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Виртуальные члены класса и конструктор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988840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ВНИМАНИЕ!</a:t>
            </a:r>
            <a:endParaRPr lang="en-US" sz="11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Никогда не пишите такой код!</a:t>
            </a:r>
            <a:endParaRPr lang="en-US" sz="11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internal 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Parent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Parent()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{</a:t>
            </a: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protected 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internal class Child : Parent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private 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 _foo;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Child() { _foo = "HELLO"; }</a:t>
            </a:r>
          </a:p>
          <a:p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protected 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override void </a:t>
            </a:r>
            <a:r>
              <a:rPr lang="en-US" sz="1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foo.ToLower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656" y="54868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Courier New" pitchFamily="49" charset="0"/>
              </a:rPr>
              <a:t>Обращение к виртуальным членам класса из </a:t>
            </a:r>
            <a:r>
              <a:rPr lang="ru-RU" dirty="0" smtClean="0">
                <a:solidFill>
                  <a:schemeClr val="bg1"/>
                </a:solidFill>
                <a:cs typeface="Courier New" pitchFamily="49" charset="0"/>
              </a:rPr>
              <a:t>конструктора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Courier New" pitchFamily="49" charset="0"/>
              </a:rPr>
              <a:t>потенциально </a:t>
            </a:r>
            <a:r>
              <a:rPr lang="ru-RU" dirty="0" smtClean="0">
                <a:solidFill>
                  <a:schemeClr val="bg1"/>
                </a:solidFill>
                <a:cs typeface="Courier New" pitchFamily="49" charset="0"/>
              </a:rPr>
              <a:t>опасная операция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Courier New" pitchFamily="49" charset="0"/>
              </a:rPr>
              <a:t>т.к. конструкторы выполняются начиная с родительского класса, а виртуальные члены всегда использются «</a:t>
            </a:r>
            <a:r>
              <a:rPr lang="ru-RU" dirty="0" smtClean="0">
                <a:solidFill>
                  <a:schemeClr val="bg1"/>
                </a:solidFill>
                <a:cs typeface="Courier New" pitchFamily="49" charset="0"/>
              </a:rPr>
              <a:t>самы</a:t>
            </a:r>
            <a:r>
              <a:rPr lang="ru-RU" dirty="0">
                <a:solidFill>
                  <a:schemeClr val="bg1"/>
                </a:solidFill>
                <a:cs typeface="Courier New" pitchFamily="49" charset="0"/>
              </a:rPr>
              <a:t>е</a:t>
            </a:r>
            <a:r>
              <a:rPr lang="ru-RU" dirty="0" smtClean="0">
                <a:solidFill>
                  <a:schemeClr val="bg1"/>
                </a:solidFill>
                <a:cs typeface="Courier New" pitchFamily="49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Courier New" pitchFamily="49" charset="0"/>
              </a:rPr>
              <a:t>последние». В примере ниже вызов </a:t>
            </a:r>
            <a:r>
              <a:rPr lang="en-US" dirty="0" err="1" smtClean="0">
                <a:solidFill>
                  <a:schemeClr val="bg1"/>
                </a:solidFill>
                <a:cs typeface="Courier New" pitchFamily="49" charset="0"/>
              </a:rPr>
              <a:t>DoSometing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() </a:t>
            </a:r>
            <a:r>
              <a:rPr lang="ru-RU" dirty="0" smtClean="0">
                <a:solidFill>
                  <a:schemeClr val="bg1"/>
                </a:solidFill>
                <a:cs typeface="Courier New" pitchFamily="49" charset="0"/>
              </a:rPr>
              <a:t>из конструктора 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Parent </a:t>
            </a:r>
            <a:r>
              <a:rPr lang="ru-RU" dirty="0" smtClean="0">
                <a:solidFill>
                  <a:schemeClr val="bg1"/>
                </a:solidFill>
                <a:cs typeface="Courier New" pitchFamily="49" charset="0"/>
              </a:rPr>
              <a:t>приведет к </a:t>
            </a:r>
            <a:r>
              <a:rPr lang="en-US" dirty="0" err="1" smtClean="0">
                <a:solidFill>
                  <a:schemeClr val="bg1"/>
                </a:solidFill>
                <a:cs typeface="Courier New" pitchFamily="49" charset="0"/>
              </a:rPr>
              <a:t>NullReferenceException</a:t>
            </a:r>
            <a:r>
              <a:rPr lang="en-US" dirty="0">
                <a:solidFill>
                  <a:schemeClr val="bg1"/>
                </a:solidFill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4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является общим предком для всех типов в </a:t>
            </a:r>
            <a:r>
              <a:rPr lang="en-US" sz="1600" dirty="0">
                <a:solidFill>
                  <a:schemeClr val="bg1"/>
                </a:solidFill>
              </a:rPr>
              <a:t>C#</a:t>
            </a:r>
            <a:r>
              <a:rPr lang="ru-RU" sz="1600" dirty="0">
                <a:solidFill>
                  <a:schemeClr val="bg1"/>
                </a:solidFill>
              </a:rPr>
              <a:t>. Если же при описании класса ему не назначается предок, то такой тип автоматически (неявно) получает 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в качестве предка. Рассмотрим методы, которыми обладает класс </a:t>
            </a:r>
            <a:r>
              <a:rPr lang="en-US" sz="1600" dirty="0">
                <a:solidFill>
                  <a:schemeClr val="bg1"/>
                </a:solidFill>
              </a:rPr>
              <a:t>Object.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52400" y="1600101"/>
            <a:ext cx="88392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Данный метод определяет, равен ли объект </a:t>
            </a:r>
            <a:r>
              <a:rPr lang="en-US" sz="1400" dirty="0" err="1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obj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текущему объекту. Реализация Equals() по умолчанию обеспечивает равенство ссылок для ссылочных типов и побитовое равенство для структурных типов. Может быть переопределен пользователем.</a:t>
            </a:r>
          </a:p>
          <a:p>
            <a:pPr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a, object b)</a:t>
            </a:r>
            <a:r>
              <a:rPr lang="be-BY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Сравнивает объекты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вызывая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Equals()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обоих объектов.</a:t>
            </a:r>
          </a:p>
          <a:p>
            <a:pPr eaLnBrk="0" hangingPunct="0"/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virtual void Finalize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Используется для освобождения ресурсов перед сборкой мусора.</a:t>
            </a:r>
            <a:endParaRPr lang="be-BY" sz="1400" dirty="0">
              <a:solidFill>
                <a:schemeClr val="bg1"/>
              </a:solidFill>
            </a:endParaRPr>
          </a:p>
          <a:p>
            <a:pPr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GetHashCode()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хэш-код объекта. По умолчанию функция может вернуть для разных объектов одинаковый хэш-код, однако данный метод можно переопределить.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Type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- Возвращает тип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object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MemberwiseClone()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Производит побитовую копию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ReferenceEquals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(object a, object b)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Этот статический метод возвращает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true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если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соответствует тому же экземпляру, что 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или же оба они равны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; в противном случае метод возвращает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string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ToString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строковое представления объекта.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28600" y="457200"/>
            <a:ext cx="8686800" cy="3154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string ToString()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Переопределяем виртуальный метод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string.Format("X={0}, Y={1}", x, 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 25);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 : {0}", point);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Вывод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 :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"X=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Y=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24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Console.WriteLine(point);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3862388"/>
            <a:ext cx="8686800" cy="23860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Printer(params object[]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obj in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Printer(10, 14.23, "Some string", new Point(100, 200), new Arc(1, 2, 3));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Что выведет программа? Прокомментируйте вывод объекта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Arc.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Интерфейс – пользовательский тип, определяющий минимальную функциональность класса, унаследованного от него. Основная задача интерфейса – производить связь между классами</a:t>
            </a:r>
            <a:r>
              <a:rPr lang="ru-RU" sz="1600" dirty="0" smtClean="0">
                <a:solidFill>
                  <a:schemeClr val="bg1"/>
                </a:solidFill>
              </a:rPr>
              <a:t>. Другое название – контракт.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1905000" y="1295400"/>
            <a:ext cx="4953000" cy="1816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interface 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Имя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Функционал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Методы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Свойства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Индексаторы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События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152400" y="3200400"/>
            <a:ext cx="8839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Функционал интерфейса – это минимальный набор, который должен реализовать производный от интерфейса класс. Интерфейс очень похож на абстрактный класс с чисто виртуальными функциями(свойствами и др.), однако несколько отличается от него.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Производный класс может наследовать(реализовывать) любое количество интерфейсов.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Все поля интерфейса имеют модификатор </a:t>
            </a:r>
            <a:r>
              <a:rPr lang="en-US" sz="1600" dirty="0">
                <a:solidFill>
                  <a:schemeClr val="bg1"/>
                </a:solidFill>
              </a:rPr>
              <a:t>public, </a:t>
            </a:r>
            <a:r>
              <a:rPr lang="ru-RU" sz="1600" dirty="0">
                <a:solidFill>
                  <a:schemeClr val="bg1"/>
                </a:solidFill>
              </a:rPr>
              <a:t>а также являются виртуальными! 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не может содержать никаких переменных, как, впрочем, и других данных.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Класс, унаследованный от интерфейса должен реализовать все его методы( свойства и т.д.)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может быть реализован структурой.</a:t>
            </a:r>
          </a:p>
        </p:txBody>
      </p:sp>
    </p:spTree>
    <p:extLst>
      <p:ext uri="{BB962C8B-B14F-4D97-AF65-F5344CB8AC3E}">
        <p14:creationId xmlns:p14="http://schemas.microsoft.com/office/powerpoint/2010/main" val="42583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 – Пример.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152400" y="394990"/>
            <a:ext cx="8839200" cy="646330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interface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void Print();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Point :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 { get; private set;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 { get; private set;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Point(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y) { X = x; Y = y; }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virtual void Print() // </a:t>
            </a: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Обязательная реализация функции!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Point at X={0};Y={1}",X,Y);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Arc : Point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private double _radius;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Arc(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y, double radius) : base(x, y) { _radius = radius;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override void Print()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Arc with Radius {0} at point {1}; {2}", _radius,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base.X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base.Y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Point3D :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_x, _y, _z;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Point3D(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z) { _x = x; _y = y; _z = z; }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void Print()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Point 3D at X={0};Y={1};Z={2}", _x, _y, _z);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Program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static void Printer(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params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[]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vals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foreach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obj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in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vals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obj.Print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static void Main(string[]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args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Printer(new Point(1,2),new Arc(10,20,30),new Point3D(100,200,300));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IComparable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CompareTo(object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228600" y="140464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Метод </a:t>
            </a:r>
            <a:r>
              <a:rPr lang="en-US" sz="1600" dirty="0" err="1">
                <a:solidFill>
                  <a:schemeClr val="bg1"/>
                </a:solidFill>
              </a:rPr>
              <a:t>CompareTo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r>
              <a:rPr lang="ru-RU" sz="1600" dirty="0">
                <a:solidFill>
                  <a:schemeClr val="bg1"/>
                </a:solidFill>
              </a:rPr>
              <a:t> должен возвращать -1, если текущий объект меньше принимаемого, 0 – если они равны, +1 – если текущий – меньше принимаемого.</a:t>
            </a: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304800" y="1981200"/>
            <a:ext cx="8686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CompareTo(object o)	//Реализация интерфейса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 = o as Point;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 == null)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- p.x;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Array.Sort(array);		//Сортировка массива точек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IComparer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o1,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o2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304800" y="1447800"/>
            <a:ext cx="8534400" cy="53086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SortPointsByY : IComparer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IComparer.Compare(object o1, object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o1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o2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(p1 == null || p2 == null)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p1.Y - p2.Y;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Array.Sort(array,new SortPointsByY());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Гради </a:t>
            </a:r>
            <a:r>
              <a:rPr lang="ru-RU" dirty="0" smtClean="0">
                <a:solidFill>
                  <a:schemeClr val="bg1"/>
                </a:solidFill>
              </a:rPr>
              <a:t>Буч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Объектно-ориентированный </a:t>
            </a:r>
            <a:r>
              <a:rPr lang="ru-RU" dirty="0">
                <a:solidFill>
                  <a:schemeClr val="bg1"/>
                </a:solidFill>
              </a:rPr>
              <a:t>анализ и проектирование с примерами </a:t>
            </a:r>
            <a:r>
              <a:rPr lang="ru-RU" dirty="0" smtClean="0">
                <a:solidFill>
                  <a:schemeClr val="bg1"/>
                </a:solidFill>
              </a:rPr>
              <a:t>приложений</a:t>
            </a:r>
            <a:r>
              <a:rPr lang="en-US" dirty="0" smtClean="0">
                <a:solidFill>
                  <a:schemeClr val="bg1"/>
                </a:solidFill>
              </a:rPr>
              <a:t> (Object-Oriented </a:t>
            </a:r>
            <a:r>
              <a:rPr lang="en-US" dirty="0">
                <a:solidFill>
                  <a:schemeClr val="bg1"/>
                </a:solidFill>
              </a:rPr>
              <a:t>Analysis and Design with </a:t>
            </a:r>
            <a:r>
              <a:rPr lang="en-US" dirty="0" smtClean="0">
                <a:solidFill>
                  <a:schemeClr val="bg1"/>
                </a:solidFill>
              </a:rPr>
              <a:t>Application)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oz.by/books/more101944.html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Информацию </a:t>
            </a:r>
            <a:r>
              <a:rPr lang="ru-RU" sz="1600" dirty="0">
                <a:solidFill>
                  <a:schemeClr val="bg1"/>
                </a:solidFill>
              </a:rPr>
              <a:t>о большинстве интерфейсов можно посмотреть </a:t>
            </a:r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en-US" sz="1600" dirty="0" smtClean="0">
                <a:solidFill>
                  <a:schemeClr val="bg1"/>
                </a:solidFill>
              </a:rPr>
              <a:t>Object Browser:</a:t>
            </a:r>
            <a:endParaRPr lang="ru-RU" sz="16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Другие полезные интерфейсы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System.IDisposable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0483" name="Прямоугольник 3"/>
          <p:cNvSpPr>
            <a:spLocks noChangeArrowheads="1"/>
          </p:cNvSpPr>
          <p:nvPr/>
        </p:nvSpPr>
        <p:spPr bwMode="auto">
          <a:xfrm>
            <a:off x="152400" y="533400"/>
            <a:ext cx="8839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 В языке </a:t>
            </a:r>
            <a:r>
              <a:rPr lang="en-US" dirty="0">
                <a:solidFill>
                  <a:schemeClr val="bg1"/>
                </a:solidFill>
              </a:rPr>
              <a:t>C# </a:t>
            </a:r>
            <a:r>
              <a:rPr lang="ru-RU" dirty="0">
                <a:solidFill>
                  <a:schemeClr val="bg1"/>
                </a:solidFill>
              </a:rPr>
              <a:t>могут перегружаться операторы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Унарные +, -, !, ~, ++, --, true, false</a:t>
            </a:r>
          </a:p>
          <a:p>
            <a:r>
              <a:rPr lang="ru-RU" dirty="0">
                <a:solidFill>
                  <a:schemeClr val="bg1"/>
                </a:solidFill>
              </a:rPr>
              <a:t>	Бинарные +, -, *, /, %, &amp;, |, ^, &lt;&lt;, &gt;&gt;, ==, !=, &gt;, &lt;, &gt;=, &lt;=.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Унарные</a:t>
            </a:r>
            <a:r>
              <a:rPr lang="ru-RU" dirty="0">
                <a:solidFill>
                  <a:schemeClr val="bg1"/>
                </a:solidFill>
              </a:rPr>
              <a:t> операторы производят действия с одним объектом 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++a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a--</a:t>
            </a:r>
            <a:endParaRPr lang="be-BY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Бинарные операторы производят действие сразу с двумя объектами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a*=b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a&gt;=b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	Некоторые бинарные операторы, такие как </a:t>
            </a:r>
            <a:r>
              <a:rPr lang="en-US" dirty="0">
                <a:solidFill>
                  <a:schemeClr val="bg1"/>
                </a:solidFill>
              </a:rPr>
              <a:t>+=, -=, *=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/= </a:t>
            </a:r>
            <a:r>
              <a:rPr lang="ru-RU" dirty="0">
                <a:solidFill>
                  <a:schemeClr val="bg1"/>
                </a:solidFill>
              </a:rPr>
              <a:t>автоматически перегружаются, если будут перегружены </a:t>
            </a:r>
            <a:r>
              <a:rPr lang="en-US" dirty="0">
                <a:solidFill>
                  <a:schemeClr val="bg1"/>
                </a:solidFill>
              </a:rPr>
              <a:t>+,-,*,/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Операторы </a:t>
            </a:r>
            <a:r>
              <a:rPr lang="en-US" dirty="0">
                <a:solidFill>
                  <a:schemeClr val="bg1"/>
                </a:solidFill>
              </a:rPr>
              <a:t>==, != ; &gt;,&lt; ; &gt;=, &lt;= </a:t>
            </a:r>
            <a:r>
              <a:rPr lang="ru-RU" dirty="0">
                <a:solidFill>
                  <a:schemeClr val="bg1"/>
                </a:solidFill>
              </a:rPr>
              <a:t>можно перегрузить только парами.</a:t>
            </a: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	При перегрузке бинарных операторов хотя бы один из принимаемых объектов должен быть типа объекта, в котором эти операторы перегружаются!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28600" y="533400"/>
            <a:ext cx="8686800" cy="6248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Point(o1.x + o2.x, o1.y + o2.y);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obj, 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Point(obj.x + a, obj.y + 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-(Point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Point(-obj.x, -obj.y);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==(Point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o1.x == o2.x &amp;&amp; o1.y == o2.y;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!=(Point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!(o1 == o2);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new Point(1,2);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new Point(10,20);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p3 = p1 + p2 + 10;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p3.Print();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 += 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(p2 != p3)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Console.WriteLine("p2 != p3");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 = -p1;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Коллекции</a:t>
            </a:r>
            <a:r>
              <a:rPr lang="en-US" sz="2400" b="1" dirty="0" smtClean="0">
                <a:solidFill>
                  <a:schemeClr val="bg1"/>
                </a:solidFill>
                <a:cs typeface="Times New Roman" pitchFamily="18" charset="0"/>
              </a:rPr>
              <a:t> – </a:t>
            </a:r>
            <a:r>
              <a:rPr lang="en-US" sz="2400" b="1" dirty="0" err="1" smtClean="0">
                <a:solidFill>
                  <a:schemeClr val="bg1"/>
                </a:solidFill>
                <a:cs typeface="Times New Roman" pitchFamily="18" charset="0"/>
              </a:rPr>
              <a:t>System.Collections.Generic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90916"/>
              </p:ext>
            </p:extLst>
          </p:nvPr>
        </p:nvGraphicFramePr>
        <p:xfrm>
          <a:off x="460276" y="836712"/>
          <a:ext cx="8223448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7628"/>
                <a:gridCol w="497582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Класс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List&lt;T&gt;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Список</a:t>
                      </a:r>
                      <a:r>
                        <a:rPr lang="ru-RU" baseline="0" dirty="0" smtClean="0"/>
                        <a:t> с доступом по индексу.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Queue&lt;T&gt;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Очередь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Dictionary&lt;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TValue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Коллекция элементов с доступом</a:t>
                      </a:r>
                      <a:r>
                        <a:rPr lang="ru-RU" baseline="0" dirty="0" smtClean="0"/>
                        <a:t> по ключу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HashSet</a:t>
                      </a:r>
                      <a:r>
                        <a:rPr lang="en-US" dirty="0" smtClean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Множество элементов. Каждый элемент является уникальным.</a:t>
                      </a:r>
                      <a:r>
                        <a:rPr lang="ru-RU" baseline="0" dirty="0" smtClean="0"/>
                        <a:t> Порядок элементов не определен.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LinkedList</a:t>
                      </a:r>
                      <a:r>
                        <a:rPr lang="en-US" dirty="0" smtClean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Связанный список.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Stack&lt;T&gt;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Стек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SortedDictionary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TValue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Коллекция элементов с доступом</a:t>
                      </a:r>
                      <a:r>
                        <a:rPr lang="ru-RU" baseline="0" dirty="0" smtClean="0"/>
                        <a:t> по ключу</a:t>
                      </a:r>
                      <a:r>
                        <a:rPr lang="en-US" baseline="0" dirty="0" smtClean="0"/>
                        <a:t>. </a:t>
                      </a:r>
                      <a:r>
                        <a:rPr lang="ru-RU" baseline="0" dirty="0" smtClean="0"/>
                        <a:t>Элементы сортируются по значения ключа.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SortedSet</a:t>
                      </a:r>
                      <a:r>
                        <a:rPr lang="en-US" dirty="0" smtClean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Сортированное множество.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4" y="5879013"/>
            <a:ext cx="821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>
                <a:solidFill>
                  <a:schemeClr val="bg1"/>
                </a:solidFill>
              </a:rPr>
              <a:t>Не пользуемся</a:t>
            </a:r>
            <a:r>
              <a:rPr lang="ru-RU" dirty="0" smtClean="0">
                <a:solidFill>
                  <a:schemeClr val="bg1"/>
                </a:solidFill>
              </a:rPr>
              <a:t> классами из пространства имен </a:t>
            </a:r>
            <a:r>
              <a:rPr lang="en-US" dirty="0" err="1" smtClean="0">
                <a:solidFill>
                  <a:schemeClr val="bg1"/>
                </a:solidFill>
              </a:rPr>
              <a:t>System.Collections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Они нужны только для совместимости с кодом из </a:t>
            </a:r>
            <a:r>
              <a:rPr lang="en-US" dirty="0" smtClean="0">
                <a:solidFill>
                  <a:schemeClr val="bg1"/>
                </a:solidFill>
              </a:rPr>
              <a:t>.NET 1.x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Коллекции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64023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Console.WriteLine("Array List : ");	//Безразмерный масив. В него можно помещать любой объект.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 arrayList = new ArrayList();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arrayList.Add(30.5);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arrayList.Add(23.6);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arrayList.Add(40);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val in arrayList)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Console.WriteLine("\nQueue : "); 	//Очередь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FILO ( first input last output 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Queue&lt;int&gt; queue = new Queue&lt;int&gt;();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queue.Enqueue(1);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//Помещаем в конец очереди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queue.Enqueue(4);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(queue.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Count &gt; 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Console.WriteLine(queue.Dequeue());	//Берем элементы из начала очереди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Console.WriteLine("\nSorted List : 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//Коллекция, работающая по принципу ключ-значение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SortedList&lt;string, int&gt; sortList = new SortedList&lt;string, 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sortList["val1"] = 30;	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//Помещаем значение 30 по ключу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“val1”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sortList["val2"] = 80;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sortList["val3"] = 120;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(KeyValuePair&lt;string, int&gt; val in sortList)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KeyValuePair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элемент списка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Console.WriteLine("val2 in sortedList = {0}",sortList["val2"]);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Console.WriteLine("\nStack : ");	//Стек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FIFO (First input first output)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Stack&lt;string&gt; stack = new Stack&lt;string&gt;();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stack.Push("is...");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Помещает строку на вершину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stack.Push("name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stack.Push("My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3; i++)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Console.Write(stack.Pop());	//Снимаем строки с вершаны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81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70656" y="293747"/>
            <a:ext cx="8305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Дополнительные 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</a:t>
            </a: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оллекции</a:t>
            </a:r>
            <a:r>
              <a:rPr lang="en-US" sz="2400" b="1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— </a:t>
            </a:r>
            <a:b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bg1"/>
                </a:solidFill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C5 Generic Collection Library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0656" y="1412776"/>
            <a:ext cx="8305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Если вам не хватает стандартных коллекций, то можно использовать биббиотеку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C5 —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  <a:hlinkClick r:id="rId3"/>
              </a:rPr>
              <a:t>http://www.itu.dk/research/c5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  <a:hlinkClick r:id="rId3"/>
              </a:rPr>
              <a:t>/</a:t>
            </a:r>
            <a:endParaRPr lang="en-US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tabLst>
                <a:tab pos="457200" algn="l"/>
              </a:tabLst>
            </a:pP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tabLst>
                <a:tab pos="457200" algn="l"/>
              </a:tabLst>
            </a:pP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Подключить библиотеку к проекту можно также через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NuGet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  <a:cs typeface="Times New Roman" pitchFamily="18" charset="0"/>
                <a:hlinkClick r:id="rId4"/>
              </a:rPr>
              <a:t>http://www.nuget.org/packages/C5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  <a:hlinkClick r:id="rId4"/>
              </a:rPr>
              <a:t>/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051"/>
            <a:ext cx="830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Дополнительные ключевые слова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412" y="764704"/>
            <a:ext cx="8784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static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Позволяет объявить статический класс то есть класс без </a:t>
            </a:r>
            <a:r>
              <a:rPr lang="en-US" dirty="0" smtClean="0">
                <a:solidFill>
                  <a:schemeClr val="bg1"/>
                </a:solidFill>
              </a:rPr>
              <a:t>instance </a:t>
            </a:r>
            <a:r>
              <a:rPr lang="ru-RU" dirty="0" smtClean="0">
                <a:solidFill>
                  <a:schemeClr val="bg1"/>
                </a:solidFill>
              </a:rPr>
              <a:t>полей, а только со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Применяется для «классов-помошников» и классов с внешними функциями </a:t>
            </a:r>
            <a:r>
              <a:rPr lang="en-US" dirty="0" smtClean="0">
                <a:solidFill>
                  <a:schemeClr val="bg1"/>
                </a:solidFill>
              </a:rPr>
              <a:t>(P/Invoke)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sealed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Класс от которого нельзя наследоваться.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>
                <a:solidFill>
                  <a:schemeClr val="bg1"/>
                </a:solidFill>
              </a:rPr>
              <a:t>классы по </a:t>
            </a:r>
            <a:r>
              <a:rPr lang="ru-RU" dirty="0" smtClean="0">
                <a:solidFill>
                  <a:schemeClr val="bg1"/>
                </a:solidFill>
              </a:rPr>
              <a:t>умолчнию являются </a:t>
            </a:r>
            <a:r>
              <a:rPr lang="en-US" dirty="0" smtClean="0">
                <a:solidFill>
                  <a:schemeClr val="bg1"/>
                </a:solidFill>
              </a:rPr>
              <a:t>sealed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partial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Позволяет разбить объявление класса на несколько частей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Удобно использовать когда часть класса генерируется автоматически, а другая часть дописывается программистом.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	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ru-RU" i="1" dirty="0" err="1">
                <a:solidFill>
                  <a:schemeClr val="bg1"/>
                </a:solidFill>
                <a:cs typeface="Arial" charset="0"/>
              </a:rPr>
              <a:t>беззнаковый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большой целый), в котором число хранится как массив байт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byte[] digits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где каждый элемент массива – цифра числа. Для класса 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конструкторов, позволяющий инициализировать класс целым числом либо строкой.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производящие вычисления и присваивание с объектами данного класса.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сравнения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“==” “!=” “&gt;” “&lt;” “&gt;=” “&lt;=”.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(можно реализовать возможность сравнения с целыми числами типа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).</a:t>
            </a:r>
            <a:endParaRPr lang="en-US" i="1" dirty="0">
              <a:solidFill>
                <a:schemeClr val="bg1"/>
              </a:solidFill>
              <a:cs typeface="Arial" charset="0"/>
            </a:endParaRP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Метод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ToString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()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для корректного вывода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числа.</a:t>
            </a:r>
          </a:p>
          <a:p>
            <a:pPr marL="828000" lvl="1" defTabSz="360000"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0" lvl="1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HugeInt</a:t>
            </a:r>
            <a:r>
              <a:rPr lang="en-US" b="1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(знаковый большой целый), унаследованный от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в котором большое целое число может принимать отрицательные значения. Для него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en-US" i="1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операторов из класса-предка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Интерфейс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I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С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omparable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позволяющий сортировать большие числа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Индексатор, позволяющий посматривать цифры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Любые другие методы, свойства, индексаторы, и т.д. необходимые для решения задачи(унарные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“-”, 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“--”,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бинарный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“%”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и др.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** Попытаться 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и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“/”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для данного числа.</a:t>
            </a:r>
          </a:p>
        </p:txBody>
      </p:sp>
    </p:spTree>
    <p:extLst>
      <p:ext uri="{BB962C8B-B14F-4D97-AF65-F5344CB8AC3E}">
        <p14:creationId xmlns:p14="http://schemas.microsoft.com/office/powerpoint/2010/main" val="30865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9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251520" y="332656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Классы и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объекты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51520" y="1196752"/>
            <a:ext cx="5105400" cy="830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lass &lt;имя класса&gt;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&lt;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Класс-предок(может отсутствовать)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элементы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класса&gt;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33458" y="2276872"/>
            <a:ext cx="88392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b="1" dirty="0">
                <a:solidFill>
                  <a:schemeClr val="bg1"/>
                </a:solidFill>
                <a:latin typeface="+mj-lt"/>
              </a:rPr>
              <a:t>Внутри класса могут быть объявлены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+mj-lt"/>
              </a:rPr>
              <a:t>	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Поля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Переменные и объекты любого типа, могут быть константами.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Методы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Пользовательские функции, описывающие функциональность класса.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Конструкторы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Функции, предназначенная для инициализации начальных значений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Финализатор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Аналог деструктора в С++ - предназначен для освобождения ресурсов при 		удалении класса</a:t>
            </a:r>
            <a:r>
              <a:rPr lang="ru-RU" sz="14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eaLnBrk="1" hangingPunct="1"/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Свойства: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Предоставляют доступ к закрытым полям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Индексаторы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Особое свойство, принимающее в качестве дополнительного параметра 		индекс элемента.</a:t>
            </a:r>
            <a:endParaRPr lang="be-BY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Вложенные типы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В классе могут описываться другие классы, а также структуры и 			перечисления, предназначенные для вспомогательных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2459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Поля.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Переменные и объекты любого типа, могут быть константами.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1000" y="914400"/>
            <a:ext cx="8382000" cy="2246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value1;                         //Переменная целого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//При создании класса станет равной 0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const double value2 = 23.3435;      //Констанда дробного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readonly short value3 = 45;         //Переменная "Только для чтения"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str1 = "123456";             //Строка, объявляется одновременно с инициализацией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StringBuilder builder = new StringBuilder();       //Объект класса StringBuilder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3429000"/>
            <a:ext cx="8839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Перед каждой переменной должен быть указан модификатор доступа. Если это не сделано, элемент класса воспринимается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private.</a:t>
            </a:r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том типе, в котором он определен.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 в типе в котором он определен и в его потомках.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public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всем.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internal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текущей сборке, В других сборках – не виден.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 internal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Работает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и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internal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 .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78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Конструкторы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152400" y="5302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Функции, предназначенная для инициализации начальных значений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8" name="TextBox 7"/>
          <p:cNvSpPr txBox="1">
            <a:spLocks noChangeArrowheads="1"/>
          </p:cNvSpPr>
          <p:nvPr/>
        </p:nvSpPr>
        <p:spPr bwMode="auto">
          <a:xfrm>
            <a:off x="152400" y="3535363"/>
            <a:ext cx="88392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В классе возможно объявить любое количество конструкторов с разной сигнатурой (различными количеством и типом принимаемых параметров).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Если в классе не объявлено ни одного конструктора, создается конструктор по умолчанию, не принимающий никаких параметров. Однако, если в классе объявлен хоть один конструктор с параметрами, то конструктор без параметров, если он нужен, необходимо дописывать самостоятельно.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endParaRPr lang="ru-RU" sz="1600" dirty="0"/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Вызвать другой конструктор базового класса можно, используя конструкцию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33400" y="990972"/>
            <a:ext cx="8077200" cy="23852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x;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: this(0,0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defTabSz="360000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Point(int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Прямоугольник 9"/>
          <p:cNvSpPr>
            <a:spLocks noChangeArrowheads="1"/>
          </p:cNvSpPr>
          <p:nvPr/>
        </p:nvSpPr>
        <p:spPr bwMode="auto">
          <a:xfrm>
            <a:off x="762000" y="5581650"/>
            <a:ext cx="76962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defTabSz="358775"/>
            <a:r>
              <a:rPr lang="en-US" dirty="0">
                <a:solidFill>
                  <a:schemeClr val="bg1"/>
                </a:solidFill>
              </a:rPr>
              <a:t>		&lt;</a:t>
            </a:r>
            <a:r>
              <a:rPr lang="ru-RU" dirty="0">
                <a:solidFill>
                  <a:schemeClr val="bg1"/>
                </a:solidFill>
              </a:rPr>
              <a:t>Имя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() 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base(&lt;</a:t>
            </a:r>
            <a:r>
              <a:rPr lang="ru-RU" dirty="0">
                <a:solidFill>
                  <a:schemeClr val="bg1"/>
                </a:solidFill>
              </a:rPr>
              <a:t>параметры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defTabSz="358775"/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	&lt;</a:t>
            </a:r>
            <a:r>
              <a:rPr lang="ru-RU" dirty="0">
                <a:solidFill>
                  <a:schemeClr val="bg1"/>
                </a:solidFill>
              </a:rPr>
              <a:t>Тело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Пользовательские функции, описывающие функциональность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2" name="TextBox 7"/>
          <p:cNvSpPr txBox="1">
            <a:spLocks noChangeArrowheads="1"/>
          </p:cNvSpPr>
          <p:nvPr/>
        </p:nvSpPr>
        <p:spPr bwMode="auto">
          <a:xfrm>
            <a:off x="76200" y="903288"/>
            <a:ext cx="8991600" cy="1077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модификаторы доступа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возвращаемый тип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имя метода</a:t>
            </a:r>
            <a:r>
              <a:rPr lang="en-US" sz="1600" dirty="0">
                <a:solidFill>
                  <a:schemeClr val="bg1"/>
                </a:solidFill>
              </a:rPr>
              <a:t>&gt;(&lt;</a:t>
            </a:r>
            <a:r>
              <a:rPr lang="ru-RU" sz="1600" dirty="0">
                <a:solidFill>
                  <a:schemeClr val="bg1"/>
                </a:solidFill>
              </a:rPr>
              <a:t>принимаемые параметры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)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	&lt;</a:t>
            </a:r>
            <a:r>
              <a:rPr lang="ru-RU" sz="1600" dirty="0">
                <a:solidFill>
                  <a:schemeClr val="bg1"/>
                </a:solidFill>
              </a:rPr>
              <a:t>Описание метода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2178050"/>
            <a:ext cx="8686800" cy="3308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SetValues(int newX, int newY)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newX;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newY;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GetDistance(Point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Math.Sqrt(Math.Pow(x + obj.x, 2) + Math.Pow(y + obj.y, 2));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 = {0}; Y = 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15900"/>
            <a:ext cx="88392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60000">
              <a:defRPr/>
            </a:pPr>
            <a:r>
              <a:rPr lang="en-US" sz="1200" dirty="0"/>
              <a:t>	</a:t>
            </a:r>
            <a:r>
              <a:rPr lang="ru-RU" sz="1200" dirty="0">
                <a:solidFill>
                  <a:schemeClr val="bg1"/>
                </a:solidFill>
              </a:rPr>
              <a:t>Существует 4 способа передать параметры в метод.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значению. В метод передается значение параметра.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ссылке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ru-RU" sz="1200" dirty="0">
                <a:solidFill>
                  <a:schemeClr val="bg1"/>
                </a:solidFill>
              </a:rPr>
              <a:t>). В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метод передается ссылка на параметр. При изменении значения параметра в вызванном методе, оно изменится и в вызывающем.</a:t>
            </a:r>
            <a:endParaRPr lang="ru-RU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выходной параметр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Работает как ссылка, но метод должен проинициализировать такой параметр, а также не может прочитать его значения.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список параметров (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Метод может принмать неограниченное число параметров данного типа</a:t>
            </a:r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Optional </a:t>
            </a:r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параметры</a:t>
            </a:r>
            <a:endParaRPr lang="ru-RU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04800" y="1754009"/>
            <a:ext cx="8610600" cy="486287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SimleParams(int x, int 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RefParams(int x, int y, ref int z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z = x * y * z;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OutParams(int x, int y, out int res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 =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SumOfParamsList(params int[] list)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sum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list) sum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+= val;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sum;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a=5, b=15, c=2;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Console.WriteLine("Simple params : " + SimleParams(a, b).ToString());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RefParams(a, b, ref c);              //Передача ссылка на 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Console.WriteLine("Reference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OutParams(a, b, out c);              //Передача ссылки на С как выходного параметра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Console.WriteLine("Out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 = SumOfParamsList(a, b, c, 10, 20, 30, 40);  //Использование списка параметров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Console.WriteLine("Sum = " + s.ToString());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Свойства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28600" y="698500"/>
            <a:ext cx="8686800" cy="50165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		//Свойство Х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x;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set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if( value &gt;= 0 )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x = value;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Y		 //Свойство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только для чтения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y; }	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Point(10,20);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point.X;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point.X = 25;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Console.WriteLine("Point.X = {0}; Point.Y = {1}", point.X, point.Y); //Вывод Х = 25,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20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Console.WriteLine("Old X value is : {0}", a);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//Вывод а = 10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164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2374</Words>
  <Application>Microsoft Office PowerPoint</Application>
  <PresentationFormat>On-screen Show (4:3)</PresentationFormat>
  <Paragraphs>673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2012-08-13T08:00:48Z</dcterms:created>
  <dcterms:modified xsi:type="dcterms:W3CDTF">2013-04-02T21:10:08Z</dcterms:modified>
</cp:coreProperties>
</file>