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76" r:id="rId4"/>
    <p:sldId id="290" r:id="rId5"/>
    <p:sldId id="259" r:id="rId6"/>
    <p:sldId id="273" r:id="rId7"/>
    <p:sldId id="274" r:id="rId8"/>
    <p:sldId id="292" r:id="rId9"/>
    <p:sldId id="282" r:id="rId10"/>
    <p:sldId id="284" r:id="rId11"/>
    <p:sldId id="285" r:id="rId12"/>
    <p:sldId id="293" r:id="rId13"/>
    <p:sldId id="286" r:id="rId14"/>
    <p:sldId id="260" r:id="rId15"/>
    <p:sldId id="261" r:id="rId16"/>
    <p:sldId id="262" r:id="rId17"/>
    <p:sldId id="283" r:id="rId18"/>
    <p:sldId id="263" r:id="rId19"/>
    <p:sldId id="275" r:id="rId20"/>
    <p:sldId id="264" r:id="rId21"/>
    <p:sldId id="288" r:id="rId22"/>
    <p:sldId id="289" r:id="rId23"/>
    <p:sldId id="265" r:id="rId24"/>
    <p:sldId id="266" r:id="rId25"/>
    <p:sldId id="291" r:id="rId26"/>
    <p:sldId id="267" r:id="rId27"/>
    <p:sldId id="268" r:id="rId28"/>
    <p:sldId id="287" r:id="rId29"/>
    <p:sldId id="278" r:id="rId30"/>
    <p:sldId id="279" r:id="rId31"/>
    <p:sldId id="280" r:id="rId32"/>
    <p:sldId id="27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3/30/2014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7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3/30/2014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3/30/2014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08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3/30/2014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38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3/30/2014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7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3/30/2014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51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3/30/2014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7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3/30/2014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3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3/30/2014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44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3/30/2014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37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3/30/2014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0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3/30/2014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2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4</a:t>
            </a:r>
            <a:r>
              <a:rPr lang="ru-RU" sz="2400" dirty="0" smtClean="0">
                <a:solidFill>
                  <a:schemeClr val="bg1"/>
                </a:solidFill>
              </a:rPr>
              <a:t>. Средства ввода/вывода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Блок </a:t>
            </a:r>
            <a:r>
              <a:rPr lang="en-US" sz="3600" dirty="0"/>
              <a:t>using</a:t>
            </a:r>
            <a:r>
              <a:rPr lang="ru-RU" sz="3600" dirty="0"/>
              <a:t>, инициализатор объекта и свойство генерирующее исключение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180" y="1628800"/>
            <a:ext cx="8229600" cy="165618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{X = -1, Y = 2})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Внутри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42900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Глядя на пример использования класса </a:t>
            </a:r>
            <a:r>
              <a:rPr lang="en-US" dirty="0" err="1" smtClean="0"/>
              <a:t>PositivePoint</a:t>
            </a:r>
            <a:r>
              <a:rPr lang="ru-RU" dirty="0" smtClean="0"/>
              <a:t> с прошлого слайда мы ожидаем увидеть строку</a:t>
            </a:r>
            <a:r>
              <a:rPr lang="en-US" dirty="0" smtClean="0"/>
              <a:t> </a:t>
            </a:r>
            <a:r>
              <a:rPr lang="ru-RU" dirty="0"/>
              <a:t>“Привет от </a:t>
            </a:r>
            <a:r>
              <a:rPr lang="en-US" dirty="0"/>
              <a:t>Dispose</a:t>
            </a:r>
            <a:r>
              <a:rPr lang="en-US" dirty="0" smtClean="0"/>
              <a:t>()!“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Однако мы её не увидим так как блок наш блок </a:t>
            </a:r>
            <a:r>
              <a:rPr lang="en-US" dirty="0" smtClean="0"/>
              <a:t>using </a:t>
            </a:r>
            <a:r>
              <a:rPr lang="ru-RU" dirty="0" smtClean="0"/>
              <a:t>превращается в следующий код: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9391" y="4437112"/>
            <a:ext cx="8229600" cy="20882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{X = -1, Y = 2};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Внутри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p.Dispose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Буфер – массив байтов</a:t>
            </a:r>
            <a:r>
              <a:rPr lang="en-US" dirty="0" smtClean="0"/>
              <a:t>: </a:t>
            </a:r>
            <a:r>
              <a:rPr lang="en-US" smtClean="0"/>
              <a:t>byte[]</a:t>
            </a:r>
          </a:p>
        </p:txBody>
      </p:sp>
    </p:spTree>
    <p:extLst>
      <p:ext uri="{BB962C8B-B14F-4D97-AF65-F5344CB8AC3E}">
        <p14:creationId xmlns:p14="http://schemas.microsoft.com/office/powerpoint/2010/main" val="1309391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ввода/вывода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Основные классы находятся в пространстве имен </a:t>
            </a:r>
            <a:r>
              <a:rPr lang="en-US" dirty="0" smtClean="0"/>
              <a:t>System.IO</a:t>
            </a:r>
          </a:p>
          <a:p>
            <a:r>
              <a:rPr lang="ru-RU" dirty="0" smtClean="0"/>
              <a:t>Информационные</a:t>
            </a:r>
          </a:p>
          <a:p>
            <a:r>
              <a:rPr lang="ru-RU" dirty="0" smtClean="0"/>
              <a:t>Чтение/запись файлов (потоков)</a:t>
            </a:r>
          </a:p>
          <a:p>
            <a:r>
              <a:rPr lang="ru-RU" dirty="0" smtClean="0"/>
              <a:t>Сериализация</a:t>
            </a:r>
          </a:p>
          <a:p>
            <a:r>
              <a:rPr lang="ru-RU" dirty="0" smtClean="0"/>
              <a:t>Другие потоки:</a:t>
            </a:r>
          </a:p>
          <a:p>
            <a:pPr lvl="1"/>
            <a:r>
              <a:rPr lang="ru-RU" dirty="0" smtClean="0"/>
              <a:t>Архивация данных (</a:t>
            </a:r>
            <a:r>
              <a:rPr lang="en-US" dirty="0" err="1" smtClean="0"/>
              <a:t>System.IO.Compression</a:t>
            </a:r>
            <a:r>
              <a:rPr lang="en-US" dirty="0" smtClean="0"/>
              <a:t>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084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783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файловой системой.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есть несколько классов, обеспечивающий работу с файловой системой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логическими дисками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директориями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с файлами –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7300" y="2204864"/>
            <a:ext cx="8649401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//DriveInfo di = new DriveInfo(@"C:\");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DriveInfo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 drives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DriveInfo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.GetDrives();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DriveInfo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di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drives)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"---------------------------------"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"Type  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di.DriveType);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  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di.Name);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(di.IsReady)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"Format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di.DriveFormat);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"Ready 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di.IsReady);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"Root  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di.RootDirectory);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"Free space: {0:N0} bytes"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di.TotalFreeSpace);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"Size      : {0:N0} bytes"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di.TotalSize);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"Label 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di.VolumeLabel);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директориями, причем класс </a:t>
            </a:r>
            <a:r>
              <a:rPr lang="en-US" sz="1600" dirty="0"/>
              <a:t>Directory </a:t>
            </a:r>
            <a:r>
              <a:rPr lang="ru-RU" sz="1600" dirty="0"/>
              <a:t>является абстрактным. Оба класса могут просматривать директории, создавать новые директории, перемещать и удалять уже имеющиеся. Также оба класса могут получать всю информацию о директориях, такую как атрибуты, время создания, время последнего доступа и т.д.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228600" y="2362200"/>
            <a:ext cx="8686800" cy="1938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DirectoryInfo(@"D:\test");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(!dir.Exists)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dir.Create();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5;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dir.CreateSubdirectory("test" + i.ToString());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remove directory temp.");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dir.Delete(true);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33400"/>
            <a:ext cx="8839200" cy="61547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Console.WriteLine("Drive: {0} - {1}", di.Name, di.DriveType);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DirectoryInfo(str);                  //Вводим адрес директории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(str != "$exit")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(str == "..")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(Directory.Exists(dir.Parent.FullName))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DirectoryInfo(dir.Parent.FullName);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 (str == "$info")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Console.WriteLine("Attributes : {0}", dir.Attributes);  //Выводим информацю о директории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Console.WriteLine("Creation Time : {0}", dir.CreationTime);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Console.WriteLine("Last Access Time : {0}", dir.LastAccessTime);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(Directory.Exists(dir.FullName + "\\" + str))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DirectoryInfo(dir.FullName + "\\" + str); //Переходим в подкаталог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Console.WriteLine("Directory: {0}", dir.FullName);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Directoryes: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(DirectoryInfo d in dir.GetDirectories())	    //Выводим список папок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d.FullName);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Files: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(FileInfo f in dir.GetFiles())		    //Выводим список файлов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f.FullName);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Console.ReadLine();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147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</p:spTree>
    <p:extLst>
      <p:ext uri="{BB962C8B-B14F-4D97-AF65-F5344CB8AC3E}">
        <p14:creationId xmlns:p14="http://schemas.microsoft.com/office/powerpoint/2010/main" val="2885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Шаблон </a:t>
            </a:r>
            <a:r>
              <a:rPr lang="ru-RU" dirty="0" smtClean="0">
                <a:solidFill>
                  <a:schemeClr val="bg1"/>
                </a:solidFill>
              </a:rPr>
              <a:t>поиска (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earch pattern)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 поиске файлов/каталогов на диске иногда требуется получить только те имя которых удовлетворяет опред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ru-RU" dirty="0" smtClean="0">
                <a:solidFill>
                  <a:schemeClr val="bg1"/>
                </a:solidFill>
              </a:rPr>
              <a:t>ленному шаблону.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используются те же шаблоны что и командной строке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*</a:t>
            </a:r>
            <a:r>
              <a:rPr lang="ru-RU" dirty="0" smtClean="0">
                <a:solidFill>
                  <a:schemeClr val="bg1"/>
                </a:solidFill>
              </a:rPr>
              <a:t> - любое количество любых символов.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?</a:t>
            </a:r>
            <a:r>
              <a:rPr lang="ru-RU" dirty="0" smtClean="0">
                <a:solidFill>
                  <a:schemeClr val="bg1"/>
                </a:solidFill>
              </a:rPr>
              <a:t> – ровно один любой символ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Шаблоны поиска можно передать в функции </a:t>
            </a:r>
            <a:r>
              <a:rPr lang="en-US" dirty="0" err="1"/>
              <a:t>Directory.GetFiles</a:t>
            </a:r>
            <a:r>
              <a:rPr lang="en-US" dirty="0" smtClean="0"/>
              <a:t>() </a:t>
            </a:r>
            <a:r>
              <a:rPr lang="ru-RU" dirty="0" smtClean="0"/>
              <a:t>, </a:t>
            </a:r>
            <a:r>
              <a:rPr lang="en-US" dirty="0" err="1" smtClean="0"/>
              <a:t>Directory.GetDirectories</a:t>
            </a:r>
            <a:r>
              <a:rPr lang="ru-RU" dirty="0" smtClean="0"/>
              <a:t>() и </a:t>
            </a:r>
            <a:r>
              <a:rPr lang="en-US" dirty="0" err="1" smtClean="0"/>
              <a:t>Directory.GetFileSystemEntries</a:t>
            </a:r>
            <a:r>
              <a:rPr lang="ru-RU" dirty="0" smtClean="0"/>
              <a:t>().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Примеры шаблонов:</a:t>
            </a:r>
          </a:p>
          <a:p>
            <a:r>
              <a:rPr lang="en-US" dirty="0">
                <a:solidFill>
                  <a:schemeClr val="bg1"/>
                </a:solidFill>
              </a:rPr>
              <a:t>*.* </a:t>
            </a:r>
            <a:r>
              <a:rPr lang="ru-RU" dirty="0" smtClean="0">
                <a:solidFill>
                  <a:schemeClr val="bg1"/>
                </a:solidFill>
              </a:rPr>
              <a:t>- любой </a:t>
            </a:r>
            <a:r>
              <a:rPr lang="ru-RU" dirty="0">
                <a:solidFill>
                  <a:schemeClr val="bg1"/>
                </a:solidFill>
              </a:rPr>
              <a:t>файл с любым расширением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*.txt </a:t>
            </a:r>
            <a:r>
              <a:rPr lang="ru-RU" dirty="0" smtClean="0">
                <a:solidFill>
                  <a:schemeClr val="bg1"/>
                </a:solidFill>
              </a:rPr>
              <a:t>- все файлы с расширением </a:t>
            </a:r>
            <a:r>
              <a:rPr lang="en-US" dirty="0" smtClean="0">
                <a:solidFill>
                  <a:schemeClr val="bg1"/>
                </a:solidFill>
              </a:rPr>
              <a:t>txt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???.jpg </a:t>
            </a:r>
            <a:r>
              <a:rPr lang="ru-RU" dirty="0" smtClean="0">
                <a:solidFill>
                  <a:schemeClr val="bg1"/>
                </a:solidFill>
              </a:rPr>
              <a:t>– файл с </a:t>
            </a:r>
            <a:r>
              <a:rPr lang="ru-RU" dirty="0">
                <a:solidFill>
                  <a:schemeClr val="bg1"/>
                </a:solidFill>
              </a:rPr>
              <a:t>именем </a:t>
            </a:r>
            <a:r>
              <a:rPr lang="ru-RU" dirty="0" smtClean="0">
                <a:solidFill>
                  <a:schemeClr val="bg1"/>
                </a:solidFill>
              </a:rPr>
              <a:t>из трех символов и расширением </a:t>
            </a:r>
            <a:r>
              <a:rPr lang="en-US" dirty="0" smtClean="0">
                <a:solidFill>
                  <a:schemeClr val="bg1"/>
                </a:solidFill>
              </a:rPr>
              <a:t>jpg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Общеизвестные каталоги</a:t>
            </a:r>
            <a:endParaRPr lang="ru-RU" sz="2400" b="1" dirty="0"/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</a:t>
            </a:r>
            <a:r>
              <a:rPr lang="ru-RU" sz="1600" dirty="0" smtClean="0">
                <a:solidFill>
                  <a:schemeClr val="bg1"/>
                </a:solidFill>
              </a:rPr>
              <a:t>Путь к специальным каталогам, такие </a:t>
            </a:r>
            <a:r>
              <a:rPr lang="ru-RU" sz="1600" dirty="0">
                <a:solidFill>
                  <a:schemeClr val="bg1"/>
                </a:solidFill>
              </a:rPr>
              <a:t>как </a:t>
            </a:r>
            <a:r>
              <a:rPr lang="en-US" sz="1600" dirty="0">
                <a:solidFill>
                  <a:schemeClr val="bg1"/>
                </a:solidFill>
              </a:rPr>
              <a:t>Windows, My Documents, </a:t>
            </a:r>
            <a:r>
              <a:rPr lang="en-US" sz="1600" dirty="0" smtClean="0">
                <a:solidFill>
                  <a:schemeClr val="bg1"/>
                </a:solidFill>
              </a:rPr>
              <a:t>Application Data </a:t>
            </a:r>
            <a:r>
              <a:rPr lang="ru-RU" sz="1600" dirty="0" smtClean="0">
                <a:solidFill>
                  <a:schemeClr val="bg1"/>
                </a:solidFill>
              </a:rPr>
              <a:t>и </a:t>
            </a:r>
            <a:r>
              <a:rPr lang="ru-RU" sz="1600" dirty="0">
                <a:solidFill>
                  <a:schemeClr val="bg1"/>
                </a:solidFill>
              </a:rPr>
              <a:t>т.д. можно получить, используя класс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0" y="13716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path = Environment.GetFolderPath(Environment.SpecialFolder.CommonApplicationData);</a:t>
            </a:r>
            <a:endParaRPr lang="be-BY" sz="12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algn="ctr" eaLnBrk="0" hangingPunct="0"/>
            <a:endParaRPr lang="be-BY" sz="12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Также, с помощью класса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en-US" sz="1600" dirty="0"/>
              <a:t> </a:t>
            </a:r>
            <a:r>
              <a:rPr lang="ru-RU" sz="1600" dirty="0"/>
              <a:t>можно получить другую полезную информацию о системе.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336800"/>
            <a:ext cx="8686800" cy="17541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Console.WriteLine("Cur dir : {0}",     Environment.CurrentDirectory);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Console.WriteLine("Mac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ine name :{0}", Environment.MachineName);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Console.WriteLine("OS : {0}",          Environment.OSVersion);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Console.WriteLine("Proc Count : {0}",  Environment.ProcessorCount);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Console.WriteLine("User : {0}",        Environment.UserName);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Console.WriteLine("System d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 : {0}",  Environment.SystemDirectory);</a:t>
            </a: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Console.WriteLine("\nStack trace : 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Console.WriteLine(Environment.StackTrace);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4940300"/>
            <a:ext cx="8686800" cy="138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str = Environment.GetFolderPath(Environment.SpecialFolder.Cookies) + "\\temp.txt"; 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Console.WriteLine(str);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Console.WriteLine(Path.GetDirectoryName(str));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Console.WriteLine(Path.GetFullPath(str));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Console.WriteLine(Path.GetPathRoot(str));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Console.WriteLine(Path.GetFileNameWithoutExtension(str));    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52400" y="45386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работы с </a:t>
            </a:r>
            <a:r>
              <a:rPr lang="ru-RU" sz="1600" dirty="0" smtClean="0"/>
              <a:t>путями</a:t>
            </a:r>
            <a:r>
              <a:rPr lang="en-US" sz="1600" dirty="0" smtClean="0"/>
              <a:t> </a:t>
            </a:r>
            <a:r>
              <a:rPr lang="ru-RU" sz="1600" dirty="0" smtClean="0"/>
              <a:t>файлов </a:t>
            </a:r>
            <a:r>
              <a:rPr lang="ru-RU" sz="1600" dirty="0"/>
              <a:t>и папок можно применять </a:t>
            </a:r>
            <a:r>
              <a:rPr lang="ru-RU" sz="1600" dirty="0" smtClean="0"/>
              <a:t>клас</a:t>
            </a:r>
            <a:r>
              <a:rPr lang="en-US" sz="1600" dirty="0" smtClean="0"/>
              <a:t>c </a:t>
            </a:r>
            <a:r>
              <a:rPr lang="en-US" sz="1600" dirty="0" err="1" smtClean="0"/>
              <a:t>System.IO.Path</a:t>
            </a:r>
            <a:r>
              <a:rPr lang="ru-RU" sz="1600" dirty="0" smtClean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36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smtClean="0"/>
              <a:t>Правила хорошего тона</a:t>
            </a:r>
            <a:endParaRPr 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12474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– </a:t>
            </a:r>
            <a:r>
              <a:rPr lang="ru-RU" dirty="0" smtClean="0"/>
              <a:t>многозадачная, многопользовательская, сетевая ОС и программы должны это учитывать.</a:t>
            </a:r>
          </a:p>
          <a:p>
            <a:endParaRPr lang="ru-RU" dirty="0"/>
          </a:p>
          <a:p>
            <a:r>
              <a:rPr lang="ru-RU" dirty="0" smtClean="0"/>
              <a:t>Реестр </a:t>
            </a:r>
            <a:r>
              <a:rPr lang="en-US" dirty="0" smtClean="0"/>
              <a:t>(registry) – HKLM, HKCU</a:t>
            </a:r>
          </a:p>
          <a:p>
            <a:endParaRPr lang="en-US" dirty="0"/>
          </a:p>
          <a:p>
            <a:r>
              <a:rPr lang="ru-RU" dirty="0" smtClean="0"/>
              <a:t>Профили пользователя. Роуминг </a:t>
            </a:r>
            <a:r>
              <a:rPr lang="en-US" dirty="0" smtClean="0"/>
              <a:t>(roaming) </a:t>
            </a:r>
            <a:r>
              <a:rPr lang="ru-RU" dirty="0" smtClean="0"/>
              <a:t>профиля</a:t>
            </a:r>
          </a:p>
          <a:p>
            <a:endParaRPr lang="ru-RU" dirty="0"/>
          </a:p>
          <a:p>
            <a:r>
              <a:rPr lang="en-US" dirty="0" smtClean="0"/>
              <a:t>%Program Files% </a:t>
            </a:r>
            <a:r>
              <a:rPr lang="ru-RU" dirty="0" smtClean="0"/>
              <a:t>- только для чтения!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файлами. Класс </a:t>
            </a:r>
            <a:r>
              <a:rPr lang="en-US" sz="1600" dirty="0"/>
              <a:t>File </a:t>
            </a:r>
            <a:r>
              <a:rPr lang="ru-RU" sz="1600" dirty="0"/>
              <a:t>- абстрактный. Помимо просмотра информации о файле и операций с удалением \ перемещением, в данных классах предусмотрены различные методы для открытия файлов.</a:t>
            </a:r>
          </a:p>
          <a:p>
            <a:pPr eaLnBrk="1" hangingPunct="1"/>
            <a:endParaRPr lang="ru-RU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ru-RU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>
                <a:ea typeface="Calibri" pitchFamily="34" charset="0"/>
                <a:cs typeface="Arial" charset="0"/>
              </a:rPr>
              <a:t>Основные методы и свойства класса </a:t>
            </a:r>
            <a:r>
              <a:rPr lang="en-US" sz="1600" dirty="0" err="1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FileInfo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382"/>
              </p:ext>
            </p:extLst>
          </p:nvPr>
        </p:nvGraphicFramePr>
        <p:xfrm>
          <a:off x="304800" y="2179638"/>
          <a:ext cx="8686800" cy="4221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0200"/>
                <a:gridCol w="7086600"/>
              </a:tblGrid>
              <a:tr h="248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Имя элемента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Описание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AppendText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StreamWriter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для добавления текста к файлу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CopyTo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Копирует существующий файл в новый файл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файл и возвращает объект FileStream для работы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StreamWriter для записи текста в новый файл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Дешифрует файл зашифрованный методом 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каталог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DirectoryName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полный путь к файлу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Шифрует файл с учётом данных текущего пользователя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IsReadOnly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Булево свойство; является ли файл файлом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ength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размер файла в байтах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MoveTo()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файл (возможно, с переименованием)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6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Открывает файл с указанными правами доступа на чтение, запись или совместное использование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OpenRead()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FileStream, доступный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OpenText()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StreamReader для чтения информации из существующего текстового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OpenWrite()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FileStream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доступный для чтения и записи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10965"/>
              </p:ext>
            </p:extLst>
          </p:nvPr>
        </p:nvGraphicFramePr>
        <p:xfrm>
          <a:off x="492224" y="1940807"/>
          <a:ext cx="8184232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59433">
                <a:tc grid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Бинарные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данные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33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byte[]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байтов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6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byte[] bytes)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массив в него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строк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Строки в массиве не содержат переводы строк.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685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строку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12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переданные строки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6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переданную строку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9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br>
              <a:rPr lang="ru-RU" sz="2800" dirty="0" smtClean="0"/>
            </a:br>
            <a:r>
              <a:rPr lang="ru-RU" sz="2800" dirty="0" smtClean="0"/>
              <a:t>Окончание.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32885"/>
              </p:ext>
            </p:extLst>
          </p:nvPr>
        </p:nvGraphicFramePr>
        <p:xfrm>
          <a:off x="492224" y="1932424"/>
          <a:ext cx="8184232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переданные строки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Переводы строк будут добавлены автоматически.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</a:t>
                      </a: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string[]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переданную строку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метод</a:t>
            </a:r>
            <a:r>
              <a:rPr lang="en-US" sz="1600"/>
              <a:t> Open() </a:t>
            </a:r>
            <a:r>
              <a:rPr lang="ru-RU" sz="1600"/>
              <a:t>класса </a:t>
            </a:r>
            <a:r>
              <a:rPr lang="en-US" sz="1600"/>
              <a:t>FileInfo.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public FileStream Open(FileMode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mode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FileAccess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access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FileShare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share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)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Segoe UI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0" y="12192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Перечисление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Append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записи в конец, либо создает новый файл.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 либо перезаписывает существующий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CreateNew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файл. Если файл существует, генерируется </a:t>
            </a:r>
            <a:r>
              <a:rPr lang="en-US" sz="1600" dirty="0" err="1">
                <a:solidFill>
                  <a:schemeClr val="bg1"/>
                </a:solidFill>
              </a:rPr>
              <a:t>IOException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Open	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OpenOrCreate</a:t>
            </a:r>
            <a:r>
              <a:rPr lang="ru-RU" sz="1600" dirty="0">
                <a:solidFill>
                  <a:schemeClr val="bg1"/>
                </a:solidFill>
              </a:rPr>
              <a:t>	Открывает файл для чтения или создает новый, если файла не существует.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Truncate</a:t>
            </a:r>
            <a:r>
              <a:rPr lang="ru-RU" sz="1600" dirty="0">
                <a:solidFill>
                  <a:schemeClr val="bg1"/>
                </a:solidFill>
              </a:rPr>
              <a:t>	Открывает существующий файл и очищает его.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0" y="33480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FileAccess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	</a:t>
            </a:r>
            <a:r>
              <a:rPr lang="ru-RU" sz="1600" dirty="0">
                <a:solidFill>
                  <a:schemeClr val="bg1"/>
                </a:solidFill>
              </a:rPr>
              <a:t>Файл открыт только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	Файл открыт как для чтения, так и для записи.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	Файл открыт для записи, т.е. добавления данных.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0" y="4484688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FileShare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None</a:t>
            </a:r>
            <a:r>
              <a:rPr lang="ru-RU" sz="1600" dirty="0">
                <a:solidFill>
                  <a:schemeClr val="bg1"/>
                </a:solidFill>
              </a:rPr>
              <a:t> – совместное использование файла запрещено.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только для чтения другими пользователями.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 – Другие пользователи могут открыть файл для чтения и для записи.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для записи.</a:t>
            </a:r>
            <a:endParaRPr lang="be-BY" sz="1600" dirty="0">
              <a:solidFill>
                <a:schemeClr val="bg1"/>
              </a:solidFill>
            </a:endParaRPr>
          </a:p>
        </p:txBody>
      </p: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52400" y="60626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Данная функция возвращает объект потока </a:t>
            </a:r>
            <a:r>
              <a:rPr lang="en-US" sz="1600"/>
              <a:t>FileStream, </a:t>
            </a:r>
            <a:r>
              <a:rPr lang="ru-RU" sz="1600"/>
              <a:t>позволяющая работать с файлом как с потоком данных.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3257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741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76200" y="3810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Все классы бинарных потоков унаследованы от абстрактного класса </a:t>
            </a:r>
            <a:r>
              <a:rPr lang="en-US" sz="1600" dirty="0"/>
              <a:t>Stream.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71523"/>
              </p:ext>
            </p:extLst>
          </p:nvPr>
        </p:nvGraphicFramePr>
        <p:xfrm>
          <a:off x="152400" y="838200"/>
          <a:ext cx="8839200" cy="40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37"/>
                <a:gridCol w="7352963"/>
              </a:tblGrid>
              <a:tr h="30478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Название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73148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CanRead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 Seek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CanWrite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Поток поддерживает чтение, запись, поиск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Закрывает поток и освобождает ресурсы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472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Flush()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Очищает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буфер потока и записывает содержимое в связанное с потоком хранилище данных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Возвращает длину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потока в байтах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Position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Позиция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указателя в потоке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Считывает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из потока последовательность байтов или один байт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Seek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указатель на новую позицию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SetLength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Устанавливает длину текущего потока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Записывает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байты(байт) в поток.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потока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864965"/>
            <a:ext cx="60483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627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76200" y="347663"/>
            <a:ext cx="899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FileStream.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685800"/>
            <a:ext cx="8839200" cy="2400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//FileStream fs = new FileStream(@"d:\temp.dat", FileMode.Create, FileAccess.Write, FileShare.None);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new byte[256];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(byte)i;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fs.Write(arr, 128, 128);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close file");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76200" y="3124200"/>
            <a:ext cx="899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MemoryStream.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Позволяет работать с памятью как с потоком.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MemoryStream ms = new MemoryStream(256);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ms.WriteByte((byte)i);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ms.ToArray();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457200"/>
            <a:ext cx="899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BufferedStream.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Записывает данные в буфер. Когда буфер заполняется, либо вызывается операция </a:t>
            </a:r>
            <a:r>
              <a:rPr lang="en-US" sz="1400">
                <a:ea typeface="Calibri" pitchFamily="34" charset="0"/>
                <a:cs typeface="Arial" charset="0"/>
              </a:rPr>
              <a:t>Flush() </a:t>
            </a:r>
            <a:r>
              <a:rPr lang="ru-RU" sz="1400">
                <a:ea typeface="Calibri" pitchFamily="34" charset="0"/>
                <a:cs typeface="Arial" charset="0"/>
              </a:rPr>
              <a:t>или </a:t>
            </a:r>
            <a:r>
              <a:rPr lang="en-US" sz="1400">
                <a:ea typeface="Calibri" pitchFamily="34" charset="0"/>
                <a:cs typeface="Arial" charset="0"/>
              </a:rPr>
              <a:t>Close(), </a:t>
            </a:r>
            <a:r>
              <a:rPr lang="ru-RU" sz="1400">
                <a:ea typeface="Calibri" pitchFamily="34" charset="0"/>
                <a:cs typeface="Arial" charset="0"/>
              </a:rPr>
              <a:t>данные записываются в поток.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2954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BufferedStream bs = new BufferedStream(File.Open(@"d:\temp.dat",FileMode.Create));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bs.Flush();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76200" y="3429000"/>
            <a:ext cx="8991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Адаптеры потоков.</a:t>
            </a:r>
          </a:p>
          <a:p>
            <a:pPr algn="ctr" eaLnBrk="1" hangingPunct="1"/>
            <a:endParaRPr lang="ru-RU" sz="20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Адаптеры расширяют функциональность стандартных классов потока.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Текстовые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en-US" sz="16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StreamReader </a:t>
            </a:r>
            <a:endParaRPr lang="en-US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ru-RU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Данные классы позволяют работать с текстовыми потоками. По умолчанию они работают и кодировкой </a:t>
            </a:r>
            <a:r>
              <a:rPr lang="en-US" sz="1600" dirty="0" err="1">
                <a:solidFill>
                  <a:schemeClr val="bg1"/>
                </a:solidFill>
                <a:ea typeface="Calibri" pitchFamily="34" charset="0"/>
                <a:cs typeface="Arial" charset="0"/>
              </a:rPr>
              <a:t>unicode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 однако, используя свойство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Encoding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можно изменить кодировку.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Бинарные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классы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BinaryReader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и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BinaryWriter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Архивация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System.IO.Compression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Сериализация – механизм сохранения значения переменной типа в поток с возможностью последующего востановления точной копии (десериализация).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.NET</a:t>
            </a:r>
            <a:r>
              <a:rPr lang="ru-RU" dirty="0" smtClean="0"/>
              <a:t> поддерживает бинарную и текстовую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XML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сериализацию. При необходимости можно реализовать собственный механизм.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Бинарная сериализация (пример)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9261"/>
            <a:ext cx="8229600" cy="5750099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System;</a:t>
            </a:r>
            <a:endParaRPr lang="ru-RU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System.Runtime.Serialization.Formatters.Binary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Serializable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NonSerialized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_speed;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_speed);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_length);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_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dirty="0" smtClean="0">
                <a:solidFill>
                  <a:srgbClr val="000000"/>
                </a:solidFill>
                <a:latin typeface="Consolas"/>
              </a:rPr>
              <a:t>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"train.dat"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 Будем работать с файлом в папке для временных файлов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BinaryFormatter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bf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BinaryFormatter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bf.Serialize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bf.Deserialize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Удаляем ненужный временный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файл. В настоящем приложении файл может еще понадобиться.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5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478347" y="159023"/>
            <a:ext cx="81873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3600" b="1" dirty="0"/>
              <a:t>Исключительные </a:t>
            </a:r>
            <a:r>
              <a:rPr lang="be-BY" sz="3600" b="1" dirty="0" smtClean="0"/>
              <a:t>ситуации</a:t>
            </a:r>
            <a:r>
              <a:rPr lang="en-US" sz="3600" b="1" dirty="0" smtClean="0"/>
              <a:t> (exceptions)</a:t>
            </a:r>
            <a:r>
              <a:rPr lang="ru-RU" sz="3600" b="1" dirty="0" smtClean="0"/>
              <a:t>.</a:t>
            </a:r>
            <a:endParaRPr lang="ru-RU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93233" y="1192543"/>
            <a:ext cx="85575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Исключительные ситуации это механизм работы с ошибками в среде </a:t>
            </a:r>
            <a:r>
              <a:rPr lang="en-US" sz="2400" dirty="0" smtClean="0"/>
              <a:t>.NET. </a:t>
            </a:r>
            <a:r>
              <a:rPr lang="ru-RU" sz="2400" dirty="0" smtClean="0"/>
              <a:t>Под ошибкой понимается отклонение программы от маршрута заложенном в коде. Причиной может быть реальная ошибка</a:t>
            </a:r>
            <a:r>
              <a:rPr lang="en-US" sz="2400" dirty="0" smtClean="0"/>
              <a:t> </a:t>
            </a:r>
            <a:r>
              <a:rPr lang="ru-RU" sz="2400" dirty="0" smtClean="0"/>
              <a:t>программиста. </a:t>
            </a:r>
            <a:r>
              <a:rPr lang="ru-RU" sz="2400" dirty="0"/>
              <a:t>Н</a:t>
            </a:r>
            <a:r>
              <a:rPr lang="ru-RU" sz="2400" dirty="0" smtClean="0"/>
              <a:t>апример, выход за пределы массива или обращение к неициализированной ссылочной переменной. Другой причиной может стать среда исполнения программы. Например, при попытке записи в файл может выясниться что у пользователя нет на это прав.</a:t>
            </a:r>
          </a:p>
          <a:p>
            <a:endParaRPr lang="ru-RU" sz="2400" dirty="0"/>
          </a:p>
          <a:p>
            <a:r>
              <a:rPr lang="ru-RU" sz="2400" dirty="0" smtClean="0"/>
              <a:t>Необработанные исключения приводят к аварийному завершению программы.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8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XML</a:t>
            </a:r>
            <a:r>
              <a:rPr lang="ru-RU" sz="2000" dirty="0" smtClean="0"/>
              <a:t> сериализация (пример)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38739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System.Xml.Serialization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XmlIgnore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Train() {}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Для XML сериализации требуется наличие конструктора без аргументов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000000"/>
                </a:solidFill>
                <a:latin typeface="Consolas"/>
              </a:rPr>
              <a:t>    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string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"train.xml"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Будем работать с файлом в папке с временными файлами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(Train));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xmlSerializer.Serialize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File.ReadAllText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Задание</a:t>
            </a:r>
            <a:endParaRPr lang="ru-RU" sz="240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>
                <a:cs typeface="Arial" charset="0"/>
              </a:rPr>
              <a:t>	Написать программу, позволяющую пользователю просматривать файлы на компьютере с интерфейсом, реализованным в виде командной строки. Реализовать</a:t>
            </a:r>
            <a:r>
              <a:rPr lang="en-US" i="1">
                <a:cs typeface="Arial" charset="0"/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Свободное перемещение по каталогам.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содержимого текущего каталога.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информации о файле \ каталоге.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текстовых и бинарных файлов.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Удаление (перемещение) файлов и каталогов.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Дополнить программу пользовательскими исключениями и реализовать их обработку.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Реализовать выгрузку дерева папок, начиная с указанной, в файл.</a:t>
            </a:r>
          </a:p>
        </p:txBody>
      </p:sp>
    </p:spTree>
    <p:extLst>
      <p:ext uri="{BB962C8B-B14F-4D97-AF65-F5344CB8AC3E}">
        <p14:creationId xmlns:p14="http://schemas.microsoft.com/office/powerpoint/2010/main" val="19254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471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 dirty="0"/>
              <a:t>Исключительные ситуации</a:t>
            </a:r>
            <a:r>
              <a:rPr lang="ru-RU" sz="2400" b="1" dirty="0"/>
              <a:t>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1938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[&lt;операторы, способные вызвать исключительную ситуацию&gt;]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catch( [&lt;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объект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&gt;]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)//Может повторяться неограниченное число раз.</a:t>
            </a:r>
            <a:endParaRPr lang="en-US" sz="10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[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обработка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Может отсутствовать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&lt;операторы из секции завершения&gt;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2362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Генерация исключений происходит с использованием оператора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throw</a:t>
            </a:r>
            <a:r>
              <a:rPr lang="en-US" sz="1600" dirty="0"/>
              <a:t>, </a:t>
            </a:r>
            <a:r>
              <a:rPr lang="ru-RU" sz="1600" dirty="0"/>
              <a:t>после которого необходимо записать объект исключения.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Все исключения в </a:t>
            </a:r>
            <a:r>
              <a:rPr lang="en-US" sz="1600" dirty="0"/>
              <a:t>C# </a:t>
            </a:r>
            <a:r>
              <a:rPr lang="ru-RU" sz="1600" dirty="0"/>
              <a:t>являются объектами класса, производного от </a:t>
            </a:r>
            <a:r>
              <a:rPr lang="en-US" sz="1600" dirty="0"/>
              <a:t>Exception.</a:t>
            </a:r>
            <a:endParaRPr lang="ru-RU" sz="1600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3200400"/>
            <a:ext cx="87630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divide(int a, int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Exception("Divide by 0!");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b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 = divide(a, b);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Console.WriteLine(c);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8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1886457" y="332656"/>
            <a:ext cx="5371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Обработка и</a:t>
            </a:r>
            <a:r>
              <a:rPr lang="be-BY" sz="2400" b="1" dirty="0" smtClean="0"/>
              <a:t>сключительных ситуаций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Стек вызовов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throw/throw &lt;</a:t>
            </a:r>
            <a:r>
              <a:rPr lang="en-US" dirty="0" err="1" smtClean="0"/>
              <a:t>exception_variable</a:t>
            </a:r>
            <a:r>
              <a:rPr lang="en-US" dirty="0"/>
              <a:t>&gt;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Избегайте конструкции </a:t>
            </a:r>
            <a:r>
              <a:rPr lang="en-US" dirty="0" smtClean="0"/>
              <a:t>catch() </a:t>
            </a:r>
            <a:r>
              <a:rPr lang="ru-RU" dirty="0" smtClean="0"/>
              <a:t>или </a:t>
            </a:r>
            <a:r>
              <a:rPr lang="en-US" dirty="0"/>
              <a:t>catch(Exception</a:t>
            </a:r>
            <a:r>
              <a:rPr lang="en-US" dirty="0" smtClean="0"/>
              <a:t>)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Стоимость обработки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Исключения не должны быть частью нормального выполнения программы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Документируйте исключения в своем коде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Используйте свойство </a:t>
            </a:r>
            <a:r>
              <a:rPr lang="en-US" dirty="0" err="1" smtClean="0"/>
              <a:t>InnerException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При разработке библиотеки допускается возбуждать свое исключение вместо оригинального. (Не забываем про </a:t>
            </a:r>
            <a:r>
              <a:rPr lang="en-US" dirty="0" err="1"/>
              <a:t>InnerException</a:t>
            </a:r>
            <a:r>
              <a:rPr lang="ru-RU" dirty="0" smtClean="0"/>
              <a:t>!)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VS </a:t>
            </a:r>
            <a:r>
              <a:rPr lang="ru-RU" dirty="0" smtClean="0"/>
              <a:t>и отладка исключительных ситуаций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238957" y="332656"/>
            <a:ext cx="4666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Часто используемые исключения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System.Exception</a:t>
            </a:r>
            <a:r>
              <a:rPr lang="en-US" dirty="0" smtClean="0"/>
              <a:t>, </a:t>
            </a:r>
            <a:r>
              <a:rPr lang="en-US" dirty="0" err="1"/>
              <a:t>System.ApplicationException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System.NullReferenceException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string s = null; </a:t>
            </a:r>
            <a:r>
              <a:rPr lang="en-US" dirty="0" err="1" smtClean="0"/>
              <a:t>int</a:t>
            </a:r>
            <a:r>
              <a:rPr lang="en-US" dirty="0" smtClean="0"/>
              <a:t> length = </a:t>
            </a:r>
            <a:r>
              <a:rPr lang="en-US" dirty="0" err="1" smtClean="0"/>
              <a:t>s.Length</a:t>
            </a:r>
            <a:r>
              <a:rPr lang="en-US" dirty="0" smtClean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System.ArgumentNullException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System.ArgumentOutOfRangeException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System.InvalidOperationException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System.IO.IOException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5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собственных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 smtClean="0"/>
              <a:t>Исключение в </a:t>
            </a:r>
            <a:r>
              <a:rPr lang="en-US" dirty="0" smtClean="0"/>
              <a:t>.NET</a:t>
            </a:r>
            <a:r>
              <a:rPr lang="ru-RU" dirty="0" smtClean="0"/>
              <a:t> это экземпляр определенного класса. Когда класса-исключения из </a:t>
            </a:r>
            <a:r>
              <a:rPr lang="en-US" dirty="0" smtClean="0"/>
              <a:t>BCL </a:t>
            </a:r>
            <a:r>
              <a:rPr lang="ru-RU" dirty="0" smtClean="0"/>
              <a:t>не подходят для описания ошибки, мы создаем собственное исключение.</a:t>
            </a:r>
          </a:p>
          <a:p>
            <a:r>
              <a:rPr lang="ru-RU" dirty="0" smtClean="0"/>
              <a:t>Имя класса должно заканчиваться на </a:t>
            </a:r>
            <a:r>
              <a:rPr lang="en-US" dirty="0" smtClean="0"/>
              <a:t>Exception</a:t>
            </a:r>
          </a:p>
          <a:p>
            <a:r>
              <a:rPr lang="ru-RU" dirty="0" smtClean="0"/>
              <a:t>Класс должен наследоваться от класса </a:t>
            </a:r>
            <a:r>
              <a:rPr lang="en-US" dirty="0" err="1" smtClean="0"/>
              <a:t>System.Exception</a:t>
            </a:r>
            <a:r>
              <a:rPr lang="en-US" dirty="0" smtClean="0"/>
              <a:t> </a:t>
            </a:r>
            <a:r>
              <a:rPr lang="ru-RU" dirty="0" smtClean="0"/>
              <a:t>или от его наследника</a:t>
            </a:r>
          </a:p>
          <a:p>
            <a:r>
              <a:rPr lang="ru-RU" dirty="0" smtClean="0"/>
              <a:t>Класс должен быть помечен атрибутом</a:t>
            </a:r>
            <a:r>
              <a:rPr lang="en-US" dirty="0"/>
              <a:t> </a:t>
            </a:r>
            <a:r>
              <a:rPr lang="en-US" dirty="0" err="1" smtClean="0"/>
              <a:t>Serializable</a:t>
            </a:r>
            <a:endParaRPr lang="en-US" dirty="0" smtClean="0"/>
          </a:p>
          <a:p>
            <a:r>
              <a:rPr lang="ru-RU" dirty="0" smtClean="0"/>
              <a:t>Класс без дополнительных данных должен содержать три конструктора</a:t>
            </a:r>
          </a:p>
          <a:p>
            <a:pPr lvl="1"/>
            <a:r>
              <a:rPr lang="ru-RU" dirty="0" smtClean="0"/>
              <a:t>Без аргументов</a:t>
            </a:r>
          </a:p>
          <a:p>
            <a:pPr lvl="1"/>
            <a:r>
              <a:rPr lang="ru-RU" dirty="0" smtClean="0"/>
              <a:t>С параметром </a:t>
            </a:r>
            <a:r>
              <a:rPr lang="en-US" dirty="0" smtClean="0"/>
              <a:t>string message</a:t>
            </a:r>
          </a:p>
          <a:p>
            <a:pPr lvl="1"/>
            <a:r>
              <a:rPr lang="ru-RU" dirty="0" smtClean="0"/>
              <a:t>С параметрами </a:t>
            </a:r>
            <a:r>
              <a:rPr lang="en-US" dirty="0"/>
              <a:t>string </a:t>
            </a:r>
            <a:r>
              <a:rPr lang="en-US" dirty="0" smtClean="0"/>
              <a:t>message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/>
              <a:t>Exception </a:t>
            </a:r>
            <a:r>
              <a:rPr lang="en-US" dirty="0" err="1" smtClean="0"/>
              <a:t>innerException</a:t>
            </a:r>
            <a:endParaRPr lang="ru-RU" dirty="0" smtClean="0"/>
          </a:p>
          <a:p>
            <a:r>
              <a:rPr lang="ru-RU" dirty="0" smtClean="0"/>
              <a:t>Если класс содержит поля с данными, то:</a:t>
            </a:r>
          </a:p>
          <a:p>
            <a:pPr lvl="1"/>
            <a:r>
              <a:rPr lang="ru-RU" dirty="0" smtClean="0"/>
              <a:t>Поля должны быть доступны только для чтения. Их инициализация, следовательно, должна идти только через конструктор. Это необходимо так как экземпляр исключения должен быть неизменяемым.</a:t>
            </a:r>
          </a:p>
          <a:p>
            <a:pPr lvl="1"/>
            <a:r>
              <a:rPr lang="ru-RU" dirty="0" smtClean="0"/>
              <a:t>В классе нужно реализовать </a:t>
            </a:r>
            <a:r>
              <a:rPr lang="en-US" dirty="0" smtClean="0"/>
              <a:t>protected </a:t>
            </a:r>
            <a:r>
              <a:rPr lang="ru-RU" dirty="0" smtClean="0"/>
              <a:t>конструктор с аргументами </a:t>
            </a:r>
            <a:r>
              <a:rPr lang="en-US" dirty="0" err="1"/>
              <a:t>SerializationInfo</a:t>
            </a:r>
            <a:r>
              <a:rPr lang="en-US" dirty="0"/>
              <a:t> </a:t>
            </a:r>
            <a:r>
              <a:rPr lang="en-US" dirty="0" smtClean="0"/>
              <a:t>info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 err="1"/>
              <a:t>StreamingContext</a:t>
            </a:r>
            <a:r>
              <a:rPr lang="en-US" dirty="0"/>
              <a:t> </a:t>
            </a:r>
            <a:r>
              <a:rPr lang="en-US" dirty="0" smtClean="0"/>
              <a:t>context</a:t>
            </a:r>
            <a:r>
              <a:rPr lang="ru-RU" dirty="0" smtClean="0"/>
              <a:t>. В нем мы читаем данные из контекста сериализации в поля/свойства класса.</a:t>
            </a:r>
          </a:p>
          <a:p>
            <a:pPr lvl="1"/>
            <a:r>
              <a:rPr lang="ru-RU" dirty="0" smtClean="0"/>
              <a:t>Класс должен переопределить </a:t>
            </a:r>
            <a:r>
              <a:rPr lang="en-US" dirty="0" smtClean="0"/>
              <a:t>(override) </a:t>
            </a:r>
            <a:r>
              <a:rPr lang="ru-RU" dirty="0" smtClean="0"/>
              <a:t>метод </a:t>
            </a:r>
            <a:r>
              <a:rPr lang="en-US" dirty="0" err="1"/>
              <a:t>GetObjectData</a:t>
            </a:r>
            <a:r>
              <a:rPr lang="en-US" dirty="0"/>
              <a:t>(</a:t>
            </a:r>
            <a:r>
              <a:rPr lang="en-US" dirty="0" err="1"/>
              <a:t>SerializationInfo</a:t>
            </a:r>
            <a:r>
              <a:rPr lang="en-US" dirty="0"/>
              <a:t> info, </a:t>
            </a:r>
            <a:r>
              <a:rPr lang="en-US" dirty="0" err="1"/>
              <a:t>StreamingContext</a:t>
            </a:r>
            <a:r>
              <a:rPr lang="en-US" dirty="0"/>
              <a:t> context</a:t>
            </a:r>
            <a:r>
              <a:rPr lang="en-US" dirty="0" smtClean="0"/>
              <a:t>)</a:t>
            </a:r>
            <a:r>
              <a:rPr lang="ru-RU" dirty="0" smtClean="0"/>
              <a:t>. Он должен выполнять запись полей в</a:t>
            </a:r>
            <a:r>
              <a:rPr lang="ru-RU" dirty="0"/>
              <a:t> </a:t>
            </a:r>
            <a:r>
              <a:rPr lang="ru-RU" dirty="0" smtClean="0"/>
              <a:t>контекста сериализации.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98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Блок </a:t>
            </a:r>
            <a:r>
              <a:rPr lang="en-US" sz="3600" dirty="0" smtClean="0"/>
              <a:t>using </a:t>
            </a:r>
            <a:r>
              <a:rPr lang="ru-RU" sz="3600" dirty="0" smtClean="0"/>
              <a:t>и исключение внутри </a:t>
            </a:r>
            <a:r>
              <a:rPr lang="en-US" sz="3600" dirty="0" smtClean="0"/>
              <a:t>Dispose()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24847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Dispose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NotImplementedException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try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B();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catch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ex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ex.GetType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if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ex.InnerException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ex.InnerException.GetType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using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ru-RU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Someting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is wrong!"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58924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Вызвав функцию </a:t>
            </a:r>
            <a:r>
              <a:rPr lang="en-US" dirty="0" smtClean="0"/>
              <a:t>A() </a:t>
            </a:r>
            <a:r>
              <a:rPr lang="ru-RU" dirty="0" smtClean="0"/>
              <a:t>мы увидим на экране </a:t>
            </a:r>
            <a:r>
              <a:rPr lang="en-US" dirty="0"/>
              <a:t>System. </a:t>
            </a:r>
            <a:r>
              <a:rPr lang="en-US" dirty="0" err="1" smtClean="0"/>
              <a:t>NotImplementedException</a:t>
            </a:r>
            <a:r>
              <a:rPr lang="en-US" dirty="0" smtClean="0"/>
              <a:t>. </a:t>
            </a:r>
            <a:r>
              <a:rPr lang="ru-RU" dirty="0" smtClean="0"/>
              <a:t>То есть исключение</a:t>
            </a:r>
            <a:r>
              <a:rPr lang="en-US" dirty="0" smtClean="0"/>
              <a:t> </a:t>
            </a:r>
            <a:r>
              <a:rPr lang="ru-RU" dirty="0" smtClean="0"/>
              <a:t>возбуждаемое в методе </a:t>
            </a:r>
            <a:r>
              <a:rPr lang="en-US" dirty="0" smtClean="0"/>
              <a:t>Dispose()</a:t>
            </a:r>
            <a:r>
              <a:rPr lang="ru-RU" dirty="0" smtClean="0"/>
              <a:t> «затирает» исключение внутри блока </a:t>
            </a:r>
            <a:r>
              <a:rPr lang="en-US" dirty="0" smtClean="0"/>
              <a:t>using.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Блок </a:t>
            </a:r>
            <a:r>
              <a:rPr lang="en-US" sz="3600" dirty="0" smtClean="0"/>
              <a:t>using</a:t>
            </a:r>
            <a:r>
              <a:rPr lang="ru-RU" sz="3600" dirty="0" smtClean="0"/>
              <a:t>, инициализатор объекта и свойство генерирующее исключение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_y;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_x;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ArgumentOutOfRangeException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 must be positive number or zero"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_x 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_y;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ArgumentOutOfRangeException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"Y must be positive number or zero"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_y 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Dispose()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ru-RU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Привет от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Dispose()</a:t>
            </a:r>
            <a:r>
              <a:rPr lang="ru-RU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90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2819</Words>
  <Application>Microsoft Office PowerPoint</Application>
  <PresentationFormat>On-screen Show (4:3)</PresentationFormat>
  <Paragraphs>548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1_Office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Создание собственных исключений</vt:lpstr>
      <vt:lpstr>Блок using и исключение внутри Dispose()</vt:lpstr>
      <vt:lpstr>Блок using, инициализатор объекта и свойство генерирующее исключение</vt:lpstr>
      <vt:lpstr>Блок using, инициализатор объекта и свойство генерирующее исключение</vt:lpstr>
      <vt:lpstr>Термины</vt:lpstr>
      <vt:lpstr>Средства ввода/вывода</vt:lpstr>
      <vt:lpstr>PowerPoint Presentation</vt:lpstr>
      <vt:lpstr>PowerPoint Presentation</vt:lpstr>
      <vt:lpstr>PowerPoint Presentation</vt:lpstr>
      <vt:lpstr>Шаблон поиска (search pattern)</vt:lpstr>
      <vt:lpstr>PowerPoint Presentation</vt:lpstr>
      <vt:lpstr>PowerPoint Presentation</vt:lpstr>
      <vt:lpstr>PowerPoint Presentation</vt:lpstr>
      <vt:lpstr>Класс File. Быстрое чтение/запись файлов.</vt:lpstr>
      <vt:lpstr>Класс File. Быстрое чтение/запись файлов. Окончание.</vt:lpstr>
      <vt:lpstr>PowerPoint Presentation</vt:lpstr>
      <vt:lpstr>PowerPoint Presentation</vt:lpstr>
      <vt:lpstr>Понятие потока</vt:lpstr>
      <vt:lpstr>PowerPoint Presentation</vt:lpstr>
      <vt:lpstr>PowerPoint Presentation</vt:lpstr>
      <vt:lpstr>Архивация</vt:lpstr>
      <vt:lpstr>Сериализация (Serialization)</vt:lpstr>
      <vt:lpstr>Бинарная сериализация (пример)</vt:lpstr>
      <vt:lpstr>XML сериализация (пример)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83</cp:revision>
  <dcterms:created xsi:type="dcterms:W3CDTF">2012-08-15T13:44:54Z</dcterms:created>
  <dcterms:modified xsi:type="dcterms:W3CDTF">2014-03-30T20:31:16Z</dcterms:modified>
</cp:coreProperties>
</file>