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7" r:id="rId2"/>
    <p:sldId id="261" r:id="rId3"/>
    <p:sldId id="267" r:id="rId4"/>
    <p:sldId id="260" r:id="rId5"/>
    <p:sldId id="258" r:id="rId6"/>
    <p:sldId id="270" r:id="rId7"/>
    <p:sldId id="259" r:id="rId8"/>
    <p:sldId id="265" r:id="rId9"/>
    <p:sldId id="266" r:id="rId10"/>
    <p:sldId id="264" r:id="rId11"/>
    <p:sldId id="269" r:id="rId12"/>
    <p:sldId id="262" r:id="rId13"/>
    <p:sldId id="263" r:id="rId14"/>
    <p:sldId id="268" r:id="rId15"/>
    <p:sldId id="271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2644" autoAdjust="0"/>
    <p:restoredTop sz="86323" autoAdjust="0"/>
  </p:normalViewPr>
  <p:slideViewPr>
    <p:cSldViewPr>
      <p:cViewPr varScale="1">
        <p:scale>
          <a:sx n="79" d="100"/>
          <a:sy n="79" d="100"/>
        </p:scale>
        <p:origin x="24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Обобщенные</a:t>
            </a:r>
            <a:r>
              <a:rPr lang="en-US" sz="2400" dirty="0" smtClean="0">
                <a:solidFill>
                  <a:schemeClr val="bg1"/>
                </a:solidFill>
              </a:rPr>
              <a:t> (generic)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методы и типы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Ключевое слово </a:t>
            </a:r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 помощью ключевого слова </a:t>
            </a:r>
            <a:r>
              <a:rPr lang="en-US" dirty="0" smtClean="0"/>
              <a:t>default </a:t>
            </a:r>
            <a:r>
              <a:rPr lang="ru-RU" dirty="0" smtClean="0"/>
              <a:t>можно получать значение по умолчанию по имени типа. Для значимых типов это 0, для ссылочных – </a:t>
            </a:r>
            <a:r>
              <a:rPr lang="en-US" dirty="0" smtClean="0"/>
              <a:t>null.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293096"/>
            <a:ext cx="82296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Где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T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это тип-аргумент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12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Абстрактные классы</a:t>
            </a:r>
            <a:br>
              <a:rPr lang="ru-RU" dirty="0" smtClean="0"/>
            </a:br>
            <a:r>
              <a:rPr lang="ru-RU" dirty="0" smtClean="0"/>
              <a:t>и обобщенные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Base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Act&lt;T&gt;(T t)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Derived : Base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Для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override </a:t>
            </a:r>
            <a:r>
              <a:rPr lang="ru-RU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метода нельзя указывать ограничения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Они наследуются от родительского метода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Act&lt;T&gt;(T t)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DC1414"/>
                </a:solidFill>
                <a:latin typeface="Consolas" panose="020B0609020204030204" pitchFamily="49" charset="0"/>
              </a:rPr>
              <a:t>"Some string"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3252223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обобщенные типы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System.Collections.Generic.*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9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Ковариантность</a:t>
            </a:r>
            <a:r>
              <a:rPr lang="ru-RU" dirty="0" smtClean="0"/>
              <a:t> и </a:t>
            </a:r>
            <a:r>
              <a:rPr lang="ru-RU" dirty="0" err="1" smtClean="0"/>
              <a:t>контрвариантность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0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Типы поддерживающие </a:t>
            </a:r>
            <a:r>
              <a:rPr lang="ru-RU" sz="3600" dirty="0" err="1" smtClean="0"/>
              <a:t>ковариантность</a:t>
            </a:r>
            <a:r>
              <a:rPr lang="ru-RU" sz="3600" dirty="0" smtClean="0"/>
              <a:t> и </a:t>
            </a:r>
            <a:r>
              <a:rPr lang="ru-RU" sz="3600" dirty="0" err="1" smtClean="0"/>
              <a:t>контравариантность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448518"/>
              </p:ext>
            </p:extLst>
          </p:nvPr>
        </p:nvGraphicFramePr>
        <p:xfrm>
          <a:off x="457200" y="1600198"/>
          <a:ext cx="8229600" cy="4911094"/>
        </p:xfrm>
        <a:graphic>
          <a:graphicData uri="http://schemas.openxmlformats.org/drawingml/2006/table">
            <a:tbl>
              <a:tblPr/>
              <a:tblGrid>
                <a:gridCol w="3610744"/>
                <a:gridCol w="2160240"/>
                <a:gridCol w="2458616"/>
              </a:tblGrid>
              <a:tr h="326616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rgbClr val="002060"/>
                          </a:solidFill>
                        </a:rPr>
                        <a:t>Тип</a:t>
                      </a:r>
                      <a:endParaRPr 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rgbClr val="002060"/>
                          </a:solidFill>
                        </a:rPr>
                        <a:t>Ковариантный тип-параметр</a:t>
                      </a:r>
                      <a:endParaRPr 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rgbClr val="002060"/>
                          </a:solidFill>
                        </a:rPr>
                        <a:t>Контравариантный тип-параметр</a:t>
                      </a:r>
                      <a:endParaRPr 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4074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Action&lt;T</a:t>
                      </a:r>
                      <a:r>
                        <a:rPr lang="fr-FR" sz="1200" dirty="0"/>
                        <a:t>&gt; </a:t>
                      </a:r>
                      <a:r>
                        <a:rPr lang="ru-RU" sz="1200" dirty="0" smtClean="0"/>
                        <a:t>…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/>
                        <a:t>Action&lt;T1, T2, T3, T4, T5, T6, T7, T8, T9, T10, T11, T12, T13, T14, T15, T16&gt;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Comparison&lt;T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Converter&lt;</a:t>
                      </a:r>
                      <a:r>
                        <a:rPr lang="en-US" sz="1200" dirty="0" err="1" smtClean="0"/>
                        <a:t>TInput</a:t>
                      </a:r>
                      <a:r>
                        <a:rPr lang="en-US" sz="1200" dirty="0"/>
                        <a:t>, </a:t>
                      </a:r>
                      <a:r>
                        <a:rPr lang="en-US" sz="1200" dirty="0" err="1"/>
                        <a:t>TOutput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Func</a:t>
                      </a:r>
                      <a:r>
                        <a:rPr lang="en-US" sz="1200" dirty="0" smtClean="0"/>
                        <a:t>&lt;</a:t>
                      </a:r>
                      <a:r>
                        <a:rPr lang="en-US" sz="1200" dirty="0" err="1" smtClean="0"/>
                        <a:t>TResult</a:t>
                      </a:r>
                      <a:r>
                        <a:rPr lang="en-US" sz="1200" dirty="0" smtClean="0"/>
                        <a:t>&gt;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4244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Func</a:t>
                      </a:r>
                      <a:r>
                        <a:rPr lang="en-US" sz="1200" dirty="0" smtClean="0"/>
                        <a:t>&lt;T</a:t>
                      </a:r>
                      <a:r>
                        <a:rPr lang="en-US" sz="1200" dirty="0"/>
                        <a:t>, </a:t>
                      </a:r>
                      <a:r>
                        <a:rPr lang="en-US" sz="1200" dirty="0" err="1"/>
                        <a:t>TResult</a:t>
                      </a:r>
                      <a:r>
                        <a:rPr lang="en-US" sz="1200" dirty="0"/>
                        <a:t>&gt; </a:t>
                      </a:r>
                      <a:r>
                        <a:rPr lang="ru-RU" sz="1200" dirty="0" smtClean="0"/>
                        <a:t>…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/>
                        <a:t>Func</a:t>
                      </a:r>
                      <a:r>
                        <a:rPr lang="en-US" sz="1200" dirty="0"/>
                        <a:t>&lt;T1, T2, T3, T4, T5, T6, T7, T8, T9, T10, T11, T12, T13, T14, T15, T16, </a:t>
                      </a:r>
                      <a:r>
                        <a:rPr lang="en-US" sz="1200" dirty="0" err="1"/>
                        <a:t>TResult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IComparable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/>
                        <a:t>Predicate&lt;T&gt;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IComparer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IEnumerable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IEnumerator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IEqualityComparer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IGrouping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TKey</a:t>
                      </a:r>
                      <a:r>
                        <a:rPr lang="en-US" sz="1200" dirty="0"/>
                        <a:t>, </a:t>
                      </a:r>
                      <a:r>
                        <a:rPr lang="en-US" sz="1200" dirty="0" err="1"/>
                        <a:t>TElement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IOrderedEnumerable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TElement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IOrderedQueryable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IQueryable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83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Для тех кто переходит с </a:t>
            </a:r>
            <a:r>
              <a:rPr lang="en-US" dirty="0" smtClean="0"/>
              <a:t>C++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C# generics vs C++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dirty="0"/>
              <a:t>Обобщения в C# обладают меньшей гибкостью по сравнению с шаблонами в C++. Например, нельзя использовать арифметические операторы хотя можно использовать операторы определенные пользователем.</a:t>
            </a:r>
          </a:p>
          <a:p>
            <a:endParaRPr lang="ru-RU" dirty="0"/>
          </a:p>
          <a:p>
            <a:r>
              <a:rPr lang="ru-RU" dirty="0"/>
              <a:t>C# не поддерживает не-тип параметры шаблонов как например </a:t>
            </a:r>
            <a:r>
              <a:rPr lang="ru-RU" dirty="0" err="1"/>
              <a:t>template</a:t>
            </a:r>
            <a:r>
              <a:rPr lang="ru-RU" dirty="0"/>
              <a:t> C&lt;</a:t>
            </a:r>
            <a:r>
              <a:rPr lang="ru-RU" dirty="0" err="1"/>
              <a:t>int</a:t>
            </a:r>
            <a:r>
              <a:rPr lang="ru-RU" dirty="0"/>
              <a:t> i&gt; {}.</a:t>
            </a:r>
          </a:p>
          <a:p>
            <a:endParaRPr lang="ru-RU" dirty="0"/>
          </a:p>
          <a:p>
            <a:r>
              <a:rPr lang="ru-RU" dirty="0"/>
              <a:t>C# не поддерживает явную специализацию; то есть отдельную реализацию для конкретного типа.</a:t>
            </a:r>
          </a:p>
          <a:p>
            <a:endParaRPr lang="ru-RU" dirty="0"/>
          </a:p>
          <a:p>
            <a:r>
              <a:rPr lang="ru-RU" dirty="0"/>
              <a:t>C# не поддерживает частичную специализацию: отдельную реализацию для части тип-аргументов.</a:t>
            </a:r>
          </a:p>
          <a:p>
            <a:endParaRPr lang="ru-RU" dirty="0"/>
          </a:p>
          <a:p>
            <a:r>
              <a:rPr lang="ru-RU" dirty="0"/>
              <a:t>C# не разрешает использовать тип-аргумент в качестве базового класса для обобщенного типа.</a:t>
            </a:r>
          </a:p>
          <a:p>
            <a:endParaRPr lang="ru-RU" dirty="0"/>
          </a:p>
          <a:p>
            <a:r>
              <a:rPr lang="ru-RU" dirty="0"/>
              <a:t>C# не поддерживает значения по умолчанию для тип-аргументов.</a:t>
            </a:r>
          </a:p>
          <a:p>
            <a:endParaRPr lang="ru-RU" dirty="0"/>
          </a:p>
          <a:p>
            <a:r>
              <a:rPr lang="ru-RU" dirty="0"/>
              <a:t>Тип-параметр в C# не может быть обобщением, однако конструируемые типы могут использоваться как обобщения. C++ поддерживает шаблонные параметры.</a:t>
            </a:r>
          </a:p>
          <a:p>
            <a:endParaRPr lang="ru-RU" dirty="0"/>
          </a:p>
          <a:p>
            <a:r>
              <a:rPr lang="ru-RU" dirty="0"/>
              <a:t>C++ разрешает писать код который подходит не для всех возможных тип-параметров шаблона, который позже проверяется с конкретным тип-параметром. C# требует что код был написан так чтобы он мог работать с любым типом который удовлетворяет наложенным ограничениям. Например, в C++ можно написать функцию с использованием операторов + и - на переменных тип-параметра, который приведет к ошибке компиляции в момент создания шаблона с типом без поддержки данных операторов. C# запрещает данный подход; разрешено использовать только те конструкции языка которые могут быть выведены из наложенных ограничений.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1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Обобщенное программирование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Парадигма </a:t>
            </a:r>
            <a:r>
              <a:rPr lang="ru-RU" sz="2800" dirty="0"/>
              <a:t>программирования, заключающаяся в таком описании данных и алгоритмов, которое можно применять к различным типам данных, не меняя само это описание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Поддерживается начиная с </a:t>
            </a:r>
            <a:r>
              <a:rPr lang="en-US" sz="2800" dirty="0" smtClean="0"/>
              <a:t>.NET 2.0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439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Преимущества обобщенных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Одна реализация типа, алгоритма для разных типов</a:t>
            </a:r>
          </a:p>
          <a:p>
            <a:r>
              <a:rPr lang="ru-RU" dirty="0" smtClean="0"/>
              <a:t>Более высокая скорость работы для значимых типов по сравнению с использованием </a:t>
            </a:r>
            <a:r>
              <a:rPr lang="en-US" dirty="0" smtClean="0"/>
              <a:t>object</a:t>
            </a:r>
          </a:p>
          <a:p>
            <a:r>
              <a:rPr lang="ru-RU" dirty="0" err="1" smtClean="0"/>
              <a:t>Типо</a:t>
            </a:r>
            <a:r>
              <a:rPr lang="ru-RU" dirty="0" smtClean="0"/>
              <a:t>-безопасно</a:t>
            </a:r>
            <a:r>
              <a:rPr lang="en-US" smtClean="0"/>
              <a:t>c</a:t>
            </a:r>
            <a:r>
              <a:rPr lang="ru-RU" smtClean="0"/>
              <a:t>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8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Обобщения </a:t>
            </a:r>
            <a:r>
              <a:rPr lang="en-US" dirty="0" smtClean="0"/>
              <a:t>(generics)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Методы</a:t>
            </a:r>
            <a:endParaRPr lang="en-US" dirty="0" smtClean="0"/>
          </a:p>
          <a:p>
            <a:r>
              <a:rPr lang="ru-RU" dirty="0" smtClean="0"/>
              <a:t>Классы</a:t>
            </a:r>
          </a:p>
          <a:p>
            <a:r>
              <a:rPr lang="ru-RU" dirty="0" smtClean="0"/>
              <a:t>Структуры</a:t>
            </a:r>
          </a:p>
          <a:p>
            <a:r>
              <a:rPr lang="ru-RU" dirty="0" smtClean="0"/>
              <a:t>Делегаты</a:t>
            </a:r>
          </a:p>
          <a:p>
            <a:r>
              <a:rPr lang="ru-RU" dirty="0" smtClean="0"/>
              <a:t>Интерфейсы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3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Обобщенные методы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Обобщенные методы объявляются путем добавления тип-аргумента к имени.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457200" y="3344793"/>
            <a:ext cx="7931224" cy="31085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ArrayHelper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static Random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Random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Shuffle&lt;T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&gt;(T[] array)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n-NO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for</a:t>
            </a:r>
            <a:r>
              <a:rPr lang="nn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</a:t>
            </a:r>
            <a:r>
              <a:rPr lang="nn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array.Length 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- 1; i &gt; 0; i--)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rnd.Next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T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 = array[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array[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array[j];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array[j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temp;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299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64" y="116632"/>
            <a:ext cx="8363272" cy="994122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Выведение тип-аргументов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(</a:t>
            </a:r>
            <a:r>
              <a:rPr lang="en-US" sz="3200" dirty="0" smtClean="0"/>
              <a:t>inference of type arguments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1268760"/>
            <a:ext cx="83581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Для обобщенных </a:t>
            </a:r>
            <a:r>
              <a:rPr lang="en-US" sz="2000" dirty="0" smtClean="0"/>
              <a:t>(generic) </a:t>
            </a:r>
            <a:r>
              <a:rPr lang="ru-RU" sz="2000" dirty="0" smtClean="0"/>
              <a:t>методов компилятор автоматически определяет тип для тип-аргумента на основании аргументов метода. Например, метод </a:t>
            </a:r>
            <a:r>
              <a:rPr lang="en-US" sz="2000" dirty="0" smtClean="0"/>
              <a:t>Choose </a:t>
            </a:r>
            <a:r>
              <a:rPr lang="ru-RU" sz="2000" dirty="0" smtClean="0"/>
              <a:t>может быть вызван с явным указанием тип-аргумента, но это не обязательно: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376592" y="2560836"/>
            <a:ext cx="835810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Chooser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fr-FR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T 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Choose&lt;T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&gt;(T first, T second)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rnd.Next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() %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2 == 0 ? first : second;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Явное указание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тип-аргумента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.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Это избыточно т.к. компилятор может «угадать» его</a:t>
            </a:r>
            <a:endParaRPr lang="ru-RU" sz="1200" dirty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&gt;(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0364" y="5013176"/>
            <a:ext cx="83581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 smtClean="0"/>
              <a:t>Короткий вариант </a:t>
            </a:r>
            <a:r>
              <a:rPr lang="ru-RU" sz="2200" dirty="0" smtClean="0"/>
              <a:t>вызова</a:t>
            </a:r>
            <a:r>
              <a:rPr lang="ru-RU" sz="2000" dirty="0" smtClean="0"/>
              <a:t>:</a:t>
            </a:r>
            <a:endParaRPr lang="ru-RU" sz="2000" dirty="0"/>
          </a:p>
        </p:txBody>
      </p:sp>
      <p:sp>
        <p:nvSpPr>
          <p:cNvPr id="7" name="Rectangle 6"/>
          <p:cNvSpPr/>
          <p:nvPr/>
        </p:nvSpPr>
        <p:spPr>
          <a:xfrm>
            <a:off x="395536" y="5373216"/>
            <a:ext cx="83581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1749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(</a:t>
            </a:r>
            <a:r>
              <a:rPr lang="en-US" dirty="0" smtClean="0"/>
              <a:t>constraints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Базовый класс</a:t>
            </a:r>
          </a:p>
          <a:p>
            <a:pPr lvl="1"/>
            <a:r>
              <a:rPr lang="en-US" dirty="0" smtClean="0"/>
              <a:t>class Demo&lt;T&gt; where T : </a:t>
            </a:r>
            <a:r>
              <a:rPr lang="en-US" dirty="0" err="1" smtClean="0"/>
              <a:t>BaseClass</a:t>
            </a:r>
            <a:r>
              <a:rPr lang="en-US" dirty="0" smtClean="0"/>
              <a:t> { … }</a:t>
            </a:r>
            <a:endParaRPr lang="ru-RU" dirty="0" smtClean="0"/>
          </a:p>
          <a:p>
            <a:r>
              <a:rPr lang="ru-RU" dirty="0" smtClean="0"/>
              <a:t>Интерфейс(ы)</a:t>
            </a:r>
            <a:endParaRPr lang="en-US" dirty="0" smtClean="0"/>
          </a:p>
          <a:p>
            <a:pPr lvl="1"/>
            <a:r>
              <a:rPr lang="en-US" dirty="0"/>
              <a:t>class Demo&lt;T&gt; where T : </a:t>
            </a:r>
            <a:r>
              <a:rPr lang="en-US" dirty="0" err="1" smtClean="0"/>
              <a:t>ISmth</a:t>
            </a:r>
            <a:r>
              <a:rPr lang="en-US" dirty="0" smtClean="0"/>
              <a:t> </a:t>
            </a:r>
            <a:r>
              <a:rPr lang="en-US" dirty="0"/>
              <a:t>{ … </a:t>
            </a:r>
            <a:r>
              <a:rPr lang="en-US" dirty="0" smtClean="0"/>
              <a:t>}</a:t>
            </a:r>
          </a:p>
          <a:p>
            <a:pPr lvl="1"/>
            <a:r>
              <a:rPr lang="en-US" dirty="0"/>
              <a:t>class Demo&lt;T&gt; where T : </a:t>
            </a:r>
            <a:r>
              <a:rPr lang="en-US" dirty="0" smtClean="0"/>
              <a:t>ISmth1, ISmth2 </a:t>
            </a:r>
            <a:r>
              <a:rPr lang="en-US" dirty="0"/>
              <a:t>{ … }</a:t>
            </a:r>
            <a:endParaRPr lang="ru-RU" dirty="0" smtClean="0"/>
          </a:p>
          <a:p>
            <a:r>
              <a:rPr lang="ru-RU" dirty="0" smtClean="0"/>
              <a:t>Ссылочный тип</a:t>
            </a:r>
            <a:endParaRPr lang="en-US" dirty="0" smtClean="0"/>
          </a:p>
          <a:p>
            <a:pPr lvl="1"/>
            <a:r>
              <a:rPr lang="en-US" dirty="0"/>
              <a:t>class Demo&lt;T&gt; where T : </a:t>
            </a:r>
            <a:r>
              <a:rPr lang="en-US" dirty="0" smtClean="0"/>
              <a:t>class</a:t>
            </a:r>
            <a:endParaRPr lang="ru-RU" dirty="0" smtClean="0"/>
          </a:p>
          <a:p>
            <a:r>
              <a:rPr lang="ru-RU" dirty="0" smtClean="0"/>
              <a:t>Значимый тип</a:t>
            </a:r>
            <a:endParaRPr lang="en-US" dirty="0" smtClean="0"/>
          </a:p>
          <a:p>
            <a:pPr lvl="1"/>
            <a:r>
              <a:rPr lang="en-US" dirty="0"/>
              <a:t>class Demo&lt;T&gt; where T : </a:t>
            </a:r>
            <a:r>
              <a:rPr lang="en-US" dirty="0" err="1" smtClean="0"/>
              <a:t>struct</a:t>
            </a:r>
            <a:endParaRPr lang="ru-RU" dirty="0" smtClean="0"/>
          </a:p>
          <a:p>
            <a:r>
              <a:rPr lang="ru-RU" dirty="0" smtClean="0"/>
              <a:t>Конструктор без аргументов</a:t>
            </a:r>
            <a:endParaRPr lang="en-US" dirty="0" smtClean="0"/>
          </a:p>
          <a:p>
            <a:pPr lvl="1"/>
            <a:r>
              <a:rPr lang="en-US" dirty="0"/>
              <a:t>class Demo&lt;T&gt; where T : </a:t>
            </a:r>
            <a:r>
              <a:rPr lang="en-US" dirty="0" smtClean="0"/>
              <a:t>new()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2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Ограничения для нескольких параметров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Test&lt;T,U&gt;</a:t>
            </a:r>
            <a:br>
              <a:rPr lang="en-US" dirty="0" smtClean="0"/>
            </a:br>
            <a:r>
              <a:rPr lang="en-US" dirty="0" smtClean="0"/>
              <a:t>     where T : Base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where U : new()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7108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Тип-параметры без ограничений (</a:t>
            </a:r>
            <a:r>
              <a:rPr lang="en-US" dirty="0" smtClean="0"/>
              <a:t>unbounded type parameters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Нельзя сравнивать с помощью ==, != т.к. нет гарантии что тип их поддерживает</a:t>
            </a:r>
          </a:p>
          <a:p>
            <a:r>
              <a:rPr lang="ru-RU" dirty="0" smtClean="0"/>
              <a:t>Можно приводить к типу </a:t>
            </a:r>
            <a:r>
              <a:rPr lang="en-US" dirty="0" smtClean="0"/>
              <a:t>object</a:t>
            </a:r>
            <a:r>
              <a:rPr lang="ru-RU" dirty="0" smtClean="0"/>
              <a:t> или выполнять явное приведение к интерфейсу</a:t>
            </a:r>
          </a:p>
          <a:p>
            <a:r>
              <a:rPr lang="ru-RU" dirty="0" smtClean="0"/>
              <a:t>Можно сравнивать с </a:t>
            </a:r>
            <a:r>
              <a:rPr lang="en-US" dirty="0" smtClean="0"/>
              <a:t>null. </a:t>
            </a:r>
            <a:r>
              <a:rPr lang="ru-RU" dirty="0" smtClean="0"/>
              <a:t>Если тип аргумент является значимым, то условие всегда возвращает </a:t>
            </a:r>
            <a:r>
              <a:rPr lang="en-US" dirty="0" smtClean="0"/>
              <a:t>false</a:t>
            </a:r>
            <a:r>
              <a:rPr lang="ru-R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03232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820</Words>
  <Application>Microsoft Office PowerPoint</Application>
  <PresentationFormat>On-screen Show (4:3)</PresentationFormat>
  <Paragraphs>147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Consolas</vt:lpstr>
      <vt:lpstr>bel-hard-training</vt:lpstr>
      <vt:lpstr>PowerPoint Presentation</vt:lpstr>
      <vt:lpstr>Обобщенное программирование</vt:lpstr>
      <vt:lpstr>Преимущества обобщенных типов</vt:lpstr>
      <vt:lpstr>Обобщения (generics)</vt:lpstr>
      <vt:lpstr>Обобщенные методы</vt:lpstr>
      <vt:lpstr>Выведение тип-аргументов (inference of type arguments)</vt:lpstr>
      <vt:lpstr>Ограничения (constraints)</vt:lpstr>
      <vt:lpstr>Ограничения для нескольких параметров</vt:lpstr>
      <vt:lpstr>Тип-параметры без ограничений (unbounded type parameters)</vt:lpstr>
      <vt:lpstr>Ключевое слово default</vt:lpstr>
      <vt:lpstr>Абстрактные классы и обобщенные методы</vt:lpstr>
      <vt:lpstr>Стандартные обобщенные типы</vt:lpstr>
      <vt:lpstr>Ковариантность и контрвариантность</vt:lpstr>
      <vt:lpstr>Типы поддерживающие ковариантность и контравариантность</vt:lpstr>
      <vt:lpstr>Для тех кто переходит с C++ C# generics vs C++ templates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2017-05-25T15:22:52Z</dcterms:modified>
</cp:coreProperties>
</file>