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59" r:id="rId4"/>
    <p:sldId id="261" r:id="rId5"/>
    <p:sldId id="262" r:id="rId6"/>
    <p:sldId id="290" r:id="rId7"/>
    <p:sldId id="275" r:id="rId8"/>
    <p:sldId id="281" r:id="rId9"/>
    <p:sldId id="276" r:id="rId10"/>
    <p:sldId id="277" r:id="rId11"/>
    <p:sldId id="278" r:id="rId12"/>
    <p:sldId id="279" r:id="rId13"/>
    <p:sldId id="280" r:id="rId14"/>
    <p:sldId id="282" r:id="rId15"/>
    <p:sldId id="283" r:id="rId16"/>
    <p:sldId id="284" r:id="rId17"/>
    <p:sldId id="285" r:id="rId18"/>
    <p:sldId id="260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86" r:id="rId29"/>
    <p:sldId id="287" r:id="rId30"/>
    <p:sldId id="288" r:id="rId31"/>
    <p:sldId id="289" r:id="rId32"/>
    <p:sldId id="291" r:id="rId33"/>
    <p:sldId id="292" r:id="rId34"/>
    <p:sldId id="293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100" d="100"/>
          <a:sy n="100" d="100"/>
        </p:scale>
        <p:origin x="-528" y="12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20.01.2013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20.01.2013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54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20.01.2013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nectionstrings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nhforge.org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10</a:t>
            </a:r>
            <a:r>
              <a:rPr lang="ru-RU" sz="2400" dirty="0">
                <a:solidFill>
                  <a:schemeClr val="bg1"/>
                </a:solidFill>
              </a:rPr>
              <a:t>. Доступ к данным с использованием ADO.NET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0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5363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Объект </a:t>
            </a:r>
            <a:r>
              <a:rPr lang="en-US" sz="1200" b="1" dirty="0" err="1"/>
              <a:t>DataRow</a:t>
            </a:r>
            <a:r>
              <a:rPr lang="en-US" sz="1200" dirty="0"/>
              <a:t> </a:t>
            </a:r>
            <a:r>
              <a:rPr lang="ru-RU" sz="1200" dirty="0"/>
              <a:t>содержит в себе данные конкретной таблицы. К этим данным можно обращаться с использованием индексатора, который принимает либо название соответствующего столбца, либо его порядковый номер. Строки генерируются в самой таблице, поэтому для создания объекта строки необходимо воспользоваться методом </a:t>
            </a:r>
            <a:r>
              <a:rPr lang="en-US" sz="1200" b="1" dirty="0" err="1"/>
              <a:t>NewRow</a:t>
            </a:r>
            <a:r>
              <a:rPr lang="en-US" sz="1200" b="1" dirty="0"/>
              <a:t>().</a:t>
            </a:r>
            <a:endParaRPr lang="be-BY" sz="1200" b="1" dirty="0"/>
          </a:p>
        </p:txBody>
      </p:sp>
      <p:sp>
        <p:nvSpPr>
          <p:cNvPr id="1536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DataRow.</a:t>
            </a:r>
            <a:endParaRPr lang="be-BY" sz="2400" b="1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52400" y="1295400"/>
            <a:ext cx="8839200" cy="23542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row1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row1["Student"] = "Ivanov";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row1["Grade"] = 6;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row2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row2[1] = "Petrov";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row2[2] = 7;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row3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row3[1] = "Sidorov";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row3[2] = 8;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6" name="Прямоугольник 26"/>
          <p:cNvSpPr>
            <a:spLocks noChangeArrowheads="1"/>
          </p:cNvSpPr>
          <p:nvPr/>
        </p:nvSpPr>
        <p:spPr bwMode="auto">
          <a:xfrm>
            <a:off x="152400" y="3741738"/>
            <a:ext cx="8839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Свойство </a:t>
            </a:r>
            <a:r>
              <a:rPr lang="en-US" sz="1200" b="1"/>
              <a:t>Rows </a:t>
            </a:r>
            <a:r>
              <a:rPr lang="ru-RU" sz="1200"/>
              <a:t>возвращает объект </a:t>
            </a:r>
            <a:r>
              <a:rPr lang="en-US" sz="1200"/>
              <a:t>DataRowCollection, </a:t>
            </a:r>
            <a:r>
              <a:rPr lang="ru-RU" sz="1200"/>
              <a:t>используя которые можно управлять строками – добавлять, удалять, редактировать. Также можно получать объект </a:t>
            </a:r>
            <a:r>
              <a:rPr lang="en-US" sz="1200"/>
              <a:t>DaraRow:</a:t>
            </a:r>
            <a:endParaRPr lang="be-BY" sz="1200"/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152400" y="4549775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foreach (DataRow row in table.Rows)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Console.WriteLine(row["Student"].ToString() + row["Grade"].ToString());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2400" y="4191000"/>
            <a:ext cx="8839200" cy="2619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be-BY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DataRow someRow = table.Rows[1];</a:t>
            </a:r>
            <a:endParaRPr lang="be-BY" sz="1050" dirty="0">
              <a:solidFill>
                <a:schemeClr val="bg1"/>
              </a:solidFill>
            </a:endParaRPr>
          </a:p>
        </p:txBody>
      </p:sp>
      <p:sp>
        <p:nvSpPr>
          <p:cNvPr id="15369" name="Прямоугольник 26"/>
          <p:cNvSpPr>
            <a:spLocks noChangeArrowheads="1"/>
          </p:cNvSpPr>
          <p:nvPr/>
        </p:nvSpPr>
        <p:spPr bwMode="auto">
          <a:xfrm>
            <a:off x="152400" y="5389563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dirty="0"/>
              <a:t>Используя свойство </a:t>
            </a:r>
            <a:r>
              <a:rPr lang="en-US" sz="1200" dirty="0" err="1"/>
              <a:t>ItemArray</a:t>
            </a:r>
            <a:r>
              <a:rPr lang="en-US" sz="1200" dirty="0"/>
              <a:t> </a:t>
            </a:r>
            <a:r>
              <a:rPr lang="ru-RU" sz="1200" dirty="0"/>
              <a:t>можно изменить содержимое строки в </a:t>
            </a:r>
            <a:r>
              <a:rPr lang="en-US" sz="1200" dirty="0"/>
              <a:t>“</a:t>
            </a:r>
            <a:r>
              <a:rPr lang="ru-RU" sz="1200" dirty="0"/>
              <a:t>одну операцию</a:t>
            </a:r>
            <a:r>
              <a:rPr lang="en-US" sz="1200" dirty="0"/>
              <a:t>”</a:t>
            </a:r>
            <a:r>
              <a:rPr lang="ru-RU" sz="1200" dirty="0"/>
              <a:t>. Если какое-то поле в строке мы не хотим менять, на его место нужно поставить значение </a:t>
            </a:r>
            <a:r>
              <a:rPr lang="en-US" sz="1200" b="1" dirty="0"/>
              <a:t>null</a:t>
            </a:r>
            <a:r>
              <a:rPr lang="en-US" sz="1200" dirty="0"/>
              <a:t>.</a:t>
            </a:r>
            <a:endParaRPr lang="be-BY" sz="1200" dirty="0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52400" y="592296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object[] arr = new object[] { null, "Shmatko", 9 };	//Изменяем фамилию и отметку. Индекс не трогаем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DataRow row = table.Rows[2];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row.ItemArray = arr;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1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6387" name="Прямоугольник 26"/>
          <p:cNvSpPr>
            <a:spLocks noChangeArrowheads="1"/>
          </p:cNvSpPr>
          <p:nvPr/>
        </p:nvSpPr>
        <p:spPr bwMode="auto">
          <a:xfrm>
            <a:off x="152400" y="381000"/>
            <a:ext cx="8839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Каждая строка в объекте </a:t>
            </a:r>
            <a:r>
              <a:rPr lang="en-US" sz="1200"/>
              <a:t>DataTable </a:t>
            </a:r>
            <a:r>
              <a:rPr lang="ru-RU" sz="1200"/>
              <a:t>имеет собственное состояние – свойство </a:t>
            </a:r>
            <a:r>
              <a:rPr lang="en-US" sz="1200" b="1"/>
              <a:t>RowState</a:t>
            </a:r>
            <a:r>
              <a:rPr lang="ru-RU" sz="1200"/>
              <a:t>. Состояние строки меняется в зависимости от операций, которые над ней производятся.</a:t>
            </a:r>
            <a:r>
              <a:rPr lang="en-US" sz="1200"/>
              <a:t> </a:t>
            </a:r>
            <a:r>
              <a:rPr lang="ru-RU" sz="1200"/>
              <a:t>Элементы перечисления </a:t>
            </a:r>
            <a:r>
              <a:rPr lang="en-US" sz="1200"/>
              <a:t>DataRowState:</a:t>
            </a:r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Unchanged – строка не менялась (совпадает со строкой в базе);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Detached – строка не относится к объекту </a:t>
            </a:r>
            <a:r>
              <a:rPr lang="en-US" sz="1200"/>
              <a:t>DataTable</a:t>
            </a:r>
            <a:r>
              <a:rPr lang="ru-RU" sz="1200"/>
              <a:t>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Added – строка добавлена в объект </a:t>
            </a:r>
            <a:r>
              <a:rPr lang="en-US" sz="1200"/>
              <a:t>DataTable</a:t>
            </a:r>
            <a:r>
              <a:rPr lang="ru-RU" sz="1200"/>
              <a:t>, но не существует в БД;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Modified – строка была изменена по сравнению со строкой из базы;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Deleted – строка ожидает удаления из базы.</a:t>
            </a:r>
            <a:endParaRPr lang="be-BY" sz="1200"/>
          </a:p>
        </p:txBody>
      </p:sp>
      <p:sp>
        <p:nvSpPr>
          <p:cNvPr id="1638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DataRow.</a:t>
            </a:r>
            <a:endParaRPr lang="be-BY" sz="2400" b="1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731419"/>
              </p:ext>
            </p:extLst>
          </p:nvPr>
        </p:nvGraphicFramePr>
        <p:xfrm>
          <a:off x="304800" y="1828800"/>
          <a:ext cx="8610600" cy="17653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405085"/>
                <a:gridCol w="2733585"/>
                <a:gridCol w="1471930"/>
              </a:tblGrid>
              <a:tr h="3506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Действие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Код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Значение</a:t>
                      </a:r>
                      <a:endParaRPr lang="be-BY" sz="1200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 err="1" smtClean="0">
                          <a:solidFill>
                            <a:srgbClr val="0070C0"/>
                          </a:solidFill>
                        </a:rPr>
                        <a:t>RowState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7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Создание строки, не относящейся к объекту </a:t>
                      </a: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row = tbl.NewRow();</a:t>
                      </a:r>
                      <a:endParaRPr lang="be-BY" sz="120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row["id"] = 100;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Detached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Добавление новой строки в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tbl.Rows.Add(row);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Added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Получение существующей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row = tbl.Rows[0];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Unchanged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0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Редактирование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row.BeginEdit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row["id"] = 10000;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row.EndEdit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Modified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Удаление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row.Delete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Deleted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419" name="Прямоугольник 26"/>
          <p:cNvSpPr>
            <a:spLocks noChangeArrowheads="1"/>
          </p:cNvSpPr>
          <p:nvPr/>
        </p:nvSpPr>
        <p:spPr bwMode="auto">
          <a:xfrm>
            <a:off x="152400" y="36576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>
                <a:cs typeface="Arial" charset="0"/>
              </a:rPr>
              <a:t>	</a:t>
            </a:r>
            <a:r>
              <a:rPr lang="ru-RU" sz="1200" dirty="0">
                <a:cs typeface="Arial" charset="0"/>
              </a:rPr>
              <a:t>При изменении состояния строки, она лишь помечается как измененная. Для того, чтобы применить все изменения, произошедшие со строками, необходимо вызвать метод</a:t>
            </a:r>
            <a:r>
              <a:rPr lang="en-US" sz="1200" dirty="0">
                <a:cs typeface="Arial" charset="0"/>
              </a:rPr>
              <a:t> </a:t>
            </a:r>
            <a:r>
              <a:rPr lang="be-BY" sz="1200" b="1" dirty="0">
                <a:ea typeface="Calibri" pitchFamily="34" charset="0"/>
                <a:cs typeface="Arial" charset="0"/>
              </a:rPr>
              <a:t>AcceptChanges()</a:t>
            </a:r>
            <a:r>
              <a:rPr lang="en-US" sz="1200" b="1" dirty="0">
                <a:ea typeface="Calibri" pitchFamily="34" charset="0"/>
                <a:cs typeface="Arial" charset="0"/>
              </a:rPr>
              <a:t>. </a:t>
            </a:r>
            <a:r>
              <a:rPr lang="ru-RU" sz="1200" dirty="0">
                <a:cs typeface="Arial" charset="0"/>
              </a:rPr>
              <a:t>Данный метод вызывается либо у всей таблицы </a:t>
            </a:r>
            <a:r>
              <a:rPr lang="en-US" sz="1200" dirty="0" err="1">
                <a:cs typeface="Arial" charset="0"/>
              </a:rPr>
              <a:t>DataTable</a:t>
            </a:r>
            <a:r>
              <a:rPr lang="en-US" sz="1200" dirty="0">
                <a:cs typeface="Arial" charset="0"/>
              </a:rPr>
              <a:t>, </a:t>
            </a:r>
            <a:r>
              <a:rPr lang="ru-RU" sz="1200" dirty="0">
                <a:cs typeface="Arial" charset="0"/>
              </a:rPr>
              <a:t>либо у конкретной строки. Для отмены изменений применяется метод</a:t>
            </a:r>
            <a:r>
              <a:rPr lang="en-US" sz="1200" dirty="0">
                <a:cs typeface="Arial" charset="0"/>
              </a:rPr>
              <a:t> </a:t>
            </a:r>
            <a:r>
              <a:rPr lang="be-BY" sz="1200" b="1" dirty="0">
                <a:cs typeface="Calibri" pitchFamily="34" charset="0"/>
              </a:rPr>
              <a:t>RejectChanges()</a:t>
            </a:r>
            <a:r>
              <a:rPr lang="en-US" sz="1200" dirty="0">
                <a:cs typeface="Calibri" pitchFamily="34" charset="0"/>
              </a:rPr>
              <a:t>.</a:t>
            </a:r>
            <a:endParaRPr lang="en-US" sz="1200" dirty="0"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4356100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object[] arr = new object[] { null, "Shmatko", 9 };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DataRow row = table.Rows[2];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row.ItemArray = 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table.AcceptChanges();      //Сохраняем все изменения.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6421" name="Прямоугольник 26"/>
          <p:cNvSpPr>
            <a:spLocks noChangeArrowheads="1"/>
          </p:cNvSpPr>
          <p:nvPr/>
        </p:nvSpPr>
        <p:spPr bwMode="auto">
          <a:xfrm>
            <a:off x="152400" y="51054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Для того, чтобы получить старое значение в строке без </a:t>
            </a:r>
            <a:r>
              <a:rPr lang="en-US" sz="1200">
                <a:cs typeface="Arial" charset="0"/>
              </a:rPr>
              <a:t>“</a:t>
            </a:r>
            <a:r>
              <a:rPr lang="ru-RU" sz="1200">
                <a:cs typeface="Arial" charset="0"/>
              </a:rPr>
              <a:t>отката</a:t>
            </a:r>
            <a:r>
              <a:rPr lang="en-US" sz="1200">
                <a:cs typeface="Arial" charset="0"/>
              </a:rPr>
              <a:t>”</a:t>
            </a:r>
            <a:r>
              <a:rPr lang="ru-RU" sz="1200">
                <a:cs typeface="Arial" charset="0"/>
              </a:rPr>
              <a:t> всей таблицы, можно использовать версию строки и  перечисление </a:t>
            </a:r>
            <a:r>
              <a:rPr lang="en-US" sz="1200"/>
              <a:t>DataRowVersion</a:t>
            </a:r>
            <a:r>
              <a:rPr lang="ru-RU" sz="1200"/>
              <a:t>.</a:t>
            </a:r>
            <a:endParaRPr lang="en-US" sz="1200">
              <a:cs typeface="Arial" charset="0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52400" y="5535613"/>
            <a:ext cx="8839200" cy="1169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object[] arr = new object[] { null, "Shmatko", 9 };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DataRow row = table.Rows[2];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row.ItemArray = 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if (row.HasVersion(DataRowVersion.Original))    //Проверяем на наличие оригинальной версии строки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(string)row["Student", DataRowVersion. Original];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94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7411" name="Прямоугольник 26"/>
          <p:cNvSpPr>
            <a:spLocks noChangeArrowheads="1"/>
          </p:cNvSpPr>
          <p:nvPr/>
        </p:nvSpPr>
        <p:spPr bwMode="auto">
          <a:xfrm>
            <a:off x="152400" y="4095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Свойства и экземпляра класса </a:t>
            </a:r>
            <a:r>
              <a:rPr lang="en-US" sz="1200"/>
              <a:t>DataTable:</a:t>
            </a:r>
            <a:endParaRPr lang="be-BY" sz="1200"/>
          </a:p>
        </p:txBody>
      </p:sp>
      <p:sp>
        <p:nvSpPr>
          <p:cNvPr id="1741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DataTable.</a:t>
            </a:r>
            <a:endParaRPr lang="be-BY" sz="2400" b="1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478690"/>
              </p:ext>
            </p:extLst>
          </p:nvPr>
        </p:nvGraphicFramePr>
        <p:xfrm>
          <a:off x="152400" y="762000"/>
          <a:ext cx="88392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428"/>
                <a:gridCol w="6840772"/>
              </a:tblGrid>
              <a:tr h="113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/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CaseSensitive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Определяет, учитывается ли регистр при поиске строк в таблице (по умолчанию false – не учитывается)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ChildRelations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Возвращает коллекцию подчиненных связей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Columns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столбцов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Constraints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ограничений, заданных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Рассоединенный набор данных, включающий таблицу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DefaultView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Указывает на представление по умолчанию (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DataView</a:t>
                      </a: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)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69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ExtendedProperties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Коллекция пользовательских свойств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70C0"/>
                          </a:solidFill>
                        </a:rPr>
                        <a:t>HasErrors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Указывает, содержит ли таблица ошибки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2278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Locale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Свойство имеет тип </a:t>
                      </a:r>
                      <a:r>
                        <a:rPr lang="en-US" sz="1600" dirty="0" err="1">
                          <a:solidFill>
                            <a:srgbClr val="0070C0"/>
                          </a:solidFill>
                        </a:rPr>
                        <a:t>CultureInfo</a:t>
                      </a: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 и определяет региональные параметры, используемые таблицей при сравнении </a:t>
                      </a:r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строк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MinimumCapacity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Служит для получения или установки исходного количества строк таблицы (по умолчанию – 25 строк)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ParentRelations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Коллекция родительских отношений для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PrimaryKey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Массив столбцов, формирующих первичный ключ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R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emotingFormat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Позволяет указать формат данных при сериализации объекта – бинарный или XML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Rows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строк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TableName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Строка с именем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5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8435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Методы экземпляра класса </a:t>
            </a:r>
            <a:r>
              <a:rPr lang="en-US" sz="1200"/>
              <a:t>DataTable.</a:t>
            </a:r>
            <a:endParaRPr lang="be-BY" sz="1200"/>
          </a:p>
        </p:txBody>
      </p:sp>
      <p:sp>
        <p:nvSpPr>
          <p:cNvPr id="1843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DataTable.</a:t>
            </a:r>
            <a:endParaRPr lang="be-BY" sz="2400" b="1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045061"/>
              </p:ext>
            </p:extLst>
          </p:nvPr>
        </p:nvGraphicFramePr>
        <p:xfrm>
          <a:off x="152400" y="792163"/>
          <a:ext cx="8839200" cy="5761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122"/>
                <a:gridCol w="6840078"/>
              </a:tblGrid>
              <a:tr h="213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метода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фиксирует все изменения данных в строках таблицы, которые были проделаны с момента предыдущего вызова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BeginLoadData()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Отключает все ограничения при загрузке данных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Clear()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Уничтожаются все строки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Clone()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клонирует структуру таблицы и возвращает таблицу без строк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Compute()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применяет строку-выражение, заданную в качестве параметра, к диапазону строк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Copy()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клонирует и структуру, и данные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EndLoadData()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Активирует ограничения после загрузки данных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GetChanges()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возвращает таблицу с идентичной схемой, содержащую изменения, которые еще не зафиксированы методом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Errors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Возвращает массив объектов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DataRow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которые нарушают ограничения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ImportRow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таблицу вставляется строка, указанная в качестве параметра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LoadDataRow()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Добавляет или обновляет строку таблицы, основываясь на содержимом массива-параметра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NewRow()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Создается пустая строка по схеме столбцов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RejectChanges()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отменяет изменения, которые еще не зафиксированы вызовом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Reset()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Восстанавливает оригинальное состояние объекта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в котором он находился до инициализации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Select()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Возвращает массив строк таблицы на основании заданного критерия поиска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Xml()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Читает содержимое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-формате из файла,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TextReader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XmlReader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XmlSchema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Xml(), но читает только схему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WriteXml()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Записывает содержимое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XML-формате в файл,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TextWriter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XmlWriter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WriteXmlSchema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WriteXml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(), но записывает только схему таблицы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82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048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52400" y="381000"/>
            <a:ext cx="8839200" cy="63706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tblStudents = new DataTable();	//Таблица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": ID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студента, Фамилия, Успеваемость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tblStudents.TableName = "Students";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 col = new DataColumn("ID", typeof(int));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col.AutoIncrement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tblStudents.Columns.Add(col);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tblStudents.Columns.Add(new DataColumn("Student", typeof(string)));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tblStudents.Columns.Add(new DataColumn("Grade", typeof(int)));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row1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row1["Student"] = "Ivanov";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row1["Grade"] = 6;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row2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row2["Student"] = "Petrov";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row2["Grade"] = 7;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row3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row3["Student"] = "Sidorov";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row3["Grade"] = 8;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tblStudents.Rows.Add(row1);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tblStudents.Rows.Add(row2);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tblStudents.Rows.Add(row3);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tblLibrary = new DataTable();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//Таблица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Библиотека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":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Название книги,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студента-пользователя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tblLibrary.TableName = "Liabrary";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tblLibrary.Columns.Add(new DataColumn("Boock", typeof(string)));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 = new DataColumn(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", typeof(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col.AllowDBNull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tblLibrary.Columns.Add(col);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row1["Boock"] = "History";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"]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row2["Boock"] = "Math";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"]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2;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row3["Boock"] = "Phisics";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tblLibrary.Rows.Add(row1);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tblLibrary.Rows.Add(row2);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tblLibrary.Rows.Add(row3);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6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1507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1508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Для того, чтобы создать отношения, в каждой таблице должен быть определен первичный ключ. Для объекта </a:t>
            </a:r>
            <a:r>
              <a:rPr lang="en-US" sz="1200"/>
              <a:t>DataTable </a:t>
            </a:r>
            <a:r>
              <a:rPr lang="ru-RU" sz="1200"/>
              <a:t>первичный ключ задается как массив столбцов, входящий в первичный ключ.</a:t>
            </a:r>
            <a:endParaRPr lang="be-BY" sz="120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9144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DataColumn[] studentsKey = new DataColumn[1]; //Создаем массив столбцов, входящий в первичный ключ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studentsKey[0] = tblStudents.Columns["ID"];   //Заполняем массив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tblStudents.PrimaryKey = studentsKey;         //Устанавливаем первичный ключ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//То же самое, но в одну операцию: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tblLibrary.PrimaryKey = new DataColumn[] { tblLibrary.Columns["Boock"] };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1510" name="Прямоугольник 26"/>
          <p:cNvSpPr>
            <a:spLocks noChangeArrowheads="1"/>
          </p:cNvSpPr>
          <p:nvPr/>
        </p:nvSpPr>
        <p:spPr bwMode="auto">
          <a:xfrm>
            <a:off x="152400" y="197643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Добавляем обе таблицы в набор данных </a:t>
            </a:r>
            <a:r>
              <a:rPr lang="en-US" sz="1200"/>
              <a:t>DataSet</a:t>
            </a:r>
            <a:endParaRPr lang="be-BY" sz="120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52400" y="2286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DataSet ds = new DataSet();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ds.Tables.Add(tblStudents);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ds.Tables.Add(tblLibrary);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1512" name="Прямоугольник 26"/>
          <p:cNvSpPr>
            <a:spLocks noChangeArrowheads="1"/>
          </p:cNvSpPr>
          <p:nvPr/>
        </p:nvSpPr>
        <p:spPr bwMode="auto">
          <a:xfrm>
            <a:off x="152400" y="2849563"/>
            <a:ext cx="88392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Таблица поддерживает свойство </a:t>
            </a:r>
            <a:r>
              <a:rPr lang="en-US" sz="1200" b="1" dirty="0"/>
              <a:t>Constraints</a:t>
            </a:r>
            <a:r>
              <a:rPr lang="ru-RU" sz="1200" dirty="0"/>
              <a:t> – набор ограничений таблицы. Значением данного свойства является коллекция объектов класса </a:t>
            </a:r>
            <a:r>
              <a:rPr lang="en-US" sz="1200" b="1" dirty="0"/>
              <a:t>Constraint</a:t>
            </a:r>
            <a:r>
              <a:rPr lang="ru-RU" sz="1200" dirty="0"/>
              <a:t>. Класс </a:t>
            </a:r>
            <a:r>
              <a:rPr lang="en-US" sz="1200" b="1" dirty="0"/>
              <a:t>Constraint</a:t>
            </a:r>
            <a:r>
              <a:rPr lang="ru-RU" sz="1200" dirty="0"/>
              <a:t> – абстрактный базовый класс, имеющий два производных класса: </a:t>
            </a:r>
            <a:r>
              <a:rPr lang="en-US" sz="1200" b="1" dirty="0" err="1"/>
              <a:t>ForeignKeyConstraint</a:t>
            </a:r>
            <a:r>
              <a:rPr lang="ru-RU" sz="1200" dirty="0"/>
              <a:t> и </a:t>
            </a:r>
            <a:r>
              <a:rPr lang="en-US" sz="1200" b="1" dirty="0" err="1"/>
              <a:t>UniqueConstraint</a:t>
            </a:r>
            <a:r>
              <a:rPr lang="ru-RU" sz="1200" dirty="0"/>
              <a:t>.</a:t>
            </a:r>
            <a:r>
              <a:rPr lang="en-US" sz="1200" dirty="0"/>
              <a:t> </a:t>
            </a:r>
          </a:p>
          <a:p>
            <a:r>
              <a:rPr lang="en-US" sz="1200" dirty="0"/>
              <a:t>	</a:t>
            </a:r>
            <a:r>
              <a:rPr lang="ru-RU" sz="1200" dirty="0"/>
              <a:t>Класс </a:t>
            </a:r>
            <a:r>
              <a:rPr lang="en-US" sz="1200" b="1" dirty="0" err="1"/>
              <a:t>UniqueConstraint</a:t>
            </a:r>
            <a:r>
              <a:rPr lang="ru-RU" sz="1200" dirty="0"/>
              <a:t> – это класс, при помощи объектов которого реализуется концепция уникальности значений полей строки. В конструктор класса передается массив набор столбцов, на которых распространяется данное ограничение. При создании первичного ключа либо столбца со свойством </a:t>
            </a:r>
            <a:r>
              <a:rPr lang="en-US" sz="1200" dirty="0"/>
              <a:t>Unique</a:t>
            </a:r>
            <a:r>
              <a:rPr lang="ru-RU" sz="1200" dirty="0"/>
              <a:t> данное ограничение назначается автоматически.</a:t>
            </a:r>
          </a:p>
          <a:p>
            <a:r>
              <a:rPr lang="ru-RU" sz="1200" dirty="0"/>
              <a:t>	Класс </a:t>
            </a:r>
            <a:r>
              <a:rPr lang="en-US" sz="1200" b="1" dirty="0" err="1"/>
              <a:t>ForeignKeyConstraint</a:t>
            </a:r>
            <a:r>
              <a:rPr lang="ru-RU" sz="1200" dirty="0"/>
              <a:t> накладывает определенные ограничения на поведение связанных столбцов и указывает, какие действия будут производится при изменении данных в таблицах.</a:t>
            </a:r>
            <a:endParaRPr lang="be-BY" sz="12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34406"/>
              </p:ext>
            </p:extLst>
          </p:nvPr>
        </p:nvGraphicFramePr>
        <p:xfrm>
          <a:off x="152400" y="4648200"/>
          <a:ext cx="8839200" cy="205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654"/>
                <a:gridCol w="6633546"/>
              </a:tblGrid>
              <a:tr h="1828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Имя свойства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56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AcceptRejectRule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Определяет, каскадируются ли результаты вызова методов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AcceptChanges</a:t>
                      </a:r>
                      <a:r>
                        <a:rPr lang="ru-RU" sz="1100" dirty="0">
                          <a:solidFill>
                            <a:srgbClr val="00B0F0"/>
                          </a:solidFill>
                        </a:rPr>
                        <a:t>()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 и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RejectChanges</a:t>
                      </a:r>
                      <a:r>
                        <a:rPr lang="ru-RU" sz="1100" dirty="0">
                          <a:solidFill>
                            <a:srgbClr val="00B0F0"/>
                          </a:solidFill>
                        </a:rPr>
                        <a:t>()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 родительского объекта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DataRow</a:t>
                      </a:r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в дочерние строки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Columns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Столбцы дочерней таблицы, составляющие ограничение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ConstraintName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Имя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6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DeleteRule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Определяет, каскадируются ли удаление родительского объекта </a:t>
                      </a: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DataRow</a:t>
                      </a:r>
                      <a:r>
                        <a:rPr lang="en-US" sz="120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в дочерние строки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ExtendedProperties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Набор динамических свойств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RelatedColumns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Столбцы родительской таблицы, составляющие ограничение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RelatedTable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Родительская таблица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Table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Дочерняя таблица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6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UpdateRule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Управляет каскадированием изменений родительской строки в дочерние строки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8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2531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2532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Последний шаг в создании набора данных – установка отношений между таблицами. Рассмотрим вариант из примера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14" name="Прямоугольник 13"/>
          <p:cNvSpPr/>
          <p:nvPr/>
        </p:nvSpPr>
        <p:spPr>
          <a:xfrm>
            <a:off x="1905000" y="1143000"/>
            <a:ext cx="2057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Students</a:t>
            </a: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dirty="0">
              <a:solidFill>
                <a:srgbClr val="0070C0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724840"/>
              </p:ext>
            </p:extLst>
          </p:nvPr>
        </p:nvGraphicFramePr>
        <p:xfrm>
          <a:off x="1981200" y="1600200"/>
          <a:ext cx="19049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16"/>
                <a:gridCol w="879739"/>
                <a:gridCol w="654844"/>
              </a:tblGrid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Student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Grade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Ivanov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Petrov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Sidorov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5029200" y="1143000"/>
            <a:ext cx="1371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Library</a:t>
            </a: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dirty="0">
              <a:solidFill>
                <a:srgbClr val="0070C0"/>
              </a:solidFill>
            </a:endParaRP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3137"/>
              </p:ext>
            </p:extLst>
          </p:nvPr>
        </p:nvGraphicFramePr>
        <p:xfrm>
          <a:off x="5105400" y="1600200"/>
          <a:ext cx="1219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457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Boock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History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Math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Phisics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rgbClr val="0070C0"/>
                          </a:solidFill>
                        </a:rPr>
                        <a:t>null</a:t>
                      </a:r>
                      <a:endParaRPr lang="be-BY" sz="1400" i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Прямая соединительная линия 18"/>
          <p:cNvCxnSpPr/>
          <p:nvPr/>
        </p:nvCxnSpPr>
        <p:spPr>
          <a:xfrm rot="5400000" flipH="1" flipV="1">
            <a:off x="5980113" y="1485900"/>
            <a:ext cx="230188" cy="15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 flipH="1" flipV="1">
            <a:off x="5905501" y="1181100"/>
            <a:ext cx="381000" cy="3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10800000">
            <a:off x="2209800" y="990600"/>
            <a:ext cx="388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rot="5400000">
            <a:off x="1904207" y="1294606"/>
            <a:ext cx="609600" cy="15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78" name="TextBox 27"/>
          <p:cNvSpPr txBox="1">
            <a:spLocks noChangeArrowheads="1"/>
          </p:cNvSpPr>
          <p:nvPr/>
        </p:nvSpPr>
        <p:spPr bwMode="auto">
          <a:xfrm>
            <a:off x="3200400" y="6858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/>
              <a:t>Owner Relation</a:t>
            </a:r>
            <a:endParaRPr lang="be-BY"/>
          </a:p>
        </p:txBody>
      </p:sp>
      <p:sp>
        <p:nvSpPr>
          <p:cNvPr id="22579" name="Прямоугольник 26"/>
          <p:cNvSpPr>
            <a:spLocks noChangeArrowheads="1"/>
          </p:cNvSpPr>
          <p:nvPr/>
        </p:nvSpPr>
        <p:spPr bwMode="auto">
          <a:xfrm>
            <a:off x="152400" y="2924175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Из диаграммы видно, что таблица </a:t>
            </a:r>
            <a:r>
              <a:rPr lang="en-US" sz="1200"/>
              <a:t>Library </a:t>
            </a:r>
            <a:r>
              <a:rPr lang="ru-RU" sz="1200"/>
              <a:t>в поле </a:t>
            </a:r>
            <a:r>
              <a:rPr lang="en-US" sz="1200"/>
              <a:t>ID </a:t>
            </a:r>
            <a:r>
              <a:rPr lang="ru-RU" sz="1200"/>
              <a:t>подставляет значения из таблицы </a:t>
            </a:r>
            <a:r>
              <a:rPr lang="en-US" sz="1200"/>
              <a:t>Students, </a:t>
            </a:r>
            <a:r>
              <a:rPr lang="ru-RU" sz="1200"/>
              <a:t>поэтому толе </a:t>
            </a:r>
            <a:r>
              <a:rPr lang="en-US" sz="1200"/>
              <a:t>ID </a:t>
            </a:r>
            <a:r>
              <a:rPr lang="ru-RU" sz="1200"/>
              <a:t>в таблице </a:t>
            </a:r>
            <a:r>
              <a:rPr lang="en-US" sz="1200"/>
              <a:t>Library </a:t>
            </a:r>
            <a:r>
              <a:rPr lang="ru-RU" sz="1200" b="1"/>
              <a:t>является дочерним </a:t>
            </a:r>
            <a:r>
              <a:rPr lang="ru-RU" sz="1200"/>
              <a:t>полем, пот отношению к полу </a:t>
            </a:r>
            <a:r>
              <a:rPr lang="en-US" sz="1200"/>
              <a:t>ID </a:t>
            </a:r>
            <a:r>
              <a:rPr lang="ru-RU" sz="1200"/>
              <a:t>таблицы </a:t>
            </a:r>
            <a:r>
              <a:rPr lang="en-US" sz="1200"/>
              <a:t>Students.</a:t>
            </a:r>
            <a:r>
              <a:rPr lang="be-BY" sz="1200"/>
              <a:t> Добавляем связь в </a:t>
            </a:r>
            <a:r>
              <a:rPr lang="en-US" sz="1200"/>
              <a:t>DataSet:</a:t>
            </a:r>
            <a:endParaRPr lang="ru-RU" sz="1200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//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отношения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родительский столбец    ,     дочерний столбец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ds.Relations.Add("Owner", tblStudents.Columns["ID"], tblLibrary.Columns["ID"]);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152400" y="434340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dataGridView1.DataSource = tblStudents;</a:t>
            </a:r>
            <a:endParaRPr lang="be-BY" sz="9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dataGridView2.DataSource = tblLibrary;</a:t>
            </a:r>
            <a:endParaRPr lang="be-BY" dirty="0">
              <a:latin typeface="Arial" pitchFamily="34" charset="0"/>
            </a:endParaRPr>
          </a:p>
        </p:txBody>
      </p:sp>
      <p:sp>
        <p:nvSpPr>
          <p:cNvPr id="22582" name="Прямоугольник 26"/>
          <p:cNvSpPr>
            <a:spLocks noChangeArrowheads="1"/>
          </p:cNvSpPr>
          <p:nvPr/>
        </p:nvSpPr>
        <p:spPr bwMode="auto">
          <a:xfrm>
            <a:off x="152400" y="40386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Остается только добавить на форму 2 объекта </a:t>
            </a:r>
            <a:r>
              <a:rPr lang="en-US" sz="1200"/>
              <a:t>DataGridView</a:t>
            </a:r>
            <a:r>
              <a:rPr lang="ru-RU" sz="1200"/>
              <a:t>, указать им исходные данные и изучить поведение таблиц.</a:t>
            </a:r>
          </a:p>
        </p:txBody>
      </p:sp>
      <p:pic>
        <p:nvPicPr>
          <p:cNvPr id="225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876800"/>
            <a:ext cx="61626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7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3555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Загрузка базы данных в </a:t>
            </a:r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3556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Загрузку базы данных в таблицы можно осуществлять различными методами. Один ин самых распространенных – получить объект </a:t>
            </a:r>
            <a:r>
              <a:rPr lang="en-US" sz="1200"/>
              <a:t>DaraReader. </a:t>
            </a:r>
            <a:r>
              <a:rPr lang="ru-RU" sz="1200"/>
              <a:t>Таблица </a:t>
            </a:r>
            <a:r>
              <a:rPr lang="en-US" sz="1200"/>
              <a:t>DatTable </a:t>
            </a:r>
            <a:r>
              <a:rPr lang="ru-RU" sz="1200"/>
              <a:t>поддерживает заполнение, при котором таблице можно указать, из какого ридера её заполнять.</a:t>
            </a:r>
            <a:endParaRPr lang="be-BY" sz="1200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1143000"/>
            <a:ext cx="8839200" cy="1924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connection = new SqlConnection("Data Source = .\\SQLEXPRESS;"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"AttachDbFilename = D:\\testbase.mdf;"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"Integrated Security = True;"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"User Instance = True");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connection.Open();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connection.CreateCommand();  //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создаем запрос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* FROM Students";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SqlDataReader reader = cmd.ExecuteReader();   //Получаем ридер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table = new DataTable();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table.Load(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                            //Загружаем данные в таблицу из ридера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3558" name="Прямоугольник 26"/>
          <p:cNvSpPr>
            <a:spLocks noChangeArrowheads="1"/>
          </p:cNvSpPr>
          <p:nvPr/>
        </p:nvSpPr>
        <p:spPr bwMode="auto">
          <a:xfrm>
            <a:off x="152400" y="3124200"/>
            <a:ext cx="8839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Таким же образом следует получить данные остальных таблиц из базы данных, поместить все таблицы в </a:t>
            </a:r>
            <a:r>
              <a:rPr lang="en-US" sz="1200"/>
              <a:t>DataSet </a:t>
            </a:r>
            <a:r>
              <a:rPr lang="ru-RU" sz="1200"/>
              <a:t>и настроить связи между ними. Для крупных баз данных нет смысла загружать все данные из всех таблиц. Нужно загрузить только те, которые нужны для конкретной работы.</a:t>
            </a:r>
            <a:endParaRPr lang="en-US" sz="1200"/>
          </a:p>
          <a:p>
            <a:endParaRPr lang="en-US" sz="1200"/>
          </a:p>
          <a:p>
            <a:r>
              <a:rPr lang="en-US" sz="1200"/>
              <a:t>	</a:t>
            </a:r>
            <a:r>
              <a:rPr lang="ru-RU" sz="1200"/>
              <a:t>При сохранении таблицы в базу данных необходимо пройти по всем строкам данной таблицы и вызвать  команду, соответствующую состоянию данной строки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52400" y="4419600"/>
            <a:ext cx="8839200" cy="1938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foreach (DataRow row in table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.Rows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(row.RowState)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DataRowState.Added: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//Вызывем запрос на добавление строки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DataRowState.Deleted: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//Удоляем строку из БД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DataRowState.Modified: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//Обновляем строку в БД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</a:t>
            </a:r>
            <a:r>
              <a:rPr lang="ru-RU" dirty="0" smtClean="0"/>
              <a:t>режим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ConfigurationManager.ConnectionStrings</a:t>
            </a:r>
            <a:endParaRPr lang="en-US" dirty="0"/>
          </a:p>
          <a:p>
            <a:r>
              <a:rPr lang="ru-RU" dirty="0"/>
              <a:t>Строка </a:t>
            </a:r>
            <a:r>
              <a:rPr lang="ru-RU" dirty="0" smtClean="0"/>
              <a:t>соединения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://www.connectionstrings.com</a:t>
            </a:r>
            <a:r>
              <a:rPr lang="en-US" dirty="0" smtClean="0">
                <a:hlinkClick r:id="rId2"/>
              </a:rPr>
              <a:t>/</a:t>
            </a:r>
            <a:endParaRPr lang="ru-RU" dirty="0"/>
          </a:p>
          <a:p>
            <a:r>
              <a:rPr lang="ru-RU" dirty="0" smtClean="0"/>
              <a:t>Пулинг соединений </a:t>
            </a:r>
            <a:r>
              <a:rPr lang="en-US" dirty="0" smtClean="0"/>
              <a:t>(connection pooling)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90425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0" y="38100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SqlConnection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используется для соединения с базами данных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SQL Server версии 7.0 или более поздней. Данный класс является потомком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Connection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Основные элементы этого класса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949751"/>
              </p:ext>
            </p:extLst>
          </p:nvPr>
        </p:nvGraphicFramePr>
        <p:xfrm>
          <a:off x="152400" y="990600"/>
          <a:ext cx="8763000" cy="4495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6781800"/>
              </a:tblGrid>
              <a:tr h="2497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элемента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ConnectionString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Строка, описывающая параметры подключения к базе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990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ConnectionTimeout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Время ожидания открытия подключения (в секундах) перед тем, как возникнет исключение «Невозможно подключиться к базе». По умолчанию – 15 секунд, ноль соответствует бесконечному ожиданию. Значение устанавливается строкой подключения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493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Database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базы данных, к которой подключаемся. Значение устанавливается строкой подключения, но может быть изменено вызовом метода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ChangeDatabase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(). Не все поставщики поддерживают это свойство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493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State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Состояние соединения. Принимает значение из перечисления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 В настоящий момент поддерживаются </a:t>
                      </a:r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Open 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 </a:t>
                      </a:r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Closed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BeginTransaction()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Метод начинает транзакцию в базе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ChangeDatabase()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Устанавливает новую базу данных для использования. Является аналогом команды USE в SQL Server. Поставщики для СУБД Oracle не поддерживают этот метод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CreateCommand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Возвращает объект, реализующий интерфейс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IDbCommand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 (команду), но специфичный для конкретного поставщика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Open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 и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Close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Попытка соединиться и разъединиться с источником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2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67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Для успешного соединения с базой данных в объекте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Db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Connection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должна быть правильно установлено поле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ConnectionString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после чего необходимо вызвать метод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Open().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Строка подключения записывается в виде пар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ПАРАМЕТР =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&gt;&gt;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отделенных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символом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‘;’.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47854"/>
              </p:ext>
            </p:extLst>
          </p:nvPr>
        </p:nvGraphicFramePr>
        <p:xfrm>
          <a:off x="228600" y="1371600"/>
          <a:ext cx="8686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435"/>
                <a:gridCol w="6798365"/>
              </a:tblGrid>
              <a:tr h="1828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параметра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Описание параметра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AttachDBFilename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Initial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File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Используется при подключении к базе данных, представленной файлом (например, файл .mdf). Обычно вместо этого параметра используется параметр Initial Catalog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Connect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Timeout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Connection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Timeout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Время ожидания подключения в секундах. Если подключение не осуществлено по истечении этого времени, генерируется исключение. Значение по умолчанию – 15 секунд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85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 Source / Server/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Address / </a:t>
                      </a:r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Addr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Network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Address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Имя или сетевой адрес сервера. Для локальных серверов используется значение localhost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Initial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Catalog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Database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Имя базы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Integrated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Security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Trusted_Connection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Если установлено в true или SSPI, поставщик данных пытается подключиться к серверу, используя имя и пароль пользователя в системе Windows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Persist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Security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Info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Если установлено в false (по умолчанию), критическая в плане безопасности информация (например, пароль) удаляется из свойства ConnectionString сразу после осуществления подключения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User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ID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Идентификатор пользователя базы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Password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Pwd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Пароль пользователя базы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936652"/>
              </p:ext>
            </p:extLst>
          </p:nvPr>
        </p:nvGraphicFramePr>
        <p:xfrm>
          <a:off x="228600" y="4968875"/>
          <a:ext cx="86868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1827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параметра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Описание параметра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Current Language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Язык, используемый SQL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Server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(при сортировке и т. п.)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83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Network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Library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/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Net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Сетевая библиотека, которая используется для подключения к SQL Server. Поддерживаемые значения: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dbnmpntw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(именованные каналы),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dbmsrpcn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(мультипротокол),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dbmsadsn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(Apple Talk),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dbmsgnet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(VIA),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dbmsipcn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(Shared Memory),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dbmsspxn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(IPX/SPX) и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dbmssocn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(TCP/IP) (используется по умолчанию)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Packet Size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Размер в байтах сетевого пакета для обмена с сервером (по умолчанию – 8192 байт)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Workstation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ID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рабочей станции, подключающейся к серверу (по умолчанию – это имя компьютера клиента).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177" name="Rectangle 3"/>
          <p:cNvSpPr>
            <a:spLocks noChangeArrowheads="1"/>
          </p:cNvSpPr>
          <p:nvPr/>
        </p:nvSpPr>
        <p:spPr bwMode="auto">
          <a:xfrm>
            <a:off x="152400" y="4645025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ru-RU" sz="1400" dirty="0">
                <a:solidFill>
                  <a:schemeClr val="bg1"/>
                </a:solidFill>
                <a:cs typeface="Arial" charset="0"/>
              </a:rPr>
              <a:t>Поставщик данных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SQL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может содержит в строке подключения дополнительные параметры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: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7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Для успешного подключения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в строке подключения необходимо указать минимум 2 параметра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: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Data Source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и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Initial Catalog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.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con = new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("Data Source=(local);"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"Initial Catalog=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Northwind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"User ID=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the_user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"Password=pass123");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con.Open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152400" y="2220913"/>
            <a:ext cx="8839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Установка подключения с  базой данных, представленной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*.</a:t>
            </a:r>
            <a:r>
              <a:rPr lang="en-US" sz="1400" dirty="0" err="1">
                <a:solidFill>
                  <a:schemeClr val="bg1"/>
                </a:solidFill>
                <a:cs typeface="Arial" charset="0"/>
              </a:rPr>
              <a:t>mdf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файлом происходит следующим образом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: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52400" y="28194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conntect = new SqlConnection(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"Data Source = .\\SQLEXPRESS;"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"AttachDbFilename = D:\\testbase.mdf;"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"Integrated Security = True;"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"User Instance = True"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conntect.Open();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52" name="Rectangle 3"/>
          <p:cNvSpPr>
            <a:spLocks noChangeArrowheads="1"/>
          </p:cNvSpPr>
          <p:nvPr/>
        </p:nvSpPr>
        <p:spPr bwMode="auto">
          <a:xfrm>
            <a:off x="152400" y="4182824"/>
            <a:ext cx="88392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Arial" charset="0"/>
              </a:rPr>
              <a:t>	Как правило, строка подключения не задается вручную, а читается с конфигурационного файла.</a:t>
            </a:r>
            <a:endParaRPr lang="en-US" sz="1400" dirty="0">
              <a:solidFill>
                <a:schemeClr val="bg1"/>
              </a:solidFill>
              <a:cs typeface="Arial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Для упрощения создания конфигурационной строки в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.NET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присутствует класс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SqlConnectionStringBuilder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 :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52400" y="5105400"/>
            <a:ext cx="8839200" cy="16002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SqlConnectionStringBuilder sb = new SqlConnectionStringBuilder();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sb.DataSource = ".\\SQLEXPRESS";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sb.AttachDBFilename = "D:\\testbase.mdf";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sb.IntegratedSecurity = true;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sb.UserInstance = true;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conntection = new SqlConnection(sb.ConnectionString);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conntection.Open();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Command.</a:t>
            </a:r>
            <a:endParaRPr lang="be-BY" sz="2400" b="1"/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Дальнейшая работа с базой осуществляется с использованием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SQL-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запросов. Основной класс, предназначенный для данный цели –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унаследованный от класс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DbCommand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При создании объекта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его необходимо настроить. Минимальными параметрами являются строка запроса и ссылка на объект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SqlConnection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471613"/>
            <a:ext cx="8839200" cy="738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new SqlCommand();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cmd.Connection = conntecttion;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* FROM Library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152400" y="2362200"/>
            <a:ext cx="8839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Также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имеет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ещё один значимый параметр - 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принимающий значения из одноименного перечисления.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.Text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Текст команды – это SQL-инструкции. Обычно такие команды передаются в базу без предварительной обработки (за исключением случаев передачи параметров). Этот тип команды устанавливается по умолчанию.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/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.StoredProcedure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Текст команды – это имя хранимой процедуры, которая находится в базе данных.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.TableDirect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Команда предназначена для извлечения из БД полной таблицы. Имя таблицы указывается в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CommandText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Данный тип команд поддерживает только поставщик OLE DB.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7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Command.</a:t>
            </a:r>
            <a:endParaRPr lang="be-BY" sz="2400" b="1"/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564812"/>
            <a:ext cx="883920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Выполнить команду можно несколькими методами. Ниже приведены методы, поддерживаемые всем поставщиками данных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ExecuteNonQuery().</a:t>
            </a:r>
            <a:r>
              <a:rPr lang="ru-RU" sz="1400" dirty="0">
                <a:solidFill>
                  <a:schemeClr val="bg1"/>
                </a:solidFill>
              </a:rPr>
              <a:t> Этот метод применяется для запросов, не возвращающих данные. Метод возвращает суммарное число строк, добавленных, измененных или удаленных в результате выполнения команды.</a:t>
            </a:r>
          </a:p>
          <a:p>
            <a:endParaRPr lang="be-BY" sz="14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ExecuteScalar().</a:t>
            </a:r>
            <a:r>
              <a:rPr lang="ru-RU" sz="1400" dirty="0">
                <a:solidFill>
                  <a:schemeClr val="bg1"/>
                </a:solidFill>
              </a:rPr>
              <a:t> Метод выполняет команду и возвращает первый столбец первой строки первого результирующего набора данных. Метод может быть полезен при выполнении запросов или хранимых процедур, возвращающих единственных результат.</a:t>
            </a:r>
            <a:endParaRPr lang="be-BY" sz="1400" dirty="0">
              <a:solidFill>
                <a:schemeClr val="bg1"/>
              </a:solidFill>
            </a:endParaRPr>
          </a:p>
          <a:p>
            <a:endParaRPr lang="ru-RU" sz="14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ExecuteReader(). </a:t>
            </a:r>
            <a:r>
              <a:rPr lang="ru-RU" sz="1400" dirty="0">
                <a:solidFill>
                  <a:schemeClr val="bg1"/>
                </a:solidFill>
              </a:rPr>
              <a:t>Этот метод выполняет команду и возвращает объект </a:t>
            </a:r>
            <a:r>
              <a:rPr lang="en-US" sz="1400" dirty="0" err="1">
                <a:solidFill>
                  <a:schemeClr val="bg1"/>
                </a:solidFill>
              </a:rPr>
              <a:t>DbDataReader</a:t>
            </a:r>
            <a:r>
              <a:rPr lang="ru-RU" sz="1400" dirty="0">
                <a:solidFill>
                  <a:schemeClr val="bg1"/>
                </a:solidFill>
              </a:rPr>
              <a:t>. Тип возвращаемого ридера соответствует поставщику. Метод ExecuteReader() используется, когда требуется получить набор данных из базы (например, как результат выполнения команды </a:t>
            </a:r>
            <a:r>
              <a:rPr lang="en-US" sz="1400" dirty="0">
                <a:solidFill>
                  <a:schemeClr val="bg1"/>
                </a:solidFill>
              </a:rPr>
              <a:t>SELECT</a:t>
            </a:r>
            <a:r>
              <a:rPr lang="ru-RU" sz="1400" dirty="0">
                <a:solidFill>
                  <a:schemeClr val="bg1"/>
                </a:solidFill>
              </a:rPr>
              <a:t>).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35909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new SqlCommand("SELECT COUNT(*) FROM Students",connect);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(int)cmd.ExecuteScalar();   //Получаем количество студентов.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39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>
                <a:solidFill>
                  <a:schemeClr val="bg1"/>
                </a:solidFill>
              </a:rPr>
              <a:t>Sql</a:t>
            </a:r>
            <a:r>
              <a:rPr lang="en-US" sz="2400" b="1" dirty="0">
                <a:solidFill>
                  <a:schemeClr val="bg1"/>
                </a:solidFill>
              </a:rPr>
              <a:t>Parameter.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Рассмотрим пример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Выбрать из таблицы студентов тех, у которых средний балл успеваемости выше 8.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SQL-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заброс будет выглядеть следующим образом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connection.CreateCommand();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8.0";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2" name="Rectangle 3"/>
          <p:cNvSpPr>
            <a:spLocks noChangeArrowheads="1"/>
          </p:cNvSpPr>
          <p:nvPr/>
        </p:nvSpPr>
        <p:spPr bwMode="auto">
          <a:xfrm>
            <a:off x="152400" y="1524000"/>
            <a:ext cx="883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Данный пример не является универсальным, так при изменении параметров запроса (скажем, нужны студенты с баллом, большим 6) придется изменять весь запрос.</a:t>
            </a: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Более грамотным в данной ситуации будет использование параметров. Представим значение, передаваемое в команду как параметр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2400" y="2462213"/>
            <a:ext cx="8839200" cy="738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connection.CreateCommand();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@value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(int)cmd.ExecuteScalar();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4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 данном примере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@value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является именем параметра, а его значение задается с использование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52400" y="3700463"/>
            <a:ext cx="8839200" cy="246221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connection.CreateCommand();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@value";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SqlParameter param = new SqlParameter();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param.ParameterName = "@value";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param.DbType =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SqlDbType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Float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cmd.Parameters.Add(param);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cmd.Parameters["@value"].Value = (object)(8.0);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(int)cmd.ExecuteScalar();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6" name="Rectangle 3"/>
          <p:cNvSpPr>
            <a:spLocks noChangeArrowheads="1"/>
          </p:cNvSpPr>
          <p:nvPr/>
        </p:nvSpPr>
        <p:spPr bwMode="auto">
          <a:xfrm>
            <a:off x="152400" y="6172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Метод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Add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()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 свойстве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cmd.Parameters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несколько раз перегружен. С помощью его перегрузок можно задавать параметры без использования объектов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05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>
                <a:solidFill>
                  <a:schemeClr val="bg1"/>
                </a:solidFill>
              </a:rPr>
              <a:t>Sql</a:t>
            </a:r>
            <a:r>
              <a:rPr lang="en-US" sz="2400" b="1" dirty="0">
                <a:solidFill>
                  <a:schemeClr val="bg1"/>
                </a:solidFill>
              </a:rPr>
              <a:t>Parameter.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52400" y="672554"/>
            <a:ext cx="883920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Некоторые из свойств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</a:p>
          <a:p>
            <a:pPr algn="just" eaLnBrk="0" hangingPunct="0"/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ParameterName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Имя параметра. У поставщика данных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SQL Server имя любого параметра предваряется символом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@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Другие поставщики могут не использовать имен, а определять параметры по позиции.</a:t>
            </a:r>
            <a:endParaRPr lang="be-BY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Тип хранящихся в параметре данных. Перечисление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содержит элементы, которые можно использовать как значения данного свойства. Кроме этого, каждый поставщик имеет перечисления либо классы, более точно отражающие реальный тип данных СУБД. Например, поставщик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SQL Server содержит перечисление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SqlDbType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Size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Свойство зависит от типа данных параметра и обычно используется для указания его максимальной длины. Например, для строковых типов 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VarChar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) свойство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Size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представляет максимальный размер строки. Значение по умолчанию определяется по свойству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В случае числовых типов изменять это значение не требуется.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Direction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Данное свойство определяет способ передачи параметра хранимой процедуры. Его возможные значения –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ReturnValue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– представлены перечислением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ParameterDirection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По умолчанию используется значение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IsNullable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Это свойство определяет, может ли параметр принимать пустые значения. По умолчанию свойство установлено в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false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Значение параметра. Для параметров типа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это свойство должно быть установлено до выполнения команды, для параметров типа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ReturnValue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значение свойства устанавливается в результате выполнения команды. Чтобы передать пустой входной параметр, нужно либо не устанавливать значение свойства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либо установить его равным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DBNull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Precision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Определяет число знаков после запятой, использующихся для представления значений параметра. По умолчанию имеет значение 0.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Scale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Определяет общее число десятичных разрядов для представления параметра.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SourceColumn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SourceVersion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Данные свойства определяют способ использования параметров с адаптером данных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74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DataReader.</a:t>
            </a:r>
            <a:endParaRPr lang="be-BY" sz="2400" b="1"/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1268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Объект </a:t>
            </a:r>
            <a:r>
              <a:rPr lang="en-US" sz="1400" dirty="0" err="1">
                <a:solidFill>
                  <a:schemeClr val="bg1"/>
                </a:solidFill>
              </a:rPr>
              <a:t>SqlDataReader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невозможно созать при помощи конструктора – они создаются при вызове метода  ExecuteReader().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Ридеры позволяют перемещаться по данным набора строго последовательно и в одном направлении – от начала к концу.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Данные, полученные при помощи ридера, доступны только для чтения.</a:t>
            </a:r>
          </a:p>
          <a:p>
            <a:r>
              <a:rPr lang="ru-RU" sz="1400" dirty="0">
                <a:solidFill>
                  <a:schemeClr val="bg1"/>
                </a:solidFill>
              </a:rPr>
              <a:t>	На время чтения данных соответствующее соединение с базой блокируется, то есть соединение не может быть использовано другими командами, пока чтение данных не завершено.</a:t>
            </a: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981200"/>
            <a:ext cx="8839200" cy="2032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connection.CreateCommand();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* FROM Students";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SqlDataReader reader = cmd.ExecuteReader(); //Получаем ридер по запросу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while (reader.Read())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//Читаем информацию из таблицы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Console.Write("Student : {0} grade{1}", reader["Name"], reader["Grade"]);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reader.Close();     //После прочтения надо закрыть ридер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1270" name="Прямоугольник 6"/>
          <p:cNvSpPr>
            <a:spLocks noChangeArrowheads="1"/>
          </p:cNvSpPr>
          <p:nvPr/>
        </p:nvSpPr>
        <p:spPr bwMode="auto">
          <a:xfrm>
            <a:off x="152400" y="40386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400" dirty="0"/>
              <a:t>Если обратить внимание, данные из столбцов можно получать не только при помощи имени этого столбца, но и при помощи его индекса, причем последний вариант работает значительно быстрее.</a:t>
            </a: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52400" y="4572000"/>
            <a:ext cx="8839200" cy="2154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cmd = connection.CreateCommand();</a:t>
            </a:r>
          </a:p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cmd.CommandText = "SELECT * FROM Students";</a:t>
            </a:r>
          </a:p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reader = cmd.ExecuteReader(); //Получаем ридер по запросу</a:t>
            </a:r>
          </a:p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nameIndex = reader.GetOrdinal("Name");</a:t>
            </a:r>
          </a:p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gradeIndex = reader.GetOrdinal("Grade");</a:t>
            </a:r>
          </a:p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(reader.Read())</a:t>
            </a:r>
          </a:p>
          <a:p>
            <a:pPr lvl="1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lvl="1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//Читаем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используя числовые индексы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Console.Write("Student : {0} grade{1}", reader[nameIndex], reader[gradeIndex]);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reader.Close();     //После прочтения надо закрыть ридер</a:t>
            </a:r>
          </a:p>
        </p:txBody>
      </p:sp>
    </p:spTree>
    <p:extLst>
      <p:ext uri="{BB962C8B-B14F-4D97-AF65-F5344CB8AC3E}">
        <p14:creationId xmlns:p14="http://schemas.microsoft.com/office/powerpoint/2010/main" val="29194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DataReader.</a:t>
            </a:r>
            <a:endParaRPr lang="be-BY" sz="2400" b="1"/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2292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400"/>
              <a:t>Также ридер имеет ряд методов, вида </a:t>
            </a:r>
            <a:r>
              <a:rPr lang="en-US" sz="1400"/>
              <a:t>GetXXXX(), </a:t>
            </a:r>
            <a:r>
              <a:rPr lang="ru-RU" sz="1400"/>
              <a:t>приводящих возвращаемые данные к определенному типу.</a:t>
            </a: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52400" y="868363"/>
            <a:ext cx="8839200" cy="1570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SqlDataReader reader = cmd.ExecuteReader();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nameIndex = reader.GetOrdinal("Name");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gradeIndex = reader.GetOrdinal("Grade");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while (reader.Read())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Console.Write("Student : {0} grade{1}", reader.GetString(nameIndex)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, reader.GetFloat(gradeIndex));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4" name="Прямоугольник 9"/>
          <p:cNvSpPr>
            <a:spLocks noChangeArrowheads="1"/>
          </p:cNvSpPr>
          <p:nvPr/>
        </p:nvSpPr>
        <p:spPr bwMode="auto">
          <a:xfrm>
            <a:off x="152400" y="2600325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/>
              <a:t>	</a:t>
            </a:r>
            <a:r>
              <a:rPr lang="ru-RU" sz="1400" dirty="0"/>
              <a:t>Метод </a:t>
            </a:r>
            <a:r>
              <a:rPr lang="en-US" sz="1400" dirty="0" err="1"/>
              <a:t>ExecuteReader</a:t>
            </a:r>
            <a:r>
              <a:rPr lang="en-US" sz="1400" dirty="0"/>
              <a:t>()</a:t>
            </a:r>
            <a:r>
              <a:rPr lang="ru-RU" sz="1400" dirty="0"/>
              <a:t> также может принимать в качестве параметра значения из перечисления </a:t>
            </a:r>
            <a:r>
              <a:rPr lang="en-US" sz="1400" dirty="0" err="1"/>
              <a:t>CommandBehavior</a:t>
            </a:r>
            <a:r>
              <a:rPr lang="ru-RU" sz="1400" dirty="0"/>
              <a:t>, которые влияют на параметры возвращаемых данных</a:t>
            </a:r>
            <a:r>
              <a:rPr lang="en-US" sz="1400" dirty="0"/>
              <a:t>:</a:t>
            </a:r>
            <a:endParaRPr lang="ru-RU" sz="14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446086"/>
              </p:ext>
            </p:extLst>
          </p:nvPr>
        </p:nvGraphicFramePr>
        <p:xfrm>
          <a:off x="152400" y="3200400"/>
          <a:ext cx="8839200" cy="1920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914400"/>
                <a:gridCol w="6477000"/>
              </a:tblGrid>
              <a:tr h="2134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Значение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CloseConnection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32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При 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закрытии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ридера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 закрывается и соединение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6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KeyInfo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Ридер получает сведения первичного ключа для столбцов, входящих в набор результатов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6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SchemaOnly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Ридер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 содержит только информацию о столбцах, запрос фактически не выполняется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SequentialAccess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16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Значения столбцов доступны только в последовательном порядке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SingleResult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Ридер содержит результаты только первого запроса, возвращающего записи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SingleRow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Ридер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 содержит только первую запись, возвращенную запросом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2329" name="Прямоугольник 4"/>
          <p:cNvSpPr>
            <a:spLocks noChangeArrowheads="1"/>
          </p:cNvSpPr>
          <p:nvPr/>
        </p:nvSpPr>
        <p:spPr bwMode="auto">
          <a:xfrm>
            <a:off x="152400" y="58674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 i="1"/>
              <a:t>Практика</a:t>
            </a:r>
            <a:r>
              <a:rPr lang="ru-RU" i="1"/>
              <a:t> </a:t>
            </a:r>
            <a:r>
              <a:rPr lang="en-US" i="1"/>
              <a:t>: </a:t>
            </a:r>
            <a:r>
              <a:rPr lang="ru-RU" i="1"/>
              <a:t>написание собственных запросов. </a:t>
            </a:r>
            <a:endParaRPr lang="en-US" i="1"/>
          </a:p>
          <a:p>
            <a:pPr algn="ctr"/>
            <a:r>
              <a:rPr lang="en-US" i="1"/>
              <a:t>SELECT, INSERT, UPDATE, DELETE</a:t>
            </a:r>
            <a:endParaRPr lang="ru-RU" i="1"/>
          </a:p>
        </p:txBody>
      </p:sp>
    </p:spTree>
    <p:extLst>
      <p:ext uri="{BB962C8B-B14F-4D97-AF65-F5344CB8AC3E}">
        <p14:creationId xmlns:p14="http://schemas.microsoft.com/office/powerpoint/2010/main" val="233163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457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4580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Для облегчения работы с БД, в пространстве </a:t>
            </a:r>
            <a:r>
              <a:rPr lang="en-US" sz="1200" dirty="0"/>
              <a:t>.NET </a:t>
            </a:r>
            <a:r>
              <a:rPr lang="ru-RU" sz="1200" dirty="0"/>
              <a:t>существует множество классов и методов. Здесь приведены лишь примеры с краткими комментариями к ним.</a:t>
            </a:r>
            <a:endParaRPr lang="be-BY" sz="1200" dirty="0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152400" y="1349375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SqlConnection connection = new SqlConnection(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/*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Строка подключения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connection.Open();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DataTable tempTable = conntect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ion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.GetSchema("Tables");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//Получение таблицы с описанием всех таблиц,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           //находящийся в текущей базе данных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4582" name="Прямоугольник 2"/>
          <p:cNvSpPr>
            <a:spLocks noChangeArrowheads="1"/>
          </p:cNvSpPr>
          <p:nvPr/>
        </p:nvSpPr>
        <p:spPr bwMode="auto">
          <a:xfrm>
            <a:off x="152400" y="1001713"/>
            <a:ext cx="883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Получение списка всех таблиц базы данных</a:t>
            </a:r>
            <a:r>
              <a:rPr lang="en-US" b="1"/>
              <a:t>.</a:t>
            </a:r>
            <a:endParaRPr lang="be-BY" b="1"/>
          </a:p>
        </p:txBody>
      </p:sp>
      <p:pic>
        <p:nvPicPr>
          <p:cNvPr id="245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42100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Прямоугольник 26"/>
          <p:cNvSpPr>
            <a:spLocks noChangeArrowheads="1"/>
          </p:cNvSpPr>
          <p:nvPr/>
        </p:nvSpPr>
        <p:spPr bwMode="auto">
          <a:xfrm>
            <a:off x="152400" y="20574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При выполнении запроса получаем таблицу следующего вида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4585" name="Прямоугольник 26"/>
          <p:cNvSpPr>
            <a:spLocks noChangeArrowheads="1"/>
          </p:cNvSpPr>
          <p:nvPr/>
        </p:nvSpPr>
        <p:spPr bwMode="auto">
          <a:xfrm>
            <a:off x="4419600" y="2590800"/>
            <a:ext cx="472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TABLE_CATALOG – </a:t>
            </a:r>
            <a:r>
              <a:rPr lang="ru-RU" sz="1200"/>
              <a:t>место нахождения таблицы</a:t>
            </a:r>
          </a:p>
          <a:p>
            <a:r>
              <a:rPr lang="en-US" sz="1200"/>
              <a:t>TABLE_SSCHEMA – </a:t>
            </a:r>
            <a:r>
              <a:rPr lang="ru-RU" sz="1200"/>
              <a:t>тип схемы таблицы</a:t>
            </a:r>
          </a:p>
          <a:p>
            <a:r>
              <a:rPr lang="en-US" sz="1200"/>
              <a:t>TABLE_MANE – </a:t>
            </a:r>
            <a:r>
              <a:rPr lang="ru-RU" sz="1200"/>
              <a:t>имя таблицы</a:t>
            </a:r>
          </a:p>
          <a:p>
            <a:r>
              <a:rPr lang="en-US" sz="1200"/>
              <a:t>TABLE_TYPE – </a:t>
            </a:r>
            <a:r>
              <a:rPr lang="ru-RU" sz="1200"/>
              <a:t>тип таблицы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24972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560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5604" name="Прямоугольник 2"/>
          <p:cNvSpPr>
            <a:spLocks noChangeArrowheads="1"/>
          </p:cNvSpPr>
          <p:nvPr/>
        </p:nvSpPr>
        <p:spPr bwMode="auto">
          <a:xfrm>
            <a:off x="152400" y="381000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Хранимые процедуры.</a:t>
            </a:r>
            <a:endParaRPr lang="be-BY" b="1"/>
          </a:p>
        </p:txBody>
      </p:sp>
      <p:sp>
        <p:nvSpPr>
          <p:cNvPr id="25605" name="Прямоугольник 26"/>
          <p:cNvSpPr>
            <a:spLocks noChangeArrowheads="1"/>
          </p:cNvSpPr>
          <p:nvPr/>
        </p:nvSpPr>
        <p:spPr bwMode="auto">
          <a:xfrm>
            <a:off x="152400" y="681038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Некоторые поставщики помимо таблиц позволяют хранить в себе помимо таблиц ещё и процедуры, обрабатывающие эти таблицы. В общем виде процедура выглядит следующим образом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5606" name="Rectangle 1"/>
          <p:cNvSpPr>
            <a:spLocks noChangeArrowheads="1"/>
          </p:cNvSpPr>
          <p:nvPr/>
        </p:nvSpPr>
        <p:spPr bwMode="auto">
          <a:xfrm>
            <a:off x="152400" y="1198563"/>
            <a:ext cx="8839200" cy="5540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ALTER PROCEDURE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процедуры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Список принимаемых или возвращаемых параметров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lvl="1"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&lt;SQL-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запрос, использующий входные параметры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5607" name="Прямоугольник 26"/>
          <p:cNvSpPr>
            <a:spLocks noChangeArrowheads="1"/>
          </p:cNvSpPr>
          <p:nvPr/>
        </p:nvSpPr>
        <p:spPr bwMode="auto">
          <a:xfrm>
            <a:off x="152400" y="182403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Например, процедура обновления строки в рассматриваемой таблице </a:t>
            </a:r>
            <a:r>
              <a:rPr lang="en-US" sz="1200"/>
              <a:t>Students</a:t>
            </a:r>
            <a:r>
              <a:rPr lang="ru-RU" sz="1200"/>
              <a:t> будет выглядеть так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52400" y="2133600"/>
            <a:ext cx="8839200" cy="16319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ALTER PROCEDURE dbo.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UpdateStudents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(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@ID int,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@name nvarchar(MAX),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@grade 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AS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UPDATE Students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SET Student = @name, Grade = @grade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WHERE ID = @ID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" y="4156075"/>
            <a:ext cx="8839200" cy="20923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SqlConnection connection = new SqlConnection(/* Строка подключения */);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connection.Open();                              //Открываем соединение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SqlCommand cmd = connection.CreateCommand();    //СОздаем команду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cmd.CommandText = "UpdateStudents";             //Указываем имя хранимой процедуры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cmd.CommandType = CommandType.StoredProcedure;  //Указываем, тип команды - хранимая процедура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cmd.Parameters.Add("@ID", SqlDbType.Int);       //Задаем параменты для команды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cmd.Parameters.Add("@name", SqlDbType.NVarChar 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cmd.Parameters.Add("@grade", SqlDbType.Int 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cmd.Parameters["@ID"] = 1;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cmd.Parameters["@name"] = "Shamtko";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cmd.Parameters["@grade"] = 5;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result = cmd.ExecuteNonQuery();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Console.WriteLine("{0} rows changed",result);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5610" name="Прямоугольник 26"/>
          <p:cNvSpPr>
            <a:spLocks noChangeArrowheads="1"/>
          </p:cNvSpPr>
          <p:nvPr/>
        </p:nvSpPr>
        <p:spPr bwMode="auto">
          <a:xfrm>
            <a:off x="152400" y="38385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Вызов данной процедуры будет выглядеть следующим образом</a:t>
            </a:r>
            <a:r>
              <a:rPr lang="en-US" sz="1200"/>
              <a:t>: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39822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99"/>
                </a:solidFill>
              </a:rPr>
              <a:t>ADO.NET</a:t>
            </a:r>
            <a:endParaRPr lang="en-US" dirty="0">
              <a:solidFill>
                <a:srgbClr val="336699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41" y="1433661"/>
            <a:ext cx="6655118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682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6627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6628" name="Прямоугольник 2"/>
          <p:cNvSpPr>
            <a:spLocks noChangeArrowheads="1"/>
          </p:cNvSpPr>
          <p:nvPr/>
        </p:nvSpPr>
        <p:spPr bwMode="auto">
          <a:xfrm>
            <a:off x="152400" y="381000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Хранимые процедуры.</a:t>
            </a:r>
            <a:endParaRPr lang="be-BY" b="1"/>
          </a:p>
        </p:txBody>
      </p:sp>
      <p:sp>
        <p:nvSpPr>
          <p:cNvPr id="26629" name="Прямоугольник 26"/>
          <p:cNvSpPr>
            <a:spLocks noChangeArrowheads="1"/>
          </p:cNvSpPr>
          <p:nvPr/>
        </p:nvSpPr>
        <p:spPr bwMode="auto">
          <a:xfrm>
            <a:off x="152400" y="6858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Для упрощения обмена данными между объектами </a:t>
            </a:r>
            <a:r>
              <a:rPr lang="en-US" sz="1200"/>
              <a:t>DataTable </a:t>
            </a:r>
            <a:r>
              <a:rPr lang="ru-RU" sz="1200"/>
              <a:t> и базами данных применяется класс </a:t>
            </a:r>
            <a:r>
              <a:rPr lang="en-US" sz="1200"/>
              <a:t>DbDataAdapter</a:t>
            </a:r>
            <a:r>
              <a:rPr lang="ru-RU" sz="1200"/>
              <a:t>. Для </a:t>
            </a:r>
            <a:r>
              <a:rPr lang="en-US" sz="1200"/>
              <a:t>Sql </a:t>
            </a:r>
            <a:r>
              <a:rPr lang="ru-RU" sz="1200"/>
              <a:t>базы применяется соответственно </a:t>
            </a:r>
            <a:r>
              <a:rPr lang="en-US" sz="1200"/>
              <a:t>SqlDataAdapter.</a:t>
            </a:r>
            <a:endParaRPr lang="be-BY" sz="1200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152400" y="1143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con = new SqlConnection(/*Строка подключения*/);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SqlDataAdapter adapt = new SqlDataAdapter();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select = con.CreateCommand();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select.CommandText = "SELECT * FROM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Students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 SELECT * FROM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Library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adapt.SelectCommand = select;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DataSet set = new DataSet();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adapt.Fill(set);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6631" name="Прямоугольник 26"/>
          <p:cNvSpPr>
            <a:spLocks noChangeArrowheads="1"/>
          </p:cNvSpPr>
          <p:nvPr/>
        </p:nvSpPr>
        <p:spPr bwMode="auto">
          <a:xfrm>
            <a:off x="152400" y="2357438"/>
            <a:ext cx="8839200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	Данный код применяется для загрузки всех таблиц из базы данных, однако в данной ситуации невозможно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настроить адаптер для сохранения изменений в таблице базе.</a:t>
            </a:r>
          </a:p>
          <a:p>
            <a:endParaRPr lang="ru-RU" sz="1200" dirty="0">
              <a:solidFill>
                <a:schemeClr val="bg1"/>
              </a:solidFill>
            </a:endParaRPr>
          </a:p>
          <a:p>
            <a:r>
              <a:rPr lang="ru-RU" sz="1200" dirty="0">
                <a:solidFill>
                  <a:schemeClr val="bg1"/>
                </a:solidFill>
              </a:rPr>
              <a:t>Для настройки адаптера под конкретную таблицу ему необходимо передать команды на выборку, обновление, вставку и  удаление. Для таблицы </a:t>
            </a:r>
            <a:r>
              <a:rPr lang="en-US" sz="1200" dirty="0">
                <a:solidFill>
                  <a:schemeClr val="bg1"/>
                </a:solidFill>
              </a:rPr>
              <a:t>Students </a:t>
            </a:r>
            <a:r>
              <a:rPr lang="ru-RU" sz="1200" dirty="0">
                <a:solidFill>
                  <a:schemeClr val="bg1"/>
                </a:solidFill>
              </a:rPr>
              <a:t>они выглядят следующим образом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 * FROM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Students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INSERT INTO Students(Name ,Grade) VALUES (@p1, @p2)</a:t>
            </a:r>
            <a:endParaRPr lang="en-US" sz="12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/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DELETE FROM Students WHERE (Name = @p1) AND (Grade = @p2)</a:t>
            </a:r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endParaRPr lang="en-US" sz="12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UPDATE Students SET Name = @p1, Grade = @p2</a:t>
            </a:r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WHERE (Name = @p3) AND (Grade = @p4)</a:t>
            </a:r>
            <a:endParaRPr lang="be-BY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9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152400" y="107950"/>
            <a:ext cx="8839200" cy="64023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con = new SqlConnection(/*Строка подключения*/);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con.Open();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SqlDataAdapter adapt = new SqlDataAdapter();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select = con.CreateCommand();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select.CommandText = "SELECT * FROM Students";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adapt.SelectCommand = select;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insert = con.CreateCommand();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insert.CommandText = "INSERT INTO Students(Name ,Grade) VALUES (@p1, @p2)";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insert.Parameters.Add("@p1", SqlDbType.NChar,10);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insert.Parameters.Add("@p2", SqlDbType.Int);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insert.Parameters["@p1"].SourceColumn = "Name";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insert.Parameters["@p2"].SourceColumn = "Grade";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adapt.InsertCommand = insert;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delete = con.CreateCommand();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delete.CommandText = "DELETE FROM Students WHERE (Name = @p1) AND (Grade = @p2)";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delete.Parameters.Add("@p1", SqlDbType.NChar, 10);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delete.Parameters.Add("@p2", SqlDbType.Int);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delete.Parameters["@p1"].SourceColumn = "Name";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delete.Parameters["@p2"].SourceColumn = "Grade";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adapt.DeleteCommand = delete;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update = con.CreateCommand();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update.CommandText = "UPDATE Students SET Name = @p1, Grade = @p2 " +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"WHERE (Name = @p3) AND (Grade = @p4)";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update.Parameters.Add("@p1", SqlDbType.NChar, 10);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update.Parameters.Add("@p2", SqlDbType.Int);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update.Parameters.Add("@p3", SqlDbType.NChar, 10);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update.Parameters.Add("@p4", SqlDbType.Int);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update.Parameters["@p1"].SourceColumn = "Name";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update.Parameters["@p2"].SourceColumn = "Grade";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update.Parameters["@p3"].SourceColumn = "Name";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update.Parameters["@p4"].SourceColumn = "Grade";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update.Parameters["@p3"].SourceVersion = DataRowVersion.Original;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update.Parameters["@p4"].SourceVersion = DataRowVersion.Original;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adapt.UpdateCommand = update;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 = new DataTable();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adapt.Fill(tbl);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7651" name="Прямоугольник 26"/>
          <p:cNvSpPr>
            <a:spLocks noChangeArrowheads="1"/>
          </p:cNvSpPr>
          <p:nvPr/>
        </p:nvSpPr>
        <p:spPr bwMode="auto">
          <a:xfrm>
            <a:off x="152400" y="650398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сохранения изменений таблицы можно воспользоваться методом </a:t>
            </a:r>
            <a:r>
              <a:rPr lang="en-US" sz="1200"/>
              <a:t>Update() </a:t>
            </a:r>
            <a:r>
              <a:rPr lang="ru-RU" sz="1200"/>
              <a:t>класса </a:t>
            </a:r>
            <a:r>
              <a:rPr lang="en-US" sz="1200"/>
              <a:t>SqlDataAdapter.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2356890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Object-relational </a:t>
            </a:r>
            <a:r>
              <a:rPr lang="en-US" dirty="0"/>
              <a:t>mapping (ORM</a:t>
            </a:r>
            <a:r>
              <a:rPr lang="en-US" dirty="0" smtClean="0"/>
              <a:t>)</a:t>
            </a:r>
          </a:p>
          <a:p>
            <a:r>
              <a:rPr lang="ru-RU" dirty="0" smtClean="0"/>
              <a:t>Упрощает работу с БД путем изоляции програмиста от прямого доступа к БД</a:t>
            </a:r>
          </a:p>
          <a:p>
            <a:r>
              <a:rPr lang="ru-RU" dirty="0" smtClean="0"/>
              <a:t>Аналоги</a:t>
            </a:r>
          </a:p>
          <a:p>
            <a:pPr lvl="1"/>
            <a:r>
              <a:rPr lang="en-US" dirty="0" err="1" smtClean="0"/>
              <a:t>NHibernate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nhforge.org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72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9" y="600075"/>
            <a:ext cx="8683943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824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Безопасность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SQL Injection </a:t>
            </a:r>
            <a:r>
              <a:rPr lang="ru-RU" dirty="0" smtClean="0"/>
              <a:t>атаки</a:t>
            </a:r>
          </a:p>
          <a:p>
            <a:pPr lvl="1"/>
            <a:r>
              <a:rPr lang="ru-RU" dirty="0" smtClean="0"/>
              <a:t>Чаще направлены против веб-приложений, но и </a:t>
            </a:r>
            <a:r>
              <a:rPr lang="en-US" dirty="0" smtClean="0"/>
              <a:t>desktop </a:t>
            </a:r>
            <a:r>
              <a:rPr lang="ru-RU" dirty="0" smtClean="0"/>
              <a:t>приложения тоже должны защищаться от них</a:t>
            </a:r>
          </a:p>
          <a:p>
            <a:pPr lvl="1"/>
            <a:r>
              <a:rPr lang="ru-RU" dirty="0" smtClean="0"/>
              <a:t>Защита от </a:t>
            </a:r>
            <a:r>
              <a:rPr lang="en-US" dirty="0" smtClean="0"/>
              <a:t>SQL Injection</a:t>
            </a:r>
          </a:p>
          <a:p>
            <a:pPr lvl="2"/>
            <a:r>
              <a:rPr lang="ru-RU" dirty="0" smtClean="0"/>
              <a:t>«Нет» динамическому </a:t>
            </a:r>
            <a:r>
              <a:rPr lang="en-US" dirty="0" smtClean="0"/>
              <a:t>SQL</a:t>
            </a:r>
            <a:r>
              <a:rPr lang="ru-RU" dirty="0" smtClean="0"/>
              <a:t>! (включая</a:t>
            </a:r>
            <a:r>
              <a:rPr lang="en-US" dirty="0" smtClean="0"/>
              <a:t> </a:t>
            </a:r>
            <a:r>
              <a:rPr lang="en-US" dirty="0" err="1" smtClean="0"/>
              <a:t>sp_executesql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@</a:t>
            </a:r>
            <a:r>
              <a:rPr lang="ru-RU" dirty="0" smtClean="0"/>
              <a:t>Параметры</a:t>
            </a:r>
            <a:r>
              <a:rPr lang="en-US" dirty="0" smtClean="0"/>
              <a:t> </a:t>
            </a:r>
            <a:r>
              <a:rPr lang="ru-RU" dirty="0" smtClean="0"/>
              <a:t>и/или хранимые процедуры</a:t>
            </a:r>
            <a:endParaRPr lang="en-US" dirty="0" smtClean="0"/>
          </a:p>
          <a:p>
            <a:pPr lvl="2"/>
            <a:r>
              <a:rPr lang="ru-RU" dirty="0" smtClean="0"/>
              <a:t>Продуманная система </a:t>
            </a:r>
            <a:r>
              <a:rPr lang="ru-RU" dirty="0" smtClean="0"/>
              <a:t>прав</a:t>
            </a:r>
            <a:endParaRPr lang="en-US" dirty="0" smtClean="0"/>
          </a:p>
          <a:p>
            <a:r>
              <a:rPr lang="ru-RU" dirty="0" smtClean="0"/>
              <a:t>Не подключайтесь из программы к БД под учетной записью админстратора (</a:t>
            </a:r>
            <a:r>
              <a:rPr lang="en-US" dirty="0" err="1" smtClean="0"/>
              <a:t>sa</a:t>
            </a:r>
            <a:r>
              <a:rPr lang="en-US" dirty="0" smtClean="0"/>
              <a:t>) </a:t>
            </a:r>
            <a:r>
              <a:rPr lang="ru-RU" smtClean="0"/>
              <a:t>или </a:t>
            </a:r>
            <a:r>
              <a:rPr lang="ru-RU" dirty="0" smtClean="0"/>
              <a:t>эквивалетной ей.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99"/>
                </a:solidFill>
              </a:rPr>
              <a:t>Row state</a:t>
            </a:r>
            <a:endParaRPr lang="en-US" dirty="0">
              <a:solidFill>
                <a:srgbClr val="336699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10" y="1301452"/>
            <a:ext cx="6545580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51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Версионность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DataRowVersion</a:t>
            </a:r>
            <a:endParaRPr lang="ru-RU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Current</a:t>
            </a:r>
            <a:r>
              <a:rPr lang="en-US" dirty="0" smtClean="0"/>
              <a:t>: </a:t>
            </a:r>
            <a:r>
              <a:rPr lang="ru-RU" dirty="0" smtClean="0"/>
              <a:t>Текущее состояние ячейки. Валидно для всех состояний кроме </a:t>
            </a:r>
            <a:r>
              <a:rPr lang="en-US" dirty="0" err="1" smtClean="0"/>
              <a:t>DataRowState</a:t>
            </a:r>
            <a:r>
              <a:rPr lang="ru-RU" dirty="0" smtClean="0"/>
              <a:t>=</a:t>
            </a:r>
            <a:r>
              <a:rPr lang="en-US" dirty="0" smtClean="0"/>
              <a:t>Deleted</a:t>
            </a:r>
            <a:r>
              <a:rPr lang="ru-RU" dirty="0" smtClean="0"/>
              <a:t>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Default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If </a:t>
            </a:r>
            <a:r>
              <a:rPr lang="en-US" dirty="0" err="1"/>
              <a:t>DataRowState</a:t>
            </a:r>
            <a:r>
              <a:rPr lang="en-US" dirty="0"/>
              <a:t> is Added or Modified, the default version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Current</a:t>
            </a:r>
            <a:r>
              <a:rPr lang="en-US" dirty="0"/>
              <a:t>. If </a:t>
            </a:r>
            <a:r>
              <a:rPr lang="en-US" dirty="0" err="1"/>
              <a:t>DataRowState</a:t>
            </a:r>
            <a:r>
              <a:rPr lang="en-US" dirty="0"/>
              <a:t> is Deleted, an exception is </a:t>
            </a:r>
            <a:r>
              <a:rPr lang="en-US" dirty="0" smtClean="0"/>
              <a:t>thrown.</a:t>
            </a:r>
            <a:r>
              <a:rPr lang="ru-RU" dirty="0" smtClean="0"/>
              <a:t> </a:t>
            </a:r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err="1"/>
              <a:t>BeginEdit</a:t>
            </a:r>
            <a:r>
              <a:rPr lang="en-US" dirty="0"/>
              <a:t> method has been executed, the version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Proposed</a:t>
            </a:r>
            <a:r>
              <a:rPr lang="en-US" dirty="0"/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Original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The value that was originally loaded into the data row </a:t>
            </a:r>
            <a:r>
              <a:rPr lang="en-US" dirty="0" smtClean="0"/>
              <a:t>or</a:t>
            </a:r>
            <a:r>
              <a:rPr lang="ru-RU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value at the time the last </a:t>
            </a:r>
            <a:r>
              <a:rPr lang="en-US" dirty="0" err="1"/>
              <a:t>AcceptChanges</a:t>
            </a:r>
            <a:r>
              <a:rPr lang="en-US" dirty="0"/>
              <a:t> method </a:t>
            </a:r>
            <a:r>
              <a:rPr lang="en-US" dirty="0" smtClean="0"/>
              <a:t>was</a:t>
            </a:r>
            <a:r>
              <a:rPr lang="ru-RU" dirty="0" smtClean="0"/>
              <a:t> </a:t>
            </a:r>
            <a:r>
              <a:rPr lang="en-US" dirty="0" smtClean="0"/>
              <a:t>executed</a:t>
            </a:r>
            <a:r>
              <a:rPr lang="en-US" dirty="0"/>
              <a:t>. This version is not populated until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becomes </a:t>
            </a:r>
            <a:r>
              <a:rPr lang="en-US" dirty="0"/>
              <a:t>Modified, Unchanged, or Deleted. If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Deleted, this information is retrievable. If </a:t>
            </a:r>
            <a:r>
              <a:rPr lang="en-US" dirty="0" err="1"/>
              <a:t>DataRowState</a:t>
            </a:r>
            <a:r>
              <a:rPr lang="en-US" dirty="0"/>
              <a:t>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Added</a:t>
            </a:r>
            <a:r>
              <a:rPr lang="en-US" dirty="0"/>
              <a:t>, a </a:t>
            </a:r>
            <a:r>
              <a:rPr lang="en-US" dirty="0" err="1"/>
              <a:t>VersionNotFound</a:t>
            </a:r>
            <a:r>
              <a:rPr lang="en-US" dirty="0"/>
              <a:t> exception is thrown.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Proposed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The value at the time of editing the data row. If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Deleted, </a:t>
            </a:r>
            <a:r>
              <a:rPr lang="en-US" dirty="0" smtClean="0"/>
              <a:t>an</a:t>
            </a:r>
            <a:r>
              <a:rPr lang="ru-RU" dirty="0" smtClean="0"/>
              <a:t> </a:t>
            </a:r>
            <a:r>
              <a:rPr lang="en-US" dirty="0" smtClean="0"/>
              <a:t>exception </a:t>
            </a:r>
            <a:r>
              <a:rPr lang="en-US" dirty="0"/>
              <a:t>is thrown. If the </a:t>
            </a:r>
            <a:r>
              <a:rPr lang="en-US" dirty="0" err="1" smtClean="0"/>
              <a:t>BeginEdit</a:t>
            </a:r>
            <a:r>
              <a:rPr lang="ru-RU" dirty="0" smtClean="0"/>
              <a:t> </a:t>
            </a:r>
            <a:r>
              <a:rPr lang="en-US" dirty="0" smtClean="0"/>
              <a:t>method</a:t>
            </a:r>
            <a:r>
              <a:rPr lang="ru-RU" dirty="0" smtClean="0"/>
              <a:t> </a:t>
            </a:r>
            <a:r>
              <a:rPr lang="en-US" dirty="0" smtClean="0"/>
              <a:t>has </a:t>
            </a:r>
            <a:r>
              <a:rPr lang="en-US" dirty="0"/>
              <a:t>not </a:t>
            </a:r>
            <a:r>
              <a:rPr lang="en-US" dirty="0" smtClean="0"/>
              <a:t>been</a:t>
            </a:r>
            <a:r>
              <a:rPr lang="ru-RU" dirty="0" smtClean="0"/>
              <a:t> </a:t>
            </a:r>
            <a:r>
              <a:rPr lang="en-US" dirty="0" smtClean="0"/>
              <a:t>explicitly </a:t>
            </a:r>
            <a:r>
              <a:rPr lang="en-US" dirty="0"/>
              <a:t>executed, or if </a:t>
            </a:r>
            <a:r>
              <a:rPr lang="en-US" dirty="0" err="1"/>
              <a:t>BeginEdit</a:t>
            </a:r>
            <a:r>
              <a:rPr lang="en-US" dirty="0"/>
              <a:t> was </a:t>
            </a:r>
            <a:r>
              <a:rPr lang="en-US" dirty="0" smtClean="0"/>
              <a:t>implicitly</a:t>
            </a:r>
            <a:r>
              <a:rPr lang="ru-RU" dirty="0" smtClean="0"/>
              <a:t> </a:t>
            </a:r>
            <a:r>
              <a:rPr lang="en-US" dirty="0" smtClean="0"/>
              <a:t>executed </a:t>
            </a:r>
            <a:r>
              <a:rPr lang="en-US" dirty="0"/>
              <a:t>by editing </a:t>
            </a:r>
            <a:r>
              <a:rPr lang="en-US" dirty="0" smtClean="0"/>
              <a:t>a</a:t>
            </a:r>
            <a:r>
              <a:rPr lang="ru-RU" dirty="0" smtClean="0"/>
              <a:t> </a:t>
            </a:r>
            <a:r>
              <a:rPr lang="en-US" dirty="0" smtClean="0"/>
              <a:t>detached </a:t>
            </a:r>
            <a:r>
              <a:rPr lang="en-US" dirty="0"/>
              <a:t>data row (an </a:t>
            </a:r>
            <a:r>
              <a:rPr lang="en-US" dirty="0" smtClean="0"/>
              <a:t>orphaned</a:t>
            </a:r>
            <a:r>
              <a:rPr lang="ru-RU" dirty="0" smtClean="0"/>
              <a:t> </a:t>
            </a:r>
            <a:r>
              <a:rPr lang="en-US" dirty="0" err="1" smtClean="0"/>
              <a:t>DataRow</a:t>
            </a:r>
            <a:r>
              <a:rPr lang="ru-RU" dirty="0" smtClean="0"/>
              <a:t> </a:t>
            </a:r>
            <a:r>
              <a:rPr lang="en-US" dirty="0" smtClean="0"/>
              <a:t>object </a:t>
            </a:r>
            <a:r>
              <a:rPr lang="en-US" dirty="0"/>
              <a:t>that has not been added </a:t>
            </a:r>
            <a:r>
              <a:rPr lang="en-US" dirty="0" smtClean="0"/>
              <a:t>to</a:t>
            </a:r>
            <a:r>
              <a:rPr lang="ru-RU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DataTable</a:t>
            </a:r>
            <a:r>
              <a:rPr lang="ru-RU" dirty="0" smtClean="0"/>
              <a:t> </a:t>
            </a:r>
            <a:r>
              <a:rPr lang="en-US" dirty="0" smtClean="0"/>
              <a:t>object</a:t>
            </a:r>
            <a:r>
              <a:rPr lang="en-US" dirty="0"/>
              <a:t>), a </a:t>
            </a:r>
            <a:r>
              <a:rPr lang="en-US" dirty="0" err="1"/>
              <a:t>VersionNotFound</a:t>
            </a:r>
            <a:r>
              <a:rPr lang="en-US" dirty="0"/>
              <a:t> exception is thrown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Управление с помощью методов </a:t>
            </a:r>
            <a:r>
              <a:rPr lang="en-US" dirty="0" err="1"/>
              <a:t>AcceptChanges</a:t>
            </a:r>
            <a:r>
              <a:rPr lang="en-US" dirty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RejectChanges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6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Типизированный </a:t>
            </a:r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3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Рассоединенный набор данных</a:t>
            </a:r>
            <a:r>
              <a:rPr lang="en-US" sz="2400" b="1" dirty="0">
                <a:solidFill>
                  <a:schemeClr val="bg1"/>
                </a:solidFill>
              </a:rPr>
              <a:t>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>
              <a:solidFill>
                <a:srgbClr val="0070C0"/>
              </a:solidFill>
            </a:endParaRPr>
          </a:p>
        </p:txBody>
      </p:sp>
      <p:sp>
        <p:nvSpPr>
          <p:cNvPr id="13316" name="Прямоугольник 8"/>
          <p:cNvSpPr>
            <a:spLocks noChangeArrowheads="1"/>
          </p:cNvSpPr>
          <p:nvPr/>
        </p:nvSpPr>
        <p:spPr bwMode="auto">
          <a:xfrm>
            <a:off x="152400" y="457200"/>
            <a:ext cx="8839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ADO.NET предоставляет возможность работы с рассоединенным набором данных. Такой набор реализуется объектом класса </a:t>
            </a:r>
            <a:r>
              <a:rPr lang="en-US" sz="1400" b="1" dirty="0" err="1">
                <a:solidFill>
                  <a:schemeClr val="bg1"/>
                </a:solidFill>
              </a:rPr>
              <a:t>DataSet</a:t>
            </a:r>
            <a:r>
              <a:rPr lang="ru-RU" sz="1400" dirty="0">
                <a:solidFill>
                  <a:schemeClr val="bg1"/>
                </a:solidFill>
              </a:rPr>
              <a:t>. Это реляционная структура, которая хранится в памяти. </a:t>
            </a:r>
            <a:r>
              <a:rPr lang="en-US" sz="1400" b="1" dirty="0" err="1">
                <a:solidFill>
                  <a:schemeClr val="bg1"/>
                </a:solidFill>
              </a:rPr>
              <a:t>DataSet</a:t>
            </a:r>
            <a:r>
              <a:rPr lang="ru-RU" sz="1400" dirty="0">
                <a:solidFill>
                  <a:schemeClr val="bg1"/>
                </a:solidFill>
              </a:rPr>
              <a:t> содержит набор таблиц (объектов класса </a:t>
            </a:r>
            <a:r>
              <a:rPr lang="en-US" sz="1400" b="1" dirty="0" err="1">
                <a:solidFill>
                  <a:schemeClr val="bg1"/>
                </a:solidFill>
              </a:rPr>
              <a:t>DataTable</a:t>
            </a:r>
            <a:r>
              <a:rPr lang="ru-RU" sz="1400" dirty="0">
                <a:solidFill>
                  <a:schemeClr val="bg1"/>
                </a:solidFill>
              </a:rPr>
              <a:t>) и связей между таблицами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DataRelation</a:t>
            </a:r>
            <a:r>
              <a:rPr lang="ru-RU" sz="1400" dirty="0">
                <a:solidFill>
                  <a:schemeClr val="bg1"/>
                </a:solidFill>
              </a:rPr>
              <a:t>). В свою очередь, отдельная таблица содержит набор столбцов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DataColumn</a:t>
            </a:r>
            <a:r>
              <a:rPr lang="ru-RU" sz="1400" dirty="0">
                <a:solidFill>
                  <a:schemeClr val="bg1"/>
                </a:solidFill>
              </a:rPr>
              <a:t>), строк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DataRow</a:t>
            </a:r>
            <a:r>
              <a:rPr lang="ru-RU" sz="1400" dirty="0">
                <a:solidFill>
                  <a:schemeClr val="bg1"/>
                </a:solidFill>
              </a:rPr>
              <a:t>) и ограничений (объекты классов, унаследованных от </a:t>
            </a:r>
            <a:r>
              <a:rPr lang="en-US" sz="1400" dirty="0">
                <a:solidFill>
                  <a:schemeClr val="bg1"/>
                </a:solidFill>
              </a:rPr>
              <a:t>Constraint</a:t>
            </a:r>
            <a:r>
              <a:rPr lang="ru-RU" sz="1400" dirty="0">
                <a:solidFill>
                  <a:schemeClr val="bg1"/>
                </a:solidFill>
              </a:rPr>
              <a:t>). Столбцы и ограничения описывают структуру отдельной таблицы, а строки хранят данные таблицы.</a:t>
            </a:r>
            <a:endParaRPr lang="be-BY" sz="1400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28600" y="2133600"/>
            <a:ext cx="8686800" cy="4495800"/>
          </a:xfrm>
          <a:prstGeom prst="roundRect">
            <a:avLst>
              <a:gd name="adj" fmla="val 17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err="1">
                <a:solidFill>
                  <a:srgbClr val="0070C0"/>
                </a:solidFill>
              </a:rPr>
              <a:t>DataSet</a:t>
            </a: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2800" dirty="0">
              <a:solidFill>
                <a:srgbClr val="0070C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743200" y="2743200"/>
            <a:ext cx="3657600" cy="2209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>
                <a:solidFill>
                  <a:srgbClr val="0070C0"/>
                </a:solidFill>
              </a:rPr>
              <a:t>DataTable</a:t>
            </a: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2400" dirty="0">
              <a:solidFill>
                <a:srgbClr val="0070C0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40337"/>
              </p:ext>
            </p:extLst>
          </p:nvPr>
        </p:nvGraphicFramePr>
        <p:xfrm>
          <a:off x="28956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39350"/>
              </p:ext>
            </p:extLst>
          </p:nvPr>
        </p:nvGraphicFramePr>
        <p:xfrm>
          <a:off x="39624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144871"/>
              </p:ext>
            </p:extLst>
          </p:nvPr>
        </p:nvGraphicFramePr>
        <p:xfrm>
          <a:off x="50292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</a:tbl>
          </a:graphicData>
        </a:graphic>
      </p:graphicFrame>
      <p:sp>
        <p:nvSpPr>
          <p:cNvPr id="20" name="Правая фигурная скобка 19"/>
          <p:cNvSpPr/>
          <p:nvPr/>
        </p:nvSpPr>
        <p:spPr>
          <a:xfrm>
            <a:off x="6019800" y="3429000"/>
            <a:ext cx="152400" cy="3810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5834856" y="3537744"/>
            <a:ext cx="738188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b="1" dirty="0" err="1">
                <a:solidFill>
                  <a:srgbClr val="0070C0"/>
                </a:solidFill>
              </a:rPr>
              <a:t>DataRow</a:t>
            </a:r>
            <a:endParaRPr lang="be-BY" sz="800" b="1" dirty="0">
              <a:solidFill>
                <a:srgbClr val="0070C0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33400" y="4419600"/>
            <a:ext cx="1828800" cy="1905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70C0"/>
                </a:solidFill>
              </a:rPr>
              <a:t>DataTable</a:t>
            </a: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1400" dirty="0">
              <a:solidFill>
                <a:srgbClr val="0070C0"/>
              </a:solidFill>
            </a:endParaRPr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899546"/>
              </p:ext>
            </p:extLst>
          </p:nvPr>
        </p:nvGraphicFramePr>
        <p:xfrm>
          <a:off x="609600" y="4800600"/>
          <a:ext cx="83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2156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542242"/>
              </p:ext>
            </p:extLst>
          </p:nvPr>
        </p:nvGraphicFramePr>
        <p:xfrm>
          <a:off x="1524000" y="4800600"/>
          <a:ext cx="762000" cy="14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2132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</a:tbl>
          </a:graphicData>
        </a:graphic>
      </p:graphicFrame>
      <p:cxnSp>
        <p:nvCxnSpPr>
          <p:cNvPr id="34" name="Прямая соединительная линия 33"/>
          <p:cNvCxnSpPr/>
          <p:nvPr/>
        </p:nvCxnSpPr>
        <p:spPr>
          <a:xfrm rot="5400000" flipH="1" flipV="1">
            <a:off x="3239294" y="3085306"/>
            <a:ext cx="228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rot="10800000">
            <a:off x="1981200" y="2971800"/>
            <a:ext cx="1371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rot="5400000">
            <a:off x="1066007" y="3886994"/>
            <a:ext cx="1828800" cy="15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1243013" y="3557587"/>
            <a:ext cx="1143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rgbClr val="0070C0"/>
                </a:solidFill>
              </a:rPr>
              <a:t>DataRelation</a:t>
            </a:r>
            <a:endParaRPr lang="be-BY" sz="1200" b="1" dirty="0">
              <a:solidFill>
                <a:srgbClr val="0070C0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781800" y="4495800"/>
            <a:ext cx="1828800" cy="1905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70C0"/>
                </a:solidFill>
              </a:rPr>
              <a:t>DataTable</a:t>
            </a: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1400" dirty="0">
              <a:solidFill>
                <a:srgbClr val="0070C0"/>
              </a:solidFill>
            </a:endParaRPr>
          </a:p>
        </p:txBody>
      </p:sp>
      <p:graphicFrame>
        <p:nvGraphicFramePr>
          <p:cNvPr id="45" name="Таблица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422955"/>
              </p:ext>
            </p:extLst>
          </p:nvPr>
        </p:nvGraphicFramePr>
        <p:xfrm>
          <a:off x="6858000" y="4876800"/>
          <a:ext cx="83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2156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Таблица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64180"/>
              </p:ext>
            </p:extLst>
          </p:nvPr>
        </p:nvGraphicFramePr>
        <p:xfrm>
          <a:off x="7772400" y="4876800"/>
          <a:ext cx="762000" cy="14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2132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</a:tbl>
          </a:graphicData>
        </a:graphic>
      </p:graphicFrame>
      <p:cxnSp>
        <p:nvCxnSpPr>
          <p:cNvPr id="47" name="Прямая соединительная линия 46"/>
          <p:cNvCxnSpPr/>
          <p:nvPr/>
        </p:nvCxnSpPr>
        <p:spPr>
          <a:xfrm rot="5400000" flipH="1" flipV="1">
            <a:off x="7126288" y="4762500"/>
            <a:ext cx="227012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rot="5400000" flipH="1" flipV="1">
            <a:off x="6399213" y="3810000"/>
            <a:ext cx="1677988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rot="10800000">
            <a:off x="5562600" y="2971800"/>
            <a:ext cx="1676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rot="5400000">
            <a:off x="5446713" y="3086100"/>
            <a:ext cx="23018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24600" y="2743200"/>
            <a:ext cx="1143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rgbClr val="0070C0"/>
                </a:solidFill>
              </a:rPr>
              <a:t>DataRelation</a:t>
            </a:r>
            <a:endParaRPr lang="be-BY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63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945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65145"/>
              </p:ext>
            </p:extLst>
          </p:nvPr>
        </p:nvGraphicFramePr>
        <p:xfrm>
          <a:off x="152400" y="838200"/>
          <a:ext cx="8839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7086600"/>
              </a:tblGrid>
              <a:tr h="874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CaseSensitive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Определяет, учитывается ли регистр при поиске строк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DataSetName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Строка с именем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EnforceConstraints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Определяет, обеспечивает ли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2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выполнение определенных на нем ограничений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ExtendedProperties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Коллекция пользовательских свойств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HasErrors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Указывает, содержит ли набор данных ошибки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Locale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Свойство имеет тип </a:t>
                      </a: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CultureInfo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и определяет региональные 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параметры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Relations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Коллекция отношений, связывающих таблицы из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emotingFormat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Позволяет указать формат данных при сериализации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2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– бинарный или XML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Tables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Возвращает коллекцию таблиц набора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987988"/>
              </p:ext>
            </p:extLst>
          </p:nvPr>
        </p:nvGraphicFramePr>
        <p:xfrm>
          <a:off x="152400" y="2895600"/>
          <a:ext cx="8839200" cy="310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7086600"/>
              </a:tblGrid>
              <a:tr h="1676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Имя метода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943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фиксирует все изменения данных, которые были проделаны с момента предыдущего вызова 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Clear()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Уничтожаются все строки всех таблиц набора данных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Clone()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клонирует структуру набора и возвращает пустой набор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Copy()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клонирует и структуру, и данные набора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3352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новый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с идентичной схемой, содержащий измененные строки и таблицы оригинального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содержимое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виде XML-строки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XmlSchema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схему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виде XML-строки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943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Has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логическое значение, указывающее, содержат ли строки из состава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отложенные изменения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3352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Merge</a:t>
                      </a: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Осуществляет слияние данных из другого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DataTable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массива объектов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DataRow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 данных текущего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85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Читает содержимое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-формате из файла,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TextReader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XmlReader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XmlSchema()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Xml()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но читает только схему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RejectChanges()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отменяет изменения, которые еще не зафиксированы вызовом 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Reset()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Восстанавливает оригинальное состояние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85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WriteXml()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Записывает содержимое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XML-формате в файл,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TextWriter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XmlWriter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WriteXmlSchema()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WriteXml</a:t>
                      </a: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()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, но записывает только схему </a:t>
                      </a:r>
                      <a:r>
                        <a:rPr lang="en-US" sz="1000" dirty="0" err="1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</a:tbl>
          </a:graphicData>
        </a:graphic>
      </p:graphicFrame>
      <p:sp>
        <p:nvSpPr>
          <p:cNvPr id="19548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Методы и свойства экземпляра класса </a:t>
            </a:r>
            <a:r>
              <a:rPr lang="en-US" sz="1200"/>
              <a:t>DataSet.</a:t>
            </a:r>
            <a:endParaRPr lang="be-BY" sz="1200"/>
          </a:p>
        </p:txBody>
      </p:sp>
      <p:sp>
        <p:nvSpPr>
          <p:cNvPr id="19549" name="Прямоугольник 26"/>
          <p:cNvSpPr>
            <a:spLocks noChangeArrowheads="1"/>
          </p:cNvSpPr>
          <p:nvPr/>
        </p:nvSpPr>
        <p:spPr bwMode="auto">
          <a:xfrm>
            <a:off x="152400" y="62007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Главная особенность </a:t>
            </a:r>
            <a:r>
              <a:rPr lang="en-US" sz="1200"/>
              <a:t>DataSet </a:t>
            </a:r>
            <a:r>
              <a:rPr lang="ru-RU" sz="1200"/>
              <a:t>– это возможность создания отношений типа </a:t>
            </a:r>
            <a:r>
              <a:rPr lang="en-US" sz="1200"/>
              <a:t>“</a:t>
            </a:r>
            <a:r>
              <a:rPr lang="ru-RU" sz="1200"/>
              <a:t>Предок-Потомок</a:t>
            </a:r>
            <a:r>
              <a:rPr lang="en-US" sz="1200"/>
              <a:t>” </a:t>
            </a:r>
            <a:r>
              <a:rPr lang="ru-RU" sz="1200"/>
              <a:t>между таблицами.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36104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DataColumn.</a:t>
            </a:r>
            <a:endParaRPr lang="be-BY" sz="2400" b="1"/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4340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Структура любой таблицы описывается  набором столбцов, где каждый столбец несет информацию о типе, хранимом в нем и об ограничениях, связанных со значениями, принимаемыми элементами этого столбца.</a:t>
            </a:r>
            <a:endParaRPr lang="be-BY" sz="1200" dirty="0"/>
          </a:p>
        </p:txBody>
      </p: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61142"/>
              </p:ext>
            </p:extLst>
          </p:nvPr>
        </p:nvGraphicFramePr>
        <p:xfrm>
          <a:off x="152400" y="914400"/>
          <a:ext cx="8839200" cy="3017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219200"/>
                <a:gridCol w="6019800"/>
              </a:tblGrid>
              <a:tr h="167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Тип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AllowDBNull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Задаёт, возможны ли в столбце пустые значения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Генерируется ли для столбца новое значение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AutoIncrementSeed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Начальное значение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AutoIncrementStep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Шаг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Caption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Заголовок столбца, отображаемый в элементах управления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ColumnMapping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MappingType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Определяет, как будет записано содержимое столбца в XML-документ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ColumnName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Имя столбца в таблице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DataType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Type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Тип данных столбца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DefaultValue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object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Значение по умолчанию в столбце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Expression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Выражение для вычисляемых столбцов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MaxLength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Максимальная длина строковых данных в столбце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Namespace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Имя пространства имен XML, используемого при загрузке и чтении столбца из XML-файла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Ordinal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Порядковый номер столбца в таблице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Prefix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Префикс пространства имен XML; используется при загрузке и чтении столбца из XML-файла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ReadOnly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Указывает, что содержимое столбца доступно только для чтения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Table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Таблица, в состав которой входит столбец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Unique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Должно ли быть значение в столбце уникальным в пределах таблицы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</a:tbl>
          </a:graphicData>
        </a:graphic>
      </p:graphicFrame>
      <p:sp>
        <p:nvSpPr>
          <p:cNvPr id="14419" name="Прямоугольник 28"/>
          <p:cNvSpPr>
            <a:spLocks noChangeArrowheads="1"/>
          </p:cNvSpPr>
          <p:nvPr/>
        </p:nvSpPr>
        <p:spPr bwMode="auto">
          <a:xfrm>
            <a:off x="152400" y="4033838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создания таблицы мы формируем необходимые столбцы и добавляем их в таблицу. Данные в таблицу можно заносить только после того, как в неё будут добавлены все строки.</a:t>
            </a:r>
            <a:endParaRPr lang="be-BY" sz="1200"/>
          </a:p>
        </p:txBody>
      </p:sp>
      <p:sp>
        <p:nvSpPr>
          <p:cNvPr id="14421" name="Rectangle 85"/>
          <p:cNvSpPr>
            <a:spLocks noChangeArrowheads="1"/>
          </p:cNvSpPr>
          <p:nvPr/>
        </p:nvSpPr>
        <p:spPr bwMode="auto">
          <a:xfrm>
            <a:off x="152400" y="4572000"/>
            <a:ext cx="8839200" cy="2124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table = new DataTable();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DataColumn col1 = new DataColumn("ID", typeof(int));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 col2 = new DataColumn();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col2.ColumnName ="Student";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col2.DataType = typeof(string);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DataColumn col3 = new DataColumn("Grade", typeof(int));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table.Columns.Add(col1);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table.Columns.Add(col2);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table.Columns.Add(col3);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4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4070</Words>
  <Application>Microsoft Office PowerPoint</Application>
  <PresentationFormat>On-screen Show (4:3)</PresentationFormat>
  <Paragraphs>815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bel-hard-training</vt:lpstr>
      <vt:lpstr>PowerPoint Presentation</vt:lpstr>
      <vt:lpstr>PowerPoint Presentation</vt:lpstr>
      <vt:lpstr>ADO.NET</vt:lpstr>
      <vt:lpstr>Row state</vt:lpstr>
      <vt:lpstr>Версионность данных</vt:lpstr>
      <vt:lpstr>Типизированный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Connected режим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Entity Framework</vt:lpstr>
      <vt:lpstr>PowerPoint Presentation</vt:lpstr>
      <vt:lpstr>Безопасность SQL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2012-08-31T11:46:18Z</dcterms:created>
  <dcterms:modified xsi:type="dcterms:W3CDTF">2013-01-20T11:28:46Z</dcterms:modified>
</cp:coreProperties>
</file>