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 id="2147483660" r:id="rId2"/>
    <p:sldMasterId id="2147483672" r:id="rId3"/>
    <p:sldMasterId id="2147483686" r:id="rId4"/>
  </p:sldMasterIdLst>
  <p:sldIdLst>
    <p:sldId id="256" r:id="rId5"/>
    <p:sldId id="257" r:id="rId6"/>
    <p:sldId id="284" r:id="rId7"/>
    <p:sldId id="288" r:id="rId8"/>
    <p:sldId id="259" r:id="rId9"/>
    <p:sldId id="261" r:id="rId10"/>
    <p:sldId id="263" r:id="rId11"/>
    <p:sldId id="264" r:id="rId12"/>
    <p:sldId id="297" r:id="rId13"/>
    <p:sldId id="262" r:id="rId14"/>
    <p:sldId id="291" r:id="rId15"/>
    <p:sldId id="293" r:id="rId16"/>
    <p:sldId id="265" r:id="rId17"/>
    <p:sldId id="296" r:id="rId18"/>
    <p:sldId id="266" r:id="rId19"/>
    <p:sldId id="290" r:id="rId20"/>
    <p:sldId id="292" r:id="rId21"/>
    <p:sldId id="267" r:id="rId22"/>
    <p:sldId id="289" r:id="rId23"/>
    <p:sldId id="268" r:id="rId24"/>
    <p:sldId id="283" r:id="rId25"/>
    <p:sldId id="269" r:id="rId26"/>
    <p:sldId id="270" r:id="rId27"/>
    <p:sldId id="271" r:id="rId28"/>
    <p:sldId id="272" r:id="rId29"/>
    <p:sldId id="298" r:id="rId30"/>
    <p:sldId id="273" r:id="rId31"/>
    <p:sldId id="274" r:id="rId32"/>
    <p:sldId id="276" r:id="rId33"/>
    <p:sldId id="286" r:id="rId34"/>
    <p:sldId id="277" r:id="rId35"/>
    <p:sldId id="287" r:id="rId36"/>
    <p:sldId id="278" r:id="rId37"/>
    <p:sldId id="282" r:id="rId38"/>
    <p:sldId id="285" r:id="rId39"/>
    <p:sldId id="281" r:id="rId40"/>
    <p:sldId id="279" r:id="rId41"/>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822" autoAdjust="0"/>
    <p:restoredTop sz="94660"/>
  </p:normalViewPr>
  <p:slideViewPr>
    <p:cSldViewPr>
      <p:cViewPr varScale="1">
        <p:scale>
          <a:sx n="69" d="100"/>
          <a:sy n="69" d="100"/>
        </p:scale>
        <p:origin x="-1638"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presProps" Target="presProps.xml"/><Relationship Id="rId7" Type="http://schemas.openxmlformats.org/officeDocument/2006/relationships/slide" Target="slides/slide3.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20" Type="http://schemas.openxmlformats.org/officeDocument/2006/relationships/slide" Target="slides/slide16.xml"/><Relationship Id="rId41"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ru-RU"/>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pPr/>
              <a:t>22.04.2014</a:t>
            </a:fld>
            <a:endParaRPr lang="ru-RU" dirty="0"/>
          </a:p>
        </p:txBody>
      </p:sp>
      <p:sp>
        <p:nvSpPr>
          <p:cNvPr id="5" name="Footer Placeholder 4"/>
          <p:cNvSpPr>
            <a:spLocks noGrp="1"/>
          </p:cNvSpPr>
          <p:nvPr>
            <p:ph type="ftr" sz="quarter" idx="11"/>
          </p:nvPr>
        </p:nvSpPr>
        <p:spPr/>
        <p:txBody>
          <a:bodyPr/>
          <a:lstStyle/>
          <a:p>
            <a:endParaRPr lang="ru-RU" dirty="0"/>
          </a:p>
        </p:txBody>
      </p:sp>
      <p:sp>
        <p:nvSpPr>
          <p:cNvPr id="6" name="Slide Number Placeholder 5"/>
          <p:cNvSpPr>
            <a:spLocks noGrp="1"/>
          </p:cNvSpPr>
          <p:nvPr>
            <p:ph type="sldNum" sz="quarter" idx="12"/>
          </p:nvPr>
        </p:nvSpPr>
        <p:spPr/>
        <p:txBody>
          <a:bodyPr/>
          <a:lstStyle/>
          <a:p>
            <a:fld id="{BC0D3D34-2E8A-4A38-B864-C677BA056495}" type="slidenum">
              <a:rPr lang="ru-RU" smtClean="0"/>
              <a:pPr/>
              <a:t>‹#›</a:t>
            </a:fld>
            <a:endParaRPr lang="ru-RU" dirty="0"/>
          </a:p>
        </p:txBody>
      </p:sp>
    </p:spTree>
    <p:extLst>
      <p:ext uri="{BB962C8B-B14F-4D97-AF65-F5344CB8AC3E}">
        <p14:creationId xmlns:p14="http://schemas.microsoft.com/office/powerpoint/2010/main" val="5052499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pPr/>
              <a:t>22.04.2014</a:t>
            </a:fld>
            <a:endParaRPr lang="ru-RU" dirty="0"/>
          </a:p>
        </p:txBody>
      </p:sp>
      <p:sp>
        <p:nvSpPr>
          <p:cNvPr id="5" name="Footer Placeholder 4"/>
          <p:cNvSpPr>
            <a:spLocks noGrp="1"/>
          </p:cNvSpPr>
          <p:nvPr>
            <p:ph type="ftr" sz="quarter" idx="11"/>
          </p:nvPr>
        </p:nvSpPr>
        <p:spPr/>
        <p:txBody>
          <a:bodyPr/>
          <a:lstStyle/>
          <a:p>
            <a:endParaRPr lang="ru-RU" dirty="0"/>
          </a:p>
        </p:txBody>
      </p:sp>
      <p:sp>
        <p:nvSpPr>
          <p:cNvPr id="6" name="Slide Number Placeholder 5"/>
          <p:cNvSpPr>
            <a:spLocks noGrp="1"/>
          </p:cNvSpPr>
          <p:nvPr>
            <p:ph type="sldNum" sz="quarter" idx="12"/>
          </p:nvPr>
        </p:nvSpPr>
        <p:spPr/>
        <p:txBody>
          <a:bodyPr/>
          <a:lstStyle/>
          <a:p>
            <a:fld id="{BC0D3D34-2E8A-4A38-B864-C677BA056495}" type="slidenum">
              <a:rPr lang="ru-RU" smtClean="0"/>
              <a:pPr/>
              <a:t>‹#›</a:t>
            </a:fld>
            <a:endParaRPr lang="ru-RU" dirty="0"/>
          </a:p>
        </p:txBody>
      </p:sp>
    </p:spTree>
    <p:extLst>
      <p:ext uri="{BB962C8B-B14F-4D97-AF65-F5344CB8AC3E}">
        <p14:creationId xmlns:p14="http://schemas.microsoft.com/office/powerpoint/2010/main" val="21364620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ru-RU"/>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pPr/>
              <a:t>22.04.2014</a:t>
            </a:fld>
            <a:endParaRPr lang="ru-RU" dirty="0"/>
          </a:p>
        </p:txBody>
      </p:sp>
      <p:sp>
        <p:nvSpPr>
          <p:cNvPr id="5" name="Footer Placeholder 4"/>
          <p:cNvSpPr>
            <a:spLocks noGrp="1"/>
          </p:cNvSpPr>
          <p:nvPr>
            <p:ph type="ftr" sz="quarter" idx="11"/>
          </p:nvPr>
        </p:nvSpPr>
        <p:spPr/>
        <p:txBody>
          <a:bodyPr/>
          <a:lstStyle/>
          <a:p>
            <a:endParaRPr lang="ru-RU" dirty="0"/>
          </a:p>
        </p:txBody>
      </p:sp>
      <p:sp>
        <p:nvSpPr>
          <p:cNvPr id="6" name="Slide Number Placeholder 5"/>
          <p:cNvSpPr>
            <a:spLocks noGrp="1"/>
          </p:cNvSpPr>
          <p:nvPr>
            <p:ph type="sldNum" sz="quarter" idx="12"/>
          </p:nvPr>
        </p:nvSpPr>
        <p:spPr/>
        <p:txBody>
          <a:bodyPr/>
          <a:lstStyle/>
          <a:p>
            <a:fld id="{BC0D3D34-2E8A-4A38-B864-C677BA056495}" type="slidenum">
              <a:rPr lang="ru-RU" smtClean="0"/>
              <a:pPr/>
              <a:t>‹#›</a:t>
            </a:fld>
            <a:endParaRPr lang="ru-RU" dirty="0"/>
          </a:p>
        </p:txBody>
      </p:sp>
    </p:spTree>
    <p:extLst>
      <p:ext uri="{BB962C8B-B14F-4D97-AF65-F5344CB8AC3E}">
        <p14:creationId xmlns:p14="http://schemas.microsoft.com/office/powerpoint/2010/main" val="34365473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ru-RU"/>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solidFill>
                  <a:prstClr val="black">
                    <a:tint val="75000"/>
                  </a:prstClr>
                </a:solidFill>
              </a:rPr>
              <a:pPr/>
              <a:t>22.04.2014</a:t>
            </a:fld>
            <a:endParaRPr lang="ru-RU"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ru-RU"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22923096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solidFill>
                  <a:prstClr val="black">
                    <a:tint val="75000"/>
                  </a:prstClr>
                </a:solidFill>
              </a:rPr>
              <a:pPr/>
              <a:t>22.04.2014</a:t>
            </a:fld>
            <a:endParaRPr lang="ru-RU"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ru-RU"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10666050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ru-RU"/>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E6E6A2A-E9D3-4A0D-B04A-ABDD367A1E08}" type="datetimeFigureOut">
              <a:rPr lang="ru-RU" smtClean="0">
                <a:solidFill>
                  <a:prstClr val="black">
                    <a:tint val="75000"/>
                  </a:prstClr>
                </a:solidFill>
              </a:rPr>
              <a:pPr/>
              <a:t>22.04.2014</a:t>
            </a:fld>
            <a:endParaRPr lang="ru-RU"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ru-RU"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7763138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5" name="Date Placeholder 4"/>
          <p:cNvSpPr>
            <a:spLocks noGrp="1"/>
          </p:cNvSpPr>
          <p:nvPr>
            <p:ph type="dt" sz="half" idx="10"/>
          </p:nvPr>
        </p:nvSpPr>
        <p:spPr/>
        <p:txBody>
          <a:bodyPr/>
          <a:lstStyle/>
          <a:p>
            <a:fld id="{8E6E6A2A-E9D3-4A0D-B04A-ABDD367A1E08}" type="datetimeFigureOut">
              <a:rPr lang="ru-RU" smtClean="0">
                <a:solidFill>
                  <a:prstClr val="black">
                    <a:tint val="75000"/>
                  </a:prstClr>
                </a:solidFill>
              </a:rPr>
              <a:pPr/>
              <a:t>22.04.2014</a:t>
            </a:fld>
            <a:endParaRPr lang="ru-RU"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ru-RU"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13531765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ru-RU"/>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7" name="Date Placeholder 6"/>
          <p:cNvSpPr>
            <a:spLocks noGrp="1"/>
          </p:cNvSpPr>
          <p:nvPr>
            <p:ph type="dt" sz="half" idx="10"/>
          </p:nvPr>
        </p:nvSpPr>
        <p:spPr/>
        <p:txBody>
          <a:bodyPr/>
          <a:lstStyle/>
          <a:p>
            <a:fld id="{8E6E6A2A-E9D3-4A0D-B04A-ABDD367A1E08}" type="datetimeFigureOut">
              <a:rPr lang="ru-RU" smtClean="0">
                <a:solidFill>
                  <a:prstClr val="black">
                    <a:tint val="75000"/>
                  </a:prstClr>
                </a:solidFill>
              </a:rPr>
              <a:pPr/>
              <a:t>22.04.2014</a:t>
            </a:fld>
            <a:endParaRPr lang="ru-RU" dirty="0">
              <a:solidFill>
                <a:prstClr val="black">
                  <a:tint val="75000"/>
                </a:prstClr>
              </a:solidFill>
            </a:endParaRPr>
          </a:p>
        </p:txBody>
      </p:sp>
      <p:sp>
        <p:nvSpPr>
          <p:cNvPr id="8" name="Footer Placeholder 7"/>
          <p:cNvSpPr>
            <a:spLocks noGrp="1"/>
          </p:cNvSpPr>
          <p:nvPr>
            <p:ph type="ftr" sz="quarter" idx="11"/>
          </p:nvPr>
        </p:nvSpPr>
        <p:spPr/>
        <p:txBody>
          <a:bodyPr/>
          <a:lstStyle/>
          <a:p>
            <a:endParaRPr lang="ru-RU" dirty="0">
              <a:solidFill>
                <a:prstClr val="black">
                  <a:tint val="75000"/>
                </a:prstClr>
              </a:solidFill>
            </a:endParaRPr>
          </a:p>
        </p:txBody>
      </p:sp>
      <p:sp>
        <p:nvSpPr>
          <p:cNvPr id="9" name="Slide Number Placeholder 8"/>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132016892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Date Placeholder 2"/>
          <p:cNvSpPr>
            <a:spLocks noGrp="1"/>
          </p:cNvSpPr>
          <p:nvPr>
            <p:ph type="dt" sz="half" idx="10"/>
          </p:nvPr>
        </p:nvSpPr>
        <p:spPr/>
        <p:txBody>
          <a:bodyPr/>
          <a:lstStyle/>
          <a:p>
            <a:fld id="{8E6E6A2A-E9D3-4A0D-B04A-ABDD367A1E08}" type="datetimeFigureOut">
              <a:rPr lang="ru-RU" smtClean="0">
                <a:solidFill>
                  <a:prstClr val="black">
                    <a:tint val="75000"/>
                  </a:prstClr>
                </a:solidFill>
              </a:rPr>
              <a:pPr/>
              <a:t>22.04.2014</a:t>
            </a:fld>
            <a:endParaRPr lang="ru-RU" dirty="0">
              <a:solidFill>
                <a:prstClr val="black">
                  <a:tint val="75000"/>
                </a:prstClr>
              </a:solidFill>
            </a:endParaRPr>
          </a:p>
        </p:txBody>
      </p:sp>
      <p:sp>
        <p:nvSpPr>
          <p:cNvPr id="4" name="Footer Placeholder 3"/>
          <p:cNvSpPr>
            <a:spLocks noGrp="1"/>
          </p:cNvSpPr>
          <p:nvPr>
            <p:ph type="ftr" sz="quarter" idx="11"/>
          </p:nvPr>
        </p:nvSpPr>
        <p:spPr/>
        <p:txBody>
          <a:bodyPr/>
          <a:lstStyle/>
          <a:p>
            <a:endParaRPr lang="ru-RU"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347327780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6E6A2A-E9D3-4A0D-B04A-ABDD367A1E08}" type="datetimeFigureOut">
              <a:rPr lang="ru-RU" smtClean="0">
                <a:solidFill>
                  <a:prstClr val="black">
                    <a:tint val="75000"/>
                  </a:prstClr>
                </a:solidFill>
              </a:rPr>
              <a:pPr/>
              <a:t>22.04.2014</a:t>
            </a:fld>
            <a:endParaRPr lang="ru-RU"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ru-RU"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175032031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ru-RU"/>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6E6A2A-E9D3-4A0D-B04A-ABDD367A1E08}" type="datetimeFigureOut">
              <a:rPr lang="ru-RU" smtClean="0">
                <a:solidFill>
                  <a:prstClr val="black">
                    <a:tint val="75000"/>
                  </a:prstClr>
                </a:solidFill>
              </a:rPr>
              <a:pPr/>
              <a:t>22.04.2014</a:t>
            </a:fld>
            <a:endParaRPr lang="ru-RU"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ru-RU"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13079314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pPr/>
              <a:t>22.04.2014</a:t>
            </a:fld>
            <a:endParaRPr lang="ru-RU" dirty="0"/>
          </a:p>
        </p:txBody>
      </p:sp>
      <p:sp>
        <p:nvSpPr>
          <p:cNvPr id="5" name="Footer Placeholder 4"/>
          <p:cNvSpPr>
            <a:spLocks noGrp="1"/>
          </p:cNvSpPr>
          <p:nvPr>
            <p:ph type="ftr" sz="quarter" idx="11"/>
          </p:nvPr>
        </p:nvSpPr>
        <p:spPr/>
        <p:txBody>
          <a:bodyPr/>
          <a:lstStyle/>
          <a:p>
            <a:endParaRPr lang="ru-RU" dirty="0"/>
          </a:p>
        </p:txBody>
      </p:sp>
      <p:sp>
        <p:nvSpPr>
          <p:cNvPr id="6" name="Slide Number Placeholder 5"/>
          <p:cNvSpPr>
            <a:spLocks noGrp="1"/>
          </p:cNvSpPr>
          <p:nvPr>
            <p:ph type="sldNum" sz="quarter" idx="12"/>
          </p:nvPr>
        </p:nvSpPr>
        <p:spPr/>
        <p:txBody>
          <a:bodyPr/>
          <a:lstStyle/>
          <a:p>
            <a:fld id="{BC0D3D34-2E8A-4A38-B864-C677BA056495}" type="slidenum">
              <a:rPr lang="ru-RU" smtClean="0"/>
              <a:pPr/>
              <a:t>‹#›</a:t>
            </a:fld>
            <a:endParaRPr lang="ru-RU" dirty="0"/>
          </a:p>
        </p:txBody>
      </p:sp>
    </p:spTree>
    <p:extLst>
      <p:ext uri="{BB962C8B-B14F-4D97-AF65-F5344CB8AC3E}">
        <p14:creationId xmlns:p14="http://schemas.microsoft.com/office/powerpoint/2010/main" val="344414055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ru-RU"/>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6E6A2A-E9D3-4A0D-B04A-ABDD367A1E08}" type="datetimeFigureOut">
              <a:rPr lang="ru-RU" smtClean="0">
                <a:solidFill>
                  <a:prstClr val="black">
                    <a:tint val="75000"/>
                  </a:prstClr>
                </a:solidFill>
              </a:rPr>
              <a:pPr/>
              <a:t>22.04.2014</a:t>
            </a:fld>
            <a:endParaRPr lang="ru-RU"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ru-RU"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337203402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solidFill>
                  <a:prstClr val="black">
                    <a:tint val="75000"/>
                  </a:prstClr>
                </a:solidFill>
              </a:rPr>
              <a:pPr/>
              <a:t>22.04.2014</a:t>
            </a:fld>
            <a:endParaRPr lang="ru-RU"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ru-RU"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417234031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ru-RU"/>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solidFill>
                  <a:prstClr val="black">
                    <a:tint val="75000"/>
                  </a:prstClr>
                </a:solidFill>
              </a:rPr>
              <a:pPr/>
              <a:t>22.04.2014</a:t>
            </a:fld>
            <a:endParaRPr lang="ru-RU"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ru-RU"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82846802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a:xfrm>
            <a:off x="143508" y="1304764"/>
            <a:ext cx="8856984" cy="646331"/>
          </a:xfrm>
          <a:prstGeom prst="rect">
            <a:avLst/>
          </a:prstGeom>
        </p:spPr>
        <p:txBody>
          <a:bodyPr wrap="square">
            <a:spAutoFit/>
          </a:bodyPr>
          <a:lstStyle/>
          <a:p>
            <a:pPr algn="ctr"/>
            <a:r>
              <a:rPr lang="ru-RU" sz="3600" b="1" i="1" dirty="0" smtClean="0">
                <a:solidFill>
                  <a:prstClr val="white"/>
                </a:solidFill>
              </a:rPr>
              <a:t>Основы программирования на </a:t>
            </a:r>
            <a:r>
              <a:rPr lang="en-US" sz="3600" b="1" i="1" dirty="0" smtClean="0">
                <a:solidFill>
                  <a:prstClr val="white"/>
                </a:solidFill>
              </a:rPr>
              <a:t>C#</a:t>
            </a:r>
            <a:endParaRPr lang="ru-RU" sz="3600" b="1" i="1" dirty="0">
              <a:solidFill>
                <a:prstClr val="white"/>
              </a:solidFill>
            </a:endParaRPr>
          </a:p>
        </p:txBody>
      </p:sp>
      <p:pic>
        <p:nvPicPr>
          <p:cNvPr id="8" name="Picture 5"/>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638300" y="3829211"/>
            <a:ext cx="5867400" cy="172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extBox 8"/>
          <p:cNvSpPr txBox="1"/>
          <p:nvPr userDrawn="1"/>
        </p:nvSpPr>
        <p:spPr>
          <a:xfrm>
            <a:off x="2774873" y="2528900"/>
            <a:ext cx="4240263" cy="461665"/>
          </a:xfrm>
          <a:prstGeom prst="rect">
            <a:avLst/>
          </a:prstGeom>
          <a:noFill/>
        </p:spPr>
        <p:txBody>
          <a:bodyPr wrap="none" rtlCol="0">
            <a:spAutoFit/>
          </a:bodyPr>
          <a:lstStyle/>
          <a:p>
            <a:r>
              <a:rPr lang="ru-RU" sz="2400" dirty="0">
                <a:solidFill>
                  <a:prstClr val="white"/>
                </a:solidFill>
              </a:rPr>
              <a:t>Занятие </a:t>
            </a:r>
            <a:r>
              <a:rPr lang="ru-RU" sz="2400" dirty="0" smtClean="0">
                <a:solidFill>
                  <a:prstClr val="white"/>
                </a:solidFill>
              </a:rPr>
              <a:t>№</a:t>
            </a:r>
            <a:r>
              <a:rPr lang="en-US" sz="2400" dirty="0" smtClean="0">
                <a:solidFill>
                  <a:prstClr val="white"/>
                </a:solidFill>
              </a:rPr>
              <a:t>?</a:t>
            </a:r>
            <a:r>
              <a:rPr lang="ru-RU" sz="2400" dirty="0" smtClean="0">
                <a:solidFill>
                  <a:prstClr val="white"/>
                </a:solidFill>
              </a:rPr>
              <a:t>. Название занятия</a:t>
            </a:r>
            <a:endParaRPr lang="en-US" sz="2400" dirty="0">
              <a:solidFill>
                <a:prstClr val="white"/>
              </a:solidFill>
            </a:endParaRPr>
          </a:p>
        </p:txBody>
      </p:sp>
    </p:spTree>
    <p:extLst>
      <p:ext uri="{BB962C8B-B14F-4D97-AF65-F5344CB8AC3E}">
        <p14:creationId xmlns:p14="http://schemas.microsoft.com/office/powerpoint/2010/main" val="175621753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dirty="0"/>
          </a:p>
        </p:txBody>
      </p:sp>
    </p:spTree>
    <p:extLst>
      <p:ext uri="{BB962C8B-B14F-4D97-AF65-F5344CB8AC3E}">
        <p14:creationId xmlns:p14="http://schemas.microsoft.com/office/powerpoint/2010/main" val="372404257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ru-RU"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Tree>
    <p:extLst>
      <p:ext uri="{BB962C8B-B14F-4D97-AF65-F5344CB8AC3E}">
        <p14:creationId xmlns:p14="http://schemas.microsoft.com/office/powerpoint/2010/main" val="390773342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dirty="0"/>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dirty="0"/>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dirty="0"/>
          </a:p>
        </p:txBody>
      </p:sp>
    </p:spTree>
    <p:extLst>
      <p:ext uri="{BB962C8B-B14F-4D97-AF65-F5344CB8AC3E}">
        <p14:creationId xmlns:p14="http://schemas.microsoft.com/office/powerpoint/2010/main" val="21250527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ru-RU"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dirty="0"/>
          </a:p>
        </p:txBody>
      </p:sp>
    </p:spTree>
    <p:extLst>
      <p:ext uri="{BB962C8B-B14F-4D97-AF65-F5344CB8AC3E}">
        <p14:creationId xmlns:p14="http://schemas.microsoft.com/office/powerpoint/2010/main" val="208101170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dirty="0"/>
          </a:p>
        </p:txBody>
      </p:sp>
    </p:spTree>
    <p:extLst>
      <p:ext uri="{BB962C8B-B14F-4D97-AF65-F5344CB8AC3E}">
        <p14:creationId xmlns:p14="http://schemas.microsoft.com/office/powerpoint/2010/main" val="304860777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Demo">
    <p:spTree>
      <p:nvGrpSpPr>
        <p:cNvPr id="1" name=""/>
        <p:cNvGrpSpPr/>
        <p:nvPr/>
      </p:nvGrpSpPr>
      <p:grpSpPr>
        <a:xfrm>
          <a:off x="0" y="0"/>
          <a:ext cx="0" cy="0"/>
          <a:chOff x="0" y="0"/>
          <a:chExt cx="0" cy="0"/>
        </a:xfrm>
      </p:grpSpPr>
      <p:sp>
        <p:nvSpPr>
          <p:cNvPr id="10" name="TextBox 9"/>
          <p:cNvSpPr txBox="1"/>
          <p:nvPr userDrawn="1"/>
        </p:nvSpPr>
        <p:spPr>
          <a:xfrm>
            <a:off x="359532" y="3136613"/>
            <a:ext cx="8424936" cy="584775"/>
          </a:xfrm>
          <a:prstGeom prst="rect">
            <a:avLst/>
          </a:prstGeom>
          <a:noFill/>
        </p:spPr>
        <p:txBody>
          <a:bodyPr wrap="square" rtlCol="0" anchor="ctr">
            <a:spAutoFit/>
          </a:bodyPr>
          <a:lstStyle/>
          <a:p>
            <a:pPr algn="ctr"/>
            <a:r>
              <a:rPr lang="ru-RU" sz="3200" dirty="0" smtClean="0">
                <a:solidFill>
                  <a:srgbClr val="FFFFFF"/>
                </a:solidFill>
              </a:rPr>
              <a:t>Название. Демонстрация.</a:t>
            </a:r>
          </a:p>
        </p:txBody>
      </p:sp>
    </p:spTree>
    <p:extLst>
      <p:ext uri="{BB962C8B-B14F-4D97-AF65-F5344CB8AC3E}">
        <p14:creationId xmlns:p14="http://schemas.microsoft.com/office/powerpoint/2010/main" val="13156540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ru-RU"/>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E6E6A2A-E9D3-4A0D-B04A-ABDD367A1E08}" type="datetimeFigureOut">
              <a:rPr lang="ru-RU" smtClean="0"/>
              <a:pPr/>
              <a:t>22.04.2014</a:t>
            </a:fld>
            <a:endParaRPr lang="ru-RU" dirty="0"/>
          </a:p>
        </p:txBody>
      </p:sp>
      <p:sp>
        <p:nvSpPr>
          <p:cNvPr id="5" name="Footer Placeholder 4"/>
          <p:cNvSpPr>
            <a:spLocks noGrp="1"/>
          </p:cNvSpPr>
          <p:nvPr>
            <p:ph type="ftr" sz="quarter" idx="11"/>
          </p:nvPr>
        </p:nvSpPr>
        <p:spPr/>
        <p:txBody>
          <a:bodyPr/>
          <a:lstStyle/>
          <a:p>
            <a:endParaRPr lang="ru-RU" dirty="0"/>
          </a:p>
        </p:txBody>
      </p:sp>
      <p:sp>
        <p:nvSpPr>
          <p:cNvPr id="6" name="Slide Number Placeholder 5"/>
          <p:cNvSpPr>
            <a:spLocks noGrp="1"/>
          </p:cNvSpPr>
          <p:nvPr>
            <p:ph type="sldNum" sz="quarter" idx="12"/>
          </p:nvPr>
        </p:nvSpPr>
        <p:spPr/>
        <p:txBody>
          <a:bodyPr/>
          <a:lstStyle/>
          <a:p>
            <a:fld id="{BC0D3D34-2E8A-4A38-B864-C677BA056495}" type="slidenum">
              <a:rPr lang="ru-RU" smtClean="0"/>
              <a:pPr/>
              <a:t>‹#›</a:t>
            </a:fld>
            <a:endParaRPr lang="ru-RU" dirty="0"/>
          </a:p>
        </p:txBody>
      </p:sp>
    </p:spTree>
    <p:extLst>
      <p:ext uri="{BB962C8B-B14F-4D97-AF65-F5344CB8AC3E}">
        <p14:creationId xmlns:p14="http://schemas.microsoft.com/office/powerpoint/2010/main" val="178415783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6361521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ru-RU" dirty="0"/>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54975924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ru-RU"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ru-RU"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9975082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dirty="0"/>
          </a:p>
        </p:txBody>
      </p:sp>
    </p:spTree>
    <p:extLst>
      <p:ext uri="{BB962C8B-B14F-4D97-AF65-F5344CB8AC3E}">
        <p14:creationId xmlns:p14="http://schemas.microsoft.com/office/powerpoint/2010/main" val="303654312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ru-RU"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dirty="0"/>
          </a:p>
        </p:txBody>
      </p:sp>
    </p:spTree>
    <p:extLst>
      <p:ext uri="{BB962C8B-B14F-4D97-AF65-F5344CB8AC3E}">
        <p14:creationId xmlns:p14="http://schemas.microsoft.com/office/powerpoint/2010/main" val="253509242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ru-RU"/>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solidFill>
                  <a:srgbClr val="FFFFFF">
                    <a:tint val="75000"/>
                  </a:srgbClr>
                </a:solidFill>
              </a:rPr>
              <a:pPr/>
              <a:t>22.04.2014</a:t>
            </a:fld>
            <a:endParaRPr lang="ru-RU" dirty="0">
              <a:solidFill>
                <a:srgbClr val="FFFFFF">
                  <a:tint val="75000"/>
                </a:srgbClr>
              </a:solidFill>
            </a:endParaRPr>
          </a:p>
        </p:txBody>
      </p:sp>
      <p:sp>
        <p:nvSpPr>
          <p:cNvPr id="5" name="Footer Placeholder 4"/>
          <p:cNvSpPr>
            <a:spLocks noGrp="1"/>
          </p:cNvSpPr>
          <p:nvPr>
            <p:ph type="ftr" sz="quarter" idx="11"/>
          </p:nvPr>
        </p:nvSpPr>
        <p:spPr/>
        <p:txBody>
          <a:bodyPr/>
          <a:lstStyle/>
          <a:p>
            <a:endParaRPr lang="ru-RU" dirty="0">
              <a:solidFill>
                <a:srgbClr val="FFFFFF">
                  <a:tint val="75000"/>
                </a:srgbClr>
              </a:solidFill>
            </a:endParaRPr>
          </a:p>
        </p:txBody>
      </p:sp>
      <p:sp>
        <p:nvSpPr>
          <p:cNvPr id="6" name="Slide Number Placeholder 5"/>
          <p:cNvSpPr>
            <a:spLocks noGrp="1"/>
          </p:cNvSpPr>
          <p:nvPr>
            <p:ph type="sldNum" sz="quarter" idx="12"/>
          </p:nvPr>
        </p:nvSpPr>
        <p:spPr/>
        <p:txBody>
          <a:bodyPr/>
          <a:lstStyle/>
          <a:p>
            <a:fld id="{BC0D3D34-2E8A-4A38-B864-C677BA056495}" type="slidenum">
              <a:rPr lang="ru-RU" smtClean="0">
                <a:solidFill>
                  <a:srgbClr val="FFFFFF">
                    <a:tint val="75000"/>
                  </a:srgbClr>
                </a:solidFill>
              </a:rPr>
              <a:pPr/>
              <a:t>‹#›</a:t>
            </a:fld>
            <a:endParaRPr lang="ru-RU" dirty="0">
              <a:solidFill>
                <a:srgbClr val="FFFFFF">
                  <a:tint val="75000"/>
                </a:srgbClr>
              </a:solidFill>
            </a:endParaRPr>
          </a:p>
        </p:txBody>
      </p:sp>
    </p:spTree>
    <p:extLst>
      <p:ext uri="{BB962C8B-B14F-4D97-AF65-F5344CB8AC3E}">
        <p14:creationId xmlns:p14="http://schemas.microsoft.com/office/powerpoint/2010/main" val="162759658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ru-RU"/>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solidFill>
                  <a:prstClr val="black">
                    <a:tint val="75000"/>
                  </a:prstClr>
                </a:solidFill>
              </a:rPr>
              <a:pPr/>
              <a:t>22.04.2014</a:t>
            </a:fld>
            <a:endParaRPr lang="ru-RU"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ru-RU"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76942625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solidFill>
                  <a:prstClr val="black">
                    <a:tint val="75000"/>
                  </a:prstClr>
                </a:solidFill>
              </a:rPr>
              <a:pPr/>
              <a:t>22.04.2014</a:t>
            </a:fld>
            <a:endParaRPr lang="ru-RU"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ru-RU"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48634571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ru-RU"/>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E6E6A2A-E9D3-4A0D-B04A-ABDD367A1E08}" type="datetimeFigureOut">
              <a:rPr lang="ru-RU" smtClean="0">
                <a:solidFill>
                  <a:prstClr val="black">
                    <a:tint val="75000"/>
                  </a:prstClr>
                </a:solidFill>
              </a:rPr>
              <a:pPr/>
              <a:t>22.04.2014</a:t>
            </a:fld>
            <a:endParaRPr lang="ru-RU"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ru-RU"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323465202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5" name="Date Placeholder 4"/>
          <p:cNvSpPr>
            <a:spLocks noGrp="1"/>
          </p:cNvSpPr>
          <p:nvPr>
            <p:ph type="dt" sz="half" idx="10"/>
          </p:nvPr>
        </p:nvSpPr>
        <p:spPr/>
        <p:txBody>
          <a:bodyPr/>
          <a:lstStyle/>
          <a:p>
            <a:fld id="{8E6E6A2A-E9D3-4A0D-B04A-ABDD367A1E08}" type="datetimeFigureOut">
              <a:rPr lang="ru-RU" smtClean="0">
                <a:solidFill>
                  <a:prstClr val="black">
                    <a:tint val="75000"/>
                  </a:prstClr>
                </a:solidFill>
              </a:rPr>
              <a:pPr/>
              <a:t>22.04.2014</a:t>
            </a:fld>
            <a:endParaRPr lang="ru-RU"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ru-RU"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4754947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5" name="Date Placeholder 4"/>
          <p:cNvSpPr>
            <a:spLocks noGrp="1"/>
          </p:cNvSpPr>
          <p:nvPr>
            <p:ph type="dt" sz="half" idx="10"/>
          </p:nvPr>
        </p:nvSpPr>
        <p:spPr/>
        <p:txBody>
          <a:bodyPr/>
          <a:lstStyle/>
          <a:p>
            <a:fld id="{8E6E6A2A-E9D3-4A0D-B04A-ABDD367A1E08}" type="datetimeFigureOut">
              <a:rPr lang="ru-RU" smtClean="0"/>
              <a:pPr/>
              <a:t>22.04.2014</a:t>
            </a:fld>
            <a:endParaRPr lang="ru-RU" dirty="0"/>
          </a:p>
        </p:txBody>
      </p:sp>
      <p:sp>
        <p:nvSpPr>
          <p:cNvPr id="6" name="Footer Placeholder 5"/>
          <p:cNvSpPr>
            <a:spLocks noGrp="1"/>
          </p:cNvSpPr>
          <p:nvPr>
            <p:ph type="ftr" sz="quarter" idx="11"/>
          </p:nvPr>
        </p:nvSpPr>
        <p:spPr/>
        <p:txBody>
          <a:bodyPr/>
          <a:lstStyle/>
          <a:p>
            <a:endParaRPr lang="ru-RU" dirty="0"/>
          </a:p>
        </p:txBody>
      </p:sp>
      <p:sp>
        <p:nvSpPr>
          <p:cNvPr id="7" name="Slide Number Placeholder 6"/>
          <p:cNvSpPr>
            <a:spLocks noGrp="1"/>
          </p:cNvSpPr>
          <p:nvPr>
            <p:ph type="sldNum" sz="quarter" idx="12"/>
          </p:nvPr>
        </p:nvSpPr>
        <p:spPr/>
        <p:txBody>
          <a:bodyPr/>
          <a:lstStyle/>
          <a:p>
            <a:fld id="{BC0D3D34-2E8A-4A38-B864-C677BA056495}" type="slidenum">
              <a:rPr lang="ru-RU" smtClean="0"/>
              <a:pPr/>
              <a:t>‹#›</a:t>
            </a:fld>
            <a:endParaRPr lang="ru-RU" dirty="0"/>
          </a:p>
        </p:txBody>
      </p:sp>
    </p:spTree>
    <p:extLst>
      <p:ext uri="{BB962C8B-B14F-4D97-AF65-F5344CB8AC3E}">
        <p14:creationId xmlns:p14="http://schemas.microsoft.com/office/powerpoint/2010/main" val="4018892429"/>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ru-RU"/>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7" name="Date Placeholder 6"/>
          <p:cNvSpPr>
            <a:spLocks noGrp="1"/>
          </p:cNvSpPr>
          <p:nvPr>
            <p:ph type="dt" sz="half" idx="10"/>
          </p:nvPr>
        </p:nvSpPr>
        <p:spPr/>
        <p:txBody>
          <a:bodyPr/>
          <a:lstStyle/>
          <a:p>
            <a:fld id="{8E6E6A2A-E9D3-4A0D-B04A-ABDD367A1E08}" type="datetimeFigureOut">
              <a:rPr lang="ru-RU" smtClean="0">
                <a:solidFill>
                  <a:prstClr val="black">
                    <a:tint val="75000"/>
                  </a:prstClr>
                </a:solidFill>
              </a:rPr>
              <a:pPr/>
              <a:t>22.04.2014</a:t>
            </a:fld>
            <a:endParaRPr lang="ru-RU" dirty="0">
              <a:solidFill>
                <a:prstClr val="black">
                  <a:tint val="75000"/>
                </a:prstClr>
              </a:solidFill>
            </a:endParaRPr>
          </a:p>
        </p:txBody>
      </p:sp>
      <p:sp>
        <p:nvSpPr>
          <p:cNvPr id="8" name="Footer Placeholder 7"/>
          <p:cNvSpPr>
            <a:spLocks noGrp="1"/>
          </p:cNvSpPr>
          <p:nvPr>
            <p:ph type="ftr" sz="quarter" idx="11"/>
          </p:nvPr>
        </p:nvSpPr>
        <p:spPr/>
        <p:txBody>
          <a:bodyPr/>
          <a:lstStyle/>
          <a:p>
            <a:endParaRPr lang="ru-RU" dirty="0">
              <a:solidFill>
                <a:prstClr val="black">
                  <a:tint val="75000"/>
                </a:prstClr>
              </a:solidFill>
            </a:endParaRPr>
          </a:p>
        </p:txBody>
      </p:sp>
      <p:sp>
        <p:nvSpPr>
          <p:cNvPr id="9" name="Slide Number Placeholder 8"/>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3360380613"/>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Date Placeholder 2"/>
          <p:cNvSpPr>
            <a:spLocks noGrp="1"/>
          </p:cNvSpPr>
          <p:nvPr>
            <p:ph type="dt" sz="half" idx="10"/>
          </p:nvPr>
        </p:nvSpPr>
        <p:spPr/>
        <p:txBody>
          <a:bodyPr/>
          <a:lstStyle/>
          <a:p>
            <a:fld id="{8E6E6A2A-E9D3-4A0D-B04A-ABDD367A1E08}" type="datetimeFigureOut">
              <a:rPr lang="ru-RU" smtClean="0">
                <a:solidFill>
                  <a:prstClr val="black">
                    <a:tint val="75000"/>
                  </a:prstClr>
                </a:solidFill>
              </a:rPr>
              <a:pPr/>
              <a:t>22.04.2014</a:t>
            </a:fld>
            <a:endParaRPr lang="ru-RU" dirty="0">
              <a:solidFill>
                <a:prstClr val="black">
                  <a:tint val="75000"/>
                </a:prstClr>
              </a:solidFill>
            </a:endParaRPr>
          </a:p>
        </p:txBody>
      </p:sp>
      <p:sp>
        <p:nvSpPr>
          <p:cNvPr id="4" name="Footer Placeholder 3"/>
          <p:cNvSpPr>
            <a:spLocks noGrp="1"/>
          </p:cNvSpPr>
          <p:nvPr>
            <p:ph type="ftr" sz="quarter" idx="11"/>
          </p:nvPr>
        </p:nvSpPr>
        <p:spPr/>
        <p:txBody>
          <a:bodyPr/>
          <a:lstStyle/>
          <a:p>
            <a:endParaRPr lang="ru-RU"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416965390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6E6A2A-E9D3-4A0D-B04A-ABDD367A1E08}" type="datetimeFigureOut">
              <a:rPr lang="ru-RU" smtClean="0">
                <a:solidFill>
                  <a:prstClr val="black">
                    <a:tint val="75000"/>
                  </a:prstClr>
                </a:solidFill>
              </a:rPr>
              <a:pPr/>
              <a:t>22.04.2014</a:t>
            </a:fld>
            <a:endParaRPr lang="ru-RU"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ru-RU"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100191700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ru-RU"/>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6E6A2A-E9D3-4A0D-B04A-ABDD367A1E08}" type="datetimeFigureOut">
              <a:rPr lang="ru-RU" smtClean="0">
                <a:solidFill>
                  <a:prstClr val="black">
                    <a:tint val="75000"/>
                  </a:prstClr>
                </a:solidFill>
              </a:rPr>
              <a:pPr/>
              <a:t>22.04.2014</a:t>
            </a:fld>
            <a:endParaRPr lang="ru-RU"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ru-RU"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3497094462"/>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ru-RU"/>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6E6A2A-E9D3-4A0D-B04A-ABDD367A1E08}" type="datetimeFigureOut">
              <a:rPr lang="ru-RU" smtClean="0">
                <a:solidFill>
                  <a:prstClr val="black">
                    <a:tint val="75000"/>
                  </a:prstClr>
                </a:solidFill>
              </a:rPr>
              <a:pPr/>
              <a:t>22.04.2014</a:t>
            </a:fld>
            <a:endParaRPr lang="ru-RU"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ru-RU"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1753873268"/>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solidFill>
                  <a:prstClr val="black">
                    <a:tint val="75000"/>
                  </a:prstClr>
                </a:solidFill>
              </a:rPr>
              <a:pPr/>
              <a:t>22.04.2014</a:t>
            </a:fld>
            <a:endParaRPr lang="ru-RU"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ru-RU"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1476299674"/>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ru-RU"/>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solidFill>
                  <a:prstClr val="black">
                    <a:tint val="75000"/>
                  </a:prstClr>
                </a:solidFill>
              </a:rPr>
              <a:pPr/>
              <a:t>22.04.2014</a:t>
            </a:fld>
            <a:endParaRPr lang="ru-RU"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ru-RU"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24992994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ru-RU"/>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7" name="Date Placeholder 6"/>
          <p:cNvSpPr>
            <a:spLocks noGrp="1"/>
          </p:cNvSpPr>
          <p:nvPr>
            <p:ph type="dt" sz="half" idx="10"/>
          </p:nvPr>
        </p:nvSpPr>
        <p:spPr/>
        <p:txBody>
          <a:bodyPr/>
          <a:lstStyle/>
          <a:p>
            <a:fld id="{8E6E6A2A-E9D3-4A0D-B04A-ABDD367A1E08}" type="datetimeFigureOut">
              <a:rPr lang="ru-RU" smtClean="0"/>
              <a:pPr/>
              <a:t>22.04.2014</a:t>
            </a:fld>
            <a:endParaRPr lang="ru-RU" dirty="0"/>
          </a:p>
        </p:txBody>
      </p:sp>
      <p:sp>
        <p:nvSpPr>
          <p:cNvPr id="8" name="Footer Placeholder 7"/>
          <p:cNvSpPr>
            <a:spLocks noGrp="1"/>
          </p:cNvSpPr>
          <p:nvPr>
            <p:ph type="ftr" sz="quarter" idx="11"/>
          </p:nvPr>
        </p:nvSpPr>
        <p:spPr/>
        <p:txBody>
          <a:bodyPr/>
          <a:lstStyle/>
          <a:p>
            <a:endParaRPr lang="ru-RU" dirty="0"/>
          </a:p>
        </p:txBody>
      </p:sp>
      <p:sp>
        <p:nvSpPr>
          <p:cNvPr id="9" name="Slide Number Placeholder 8"/>
          <p:cNvSpPr>
            <a:spLocks noGrp="1"/>
          </p:cNvSpPr>
          <p:nvPr>
            <p:ph type="sldNum" sz="quarter" idx="12"/>
          </p:nvPr>
        </p:nvSpPr>
        <p:spPr/>
        <p:txBody>
          <a:bodyPr/>
          <a:lstStyle/>
          <a:p>
            <a:fld id="{BC0D3D34-2E8A-4A38-B864-C677BA056495}" type="slidenum">
              <a:rPr lang="ru-RU" smtClean="0"/>
              <a:pPr/>
              <a:t>‹#›</a:t>
            </a:fld>
            <a:endParaRPr lang="ru-RU" dirty="0"/>
          </a:p>
        </p:txBody>
      </p:sp>
    </p:spTree>
    <p:extLst>
      <p:ext uri="{BB962C8B-B14F-4D97-AF65-F5344CB8AC3E}">
        <p14:creationId xmlns:p14="http://schemas.microsoft.com/office/powerpoint/2010/main" val="5405549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Date Placeholder 2"/>
          <p:cNvSpPr>
            <a:spLocks noGrp="1"/>
          </p:cNvSpPr>
          <p:nvPr>
            <p:ph type="dt" sz="half" idx="10"/>
          </p:nvPr>
        </p:nvSpPr>
        <p:spPr/>
        <p:txBody>
          <a:bodyPr/>
          <a:lstStyle/>
          <a:p>
            <a:fld id="{8E6E6A2A-E9D3-4A0D-B04A-ABDD367A1E08}" type="datetimeFigureOut">
              <a:rPr lang="ru-RU" smtClean="0"/>
              <a:pPr/>
              <a:t>22.04.2014</a:t>
            </a:fld>
            <a:endParaRPr lang="ru-RU" dirty="0"/>
          </a:p>
        </p:txBody>
      </p:sp>
      <p:sp>
        <p:nvSpPr>
          <p:cNvPr id="4" name="Footer Placeholder 3"/>
          <p:cNvSpPr>
            <a:spLocks noGrp="1"/>
          </p:cNvSpPr>
          <p:nvPr>
            <p:ph type="ftr" sz="quarter" idx="11"/>
          </p:nvPr>
        </p:nvSpPr>
        <p:spPr/>
        <p:txBody>
          <a:bodyPr/>
          <a:lstStyle/>
          <a:p>
            <a:endParaRPr lang="ru-RU" dirty="0"/>
          </a:p>
        </p:txBody>
      </p:sp>
      <p:sp>
        <p:nvSpPr>
          <p:cNvPr id="5" name="Slide Number Placeholder 4"/>
          <p:cNvSpPr>
            <a:spLocks noGrp="1"/>
          </p:cNvSpPr>
          <p:nvPr>
            <p:ph type="sldNum" sz="quarter" idx="12"/>
          </p:nvPr>
        </p:nvSpPr>
        <p:spPr/>
        <p:txBody>
          <a:bodyPr/>
          <a:lstStyle/>
          <a:p>
            <a:fld id="{BC0D3D34-2E8A-4A38-B864-C677BA056495}" type="slidenum">
              <a:rPr lang="ru-RU" smtClean="0"/>
              <a:pPr/>
              <a:t>‹#›</a:t>
            </a:fld>
            <a:endParaRPr lang="ru-RU" dirty="0"/>
          </a:p>
        </p:txBody>
      </p:sp>
    </p:spTree>
    <p:extLst>
      <p:ext uri="{BB962C8B-B14F-4D97-AF65-F5344CB8AC3E}">
        <p14:creationId xmlns:p14="http://schemas.microsoft.com/office/powerpoint/2010/main" val="31622025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6E6A2A-E9D3-4A0D-B04A-ABDD367A1E08}" type="datetimeFigureOut">
              <a:rPr lang="ru-RU" smtClean="0"/>
              <a:pPr/>
              <a:t>22.04.2014</a:t>
            </a:fld>
            <a:endParaRPr lang="ru-RU" dirty="0"/>
          </a:p>
        </p:txBody>
      </p:sp>
      <p:sp>
        <p:nvSpPr>
          <p:cNvPr id="3" name="Footer Placeholder 2"/>
          <p:cNvSpPr>
            <a:spLocks noGrp="1"/>
          </p:cNvSpPr>
          <p:nvPr>
            <p:ph type="ftr" sz="quarter" idx="11"/>
          </p:nvPr>
        </p:nvSpPr>
        <p:spPr/>
        <p:txBody>
          <a:bodyPr/>
          <a:lstStyle/>
          <a:p>
            <a:endParaRPr lang="ru-RU" dirty="0"/>
          </a:p>
        </p:txBody>
      </p:sp>
      <p:sp>
        <p:nvSpPr>
          <p:cNvPr id="4" name="Slide Number Placeholder 3"/>
          <p:cNvSpPr>
            <a:spLocks noGrp="1"/>
          </p:cNvSpPr>
          <p:nvPr>
            <p:ph type="sldNum" sz="quarter" idx="12"/>
          </p:nvPr>
        </p:nvSpPr>
        <p:spPr/>
        <p:txBody>
          <a:bodyPr/>
          <a:lstStyle/>
          <a:p>
            <a:fld id="{BC0D3D34-2E8A-4A38-B864-C677BA056495}" type="slidenum">
              <a:rPr lang="ru-RU" smtClean="0"/>
              <a:pPr/>
              <a:t>‹#›</a:t>
            </a:fld>
            <a:endParaRPr lang="ru-RU" dirty="0"/>
          </a:p>
        </p:txBody>
      </p:sp>
    </p:spTree>
    <p:extLst>
      <p:ext uri="{BB962C8B-B14F-4D97-AF65-F5344CB8AC3E}">
        <p14:creationId xmlns:p14="http://schemas.microsoft.com/office/powerpoint/2010/main" val="31366807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ru-RU"/>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6E6A2A-E9D3-4A0D-B04A-ABDD367A1E08}" type="datetimeFigureOut">
              <a:rPr lang="ru-RU" smtClean="0"/>
              <a:pPr/>
              <a:t>22.04.2014</a:t>
            </a:fld>
            <a:endParaRPr lang="ru-RU" dirty="0"/>
          </a:p>
        </p:txBody>
      </p:sp>
      <p:sp>
        <p:nvSpPr>
          <p:cNvPr id="6" name="Footer Placeholder 5"/>
          <p:cNvSpPr>
            <a:spLocks noGrp="1"/>
          </p:cNvSpPr>
          <p:nvPr>
            <p:ph type="ftr" sz="quarter" idx="11"/>
          </p:nvPr>
        </p:nvSpPr>
        <p:spPr/>
        <p:txBody>
          <a:bodyPr/>
          <a:lstStyle/>
          <a:p>
            <a:endParaRPr lang="ru-RU" dirty="0"/>
          </a:p>
        </p:txBody>
      </p:sp>
      <p:sp>
        <p:nvSpPr>
          <p:cNvPr id="7" name="Slide Number Placeholder 6"/>
          <p:cNvSpPr>
            <a:spLocks noGrp="1"/>
          </p:cNvSpPr>
          <p:nvPr>
            <p:ph type="sldNum" sz="quarter" idx="12"/>
          </p:nvPr>
        </p:nvSpPr>
        <p:spPr/>
        <p:txBody>
          <a:bodyPr/>
          <a:lstStyle/>
          <a:p>
            <a:fld id="{BC0D3D34-2E8A-4A38-B864-C677BA056495}" type="slidenum">
              <a:rPr lang="ru-RU" smtClean="0"/>
              <a:pPr/>
              <a:t>‹#›</a:t>
            </a:fld>
            <a:endParaRPr lang="ru-RU" dirty="0"/>
          </a:p>
        </p:txBody>
      </p:sp>
    </p:spTree>
    <p:extLst>
      <p:ext uri="{BB962C8B-B14F-4D97-AF65-F5344CB8AC3E}">
        <p14:creationId xmlns:p14="http://schemas.microsoft.com/office/powerpoint/2010/main" val="3392602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ru-RU"/>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6E6A2A-E9D3-4A0D-B04A-ABDD367A1E08}" type="datetimeFigureOut">
              <a:rPr lang="ru-RU" smtClean="0"/>
              <a:pPr/>
              <a:t>22.04.2014</a:t>
            </a:fld>
            <a:endParaRPr lang="ru-RU" dirty="0"/>
          </a:p>
        </p:txBody>
      </p:sp>
      <p:sp>
        <p:nvSpPr>
          <p:cNvPr id="6" name="Footer Placeholder 5"/>
          <p:cNvSpPr>
            <a:spLocks noGrp="1"/>
          </p:cNvSpPr>
          <p:nvPr>
            <p:ph type="ftr" sz="quarter" idx="11"/>
          </p:nvPr>
        </p:nvSpPr>
        <p:spPr/>
        <p:txBody>
          <a:bodyPr/>
          <a:lstStyle/>
          <a:p>
            <a:endParaRPr lang="ru-RU" dirty="0"/>
          </a:p>
        </p:txBody>
      </p:sp>
      <p:sp>
        <p:nvSpPr>
          <p:cNvPr id="7" name="Slide Number Placeholder 6"/>
          <p:cNvSpPr>
            <a:spLocks noGrp="1"/>
          </p:cNvSpPr>
          <p:nvPr>
            <p:ph type="sldNum" sz="quarter" idx="12"/>
          </p:nvPr>
        </p:nvSpPr>
        <p:spPr/>
        <p:txBody>
          <a:bodyPr/>
          <a:lstStyle/>
          <a:p>
            <a:fld id="{BC0D3D34-2E8A-4A38-B864-C677BA056495}" type="slidenum">
              <a:rPr lang="ru-RU" smtClean="0"/>
              <a:pPr/>
              <a:t>‹#›</a:t>
            </a:fld>
            <a:endParaRPr lang="ru-RU" dirty="0"/>
          </a:p>
        </p:txBody>
      </p:sp>
    </p:spTree>
    <p:extLst>
      <p:ext uri="{BB962C8B-B14F-4D97-AF65-F5344CB8AC3E}">
        <p14:creationId xmlns:p14="http://schemas.microsoft.com/office/powerpoint/2010/main" val="16844952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slideLayout" Target="../slideLayouts/slideLayout35.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5" Type="http://schemas.openxmlformats.org/officeDocument/2006/relationships/image" Target="../media/image1.png"/><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3.xml"/><Relationship Id="rId3" Type="http://schemas.openxmlformats.org/officeDocument/2006/relationships/slideLayout" Target="../slideLayouts/slideLayout38.xml"/><Relationship Id="rId7" Type="http://schemas.openxmlformats.org/officeDocument/2006/relationships/slideLayout" Target="../slideLayouts/slideLayout42.xml"/><Relationship Id="rId12" Type="http://schemas.openxmlformats.org/officeDocument/2006/relationships/theme" Target="../theme/theme4.xml"/><Relationship Id="rId2" Type="http://schemas.openxmlformats.org/officeDocument/2006/relationships/slideLayout" Target="../slideLayouts/slideLayout37.xml"/><Relationship Id="rId1" Type="http://schemas.openxmlformats.org/officeDocument/2006/relationships/slideLayout" Target="../slideLayouts/slideLayout36.xml"/><Relationship Id="rId6" Type="http://schemas.openxmlformats.org/officeDocument/2006/relationships/slideLayout" Target="../slideLayouts/slideLayout41.xml"/><Relationship Id="rId11" Type="http://schemas.openxmlformats.org/officeDocument/2006/relationships/slideLayout" Target="../slideLayouts/slideLayout46.xml"/><Relationship Id="rId5" Type="http://schemas.openxmlformats.org/officeDocument/2006/relationships/slideLayout" Target="../slideLayouts/slideLayout40.xml"/><Relationship Id="rId10" Type="http://schemas.openxmlformats.org/officeDocument/2006/relationships/slideLayout" Target="../slideLayouts/slideLayout45.xml"/><Relationship Id="rId4" Type="http://schemas.openxmlformats.org/officeDocument/2006/relationships/slideLayout" Target="../slideLayouts/slideLayout39.xml"/><Relationship Id="rId9" Type="http://schemas.openxmlformats.org/officeDocument/2006/relationships/slideLayout" Target="../slideLayouts/slideLayout4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ru-RU"/>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6E6A2A-E9D3-4A0D-B04A-ABDD367A1E08}" type="datetimeFigureOut">
              <a:rPr lang="ru-RU" smtClean="0"/>
              <a:pPr/>
              <a:t>22.04.2014</a:t>
            </a:fld>
            <a:endParaRPr lang="ru-RU"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0D3D34-2E8A-4A38-B864-C677BA056495}" type="slidenum">
              <a:rPr lang="ru-RU" smtClean="0"/>
              <a:pPr/>
              <a:t>‹#›</a:t>
            </a:fld>
            <a:endParaRPr lang="ru-RU" dirty="0"/>
          </a:p>
        </p:txBody>
      </p:sp>
    </p:spTree>
    <p:extLst>
      <p:ext uri="{BB962C8B-B14F-4D97-AF65-F5344CB8AC3E}">
        <p14:creationId xmlns:p14="http://schemas.microsoft.com/office/powerpoint/2010/main" val="29609955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ru-RU"/>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6E6A2A-E9D3-4A0D-B04A-ABDD367A1E08}" type="datetimeFigureOut">
              <a:rPr lang="ru-RU" smtClean="0">
                <a:solidFill>
                  <a:prstClr val="black">
                    <a:tint val="75000"/>
                  </a:prstClr>
                </a:solidFill>
              </a:rPr>
              <a:pPr/>
              <a:t>22.04.2014</a:t>
            </a:fld>
            <a:endParaRPr lang="ru-RU" dirty="0">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dirty="0">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32861239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dpi="0" rotWithShape="1">
          <a:blip r:embed="rId15" cstate="print">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ru-RU"/>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C3D3127-B7C4-45E3-9797-C527EC9FDD78}" type="datetimeFigureOut">
              <a:rPr lang="ru-RU" smtClean="0">
                <a:solidFill>
                  <a:srgbClr val="FFFFFF">
                    <a:tint val="75000"/>
                  </a:srgbClr>
                </a:solidFill>
              </a:rPr>
              <a:pPr/>
              <a:t>22.04.2014</a:t>
            </a:fld>
            <a:endParaRPr lang="ru-RU" dirty="0">
              <a:solidFill>
                <a:srgbClr val="FFFFFF">
                  <a:tint val="75000"/>
                </a:srgb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dirty="0">
              <a:solidFill>
                <a:srgbClr val="FFFFFF">
                  <a:tint val="75000"/>
                </a:srgb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E929BC3-9972-4A35-985B-BE0C2CB1D3A5}" type="slidenum">
              <a:rPr lang="ru-RU" smtClean="0">
                <a:solidFill>
                  <a:srgbClr val="FFFFFF">
                    <a:tint val="75000"/>
                  </a:srgbClr>
                </a:solidFill>
              </a:rPr>
              <a:pPr/>
              <a:t>‹#›</a:t>
            </a:fld>
            <a:endParaRPr lang="ru-RU" dirty="0">
              <a:solidFill>
                <a:srgbClr val="FFFFFF">
                  <a:tint val="75000"/>
                </a:srgbClr>
              </a:solidFill>
            </a:endParaRPr>
          </a:p>
        </p:txBody>
      </p:sp>
    </p:spTree>
    <p:extLst>
      <p:ext uri="{BB962C8B-B14F-4D97-AF65-F5344CB8AC3E}">
        <p14:creationId xmlns:p14="http://schemas.microsoft.com/office/powerpoint/2010/main" val="18798576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ru-RU"/>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6E6A2A-E9D3-4A0D-B04A-ABDD367A1E08}" type="datetimeFigureOut">
              <a:rPr lang="ru-RU" smtClean="0">
                <a:solidFill>
                  <a:prstClr val="black">
                    <a:tint val="75000"/>
                  </a:prstClr>
                </a:solidFill>
              </a:rPr>
              <a:pPr/>
              <a:t>22.04.2014</a:t>
            </a:fld>
            <a:endParaRPr lang="ru-RU" dirty="0">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dirty="0">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281533430"/>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hyperlink" Target="http://oz.by/books/more101944.html"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github.com/bazile/Training" TargetMode="External"/><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hyperlink" Target="http://belhard.nullptr.ru/" TargetMode="External"/></Relationships>
</file>

<file path=ppt/slides/_rels/slide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hyperlink" Target="http://www.itu.dk/research/c5/" TargetMode="External"/><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hyperlink" Target="http://www.nuget.org/packages/C5/" TargetMode="External"/></Relationships>
</file>

<file path=ppt/slides/_rels/slide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6.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Rectangle 3"/>
          <p:cNvSpPr/>
          <p:nvPr/>
        </p:nvSpPr>
        <p:spPr>
          <a:xfrm>
            <a:off x="143508" y="1304764"/>
            <a:ext cx="8856984" cy="646331"/>
          </a:xfrm>
          <a:prstGeom prst="rect">
            <a:avLst/>
          </a:prstGeom>
        </p:spPr>
        <p:txBody>
          <a:bodyPr wrap="square">
            <a:spAutoFit/>
          </a:bodyPr>
          <a:lstStyle/>
          <a:p>
            <a:pPr algn="ctr"/>
            <a:r>
              <a:rPr lang="ru-RU" sz="3600" b="1" i="1" dirty="0" smtClean="0">
                <a:solidFill>
                  <a:schemeClr val="bg1"/>
                </a:solidFill>
              </a:rPr>
              <a:t>Основы программирования на </a:t>
            </a:r>
            <a:r>
              <a:rPr lang="en-US" sz="3600" b="1" i="1" dirty="0" smtClean="0">
                <a:solidFill>
                  <a:schemeClr val="bg1"/>
                </a:solidFill>
              </a:rPr>
              <a:t>C#</a:t>
            </a:r>
            <a:endParaRPr lang="ru-RU" sz="3600" b="1" i="1" dirty="0">
              <a:solidFill>
                <a:schemeClr val="bg1"/>
              </a:solidFill>
            </a:endParaRPr>
          </a:p>
        </p:txBody>
      </p:sp>
      <p:pic>
        <p:nvPicPr>
          <p:cNvPr id="1029"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38300" y="3829211"/>
            <a:ext cx="5867400" cy="172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143508" y="2528900"/>
            <a:ext cx="8856983" cy="461665"/>
          </a:xfrm>
          <a:prstGeom prst="rect">
            <a:avLst/>
          </a:prstGeom>
          <a:noFill/>
        </p:spPr>
        <p:txBody>
          <a:bodyPr wrap="square" rtlCol="0">
            <a:spAutoFit/>
          </a:bodyPr>
          <a:lstStyle/>
          <a:p>
            <a:pPr algn="ctr"/>
            <a:r>
              <a:rPr lang="ru-RU" sz="2400" dirty="0">
                <a:solidFill>
                  <a:schemeClr val="bg1"/>
                </a:solidFill>
              </a:rPr>
              <a:t>Занятие №2. Основы </a:t>
            </a:r>
            <a:r>
              <a:rPr lang="ru-RU" sz="2400" dirty="0" smtClean="0">
                <a:solidFill>
                  <a:schemeClr val="bg1"/>
                </a:solidFill>
              </a:rPr>
              <a:t>ООП</a:t>
            </a:r>
            <a:endParaRPr lang="en-US" sz="2400" dirty="0">
              <a:solidFill>
                <a:schemeClr val="bg1"/>
              </a:solidFill>
            </a:endParaRPr>
          </a:p>
        </p:txBody>
      </p:sp>
    </p:spTree>
    <p:extLst>
      <p:ext uri="{BB962C8B-B14F-4D97-AF65-F5344CB8AC3E}">
        <p14:creationId xmlns:p14="http://schemas.microsoft.com/office/powerpoint/2010/main" val="380969759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6146" name="Rectangle 1"/>
          <p:cNvSpPr>
            <a:spLocks noChangeArrowheads="1"/>
          </p:cNvSpPr>
          <p:nvPr/>
        </p:nvSpPr>
        <p:spPr bwMode="auto">
          <a:xfrm>
            <a:off x="381000" y="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rPr>
              <a:t>Конструкторы</a:t>
            </a:r>
            <a:endParaRPr lang="en-US" sz="2400" dirty="0">
              <a:solidFill>
                <a:schemeClr val="bg1"/>
              </a:solidFill>
              <a:cs typeface="Times New Roman" pitchFamily="18" charset="0"/>
            </a:endParaRPr>
          </a:p>
        </p:txBody>
      </p:sp>
      <p:sp>
        <p:nvSpPr>
          <p:cNvPr id="6147" name="TextBox 5"/>
          <p:cNvSpPr txBox="1">
            <a:spLocks noChangeArrowheads="1"/>
          </p:cNvSpPr>
          <p:nvPr/>
        </p:nvSpPr>
        <p:spPr bwMode="auto">
          <a:xfrm>
            <a:off x="152400" y="530225"/>
            <a:ext cx="8839200"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tabLst>
                <a:tab pos="457200" algn="l"/>
              </a:tabLst>
              <a:defRPr>
                <a:solidFill>
                  <a:schemeClr val="tx1"/>
                </a:solidFill>
                <a:latin typeface="Arial" charset="0"/>
              </a:defRPr>
            </a:lvl1pPr>
            <a:lvl2pPr marL="742950" indent="-285750" eaLnBrk="0" hangingPunct="0">
              <a:tabLst>
                <a:tab pos="457200" algn="l"/>
              </a:tabLst>
              <a:defRPr>
                <a:solidFill>
                  <a:schemeClr val="tx1"/>
                </a:solidFill>
                <a:latin typeface="Arial" charset="0"/>
              </a:defRPr>
            </a:lvl2pPr>
            <a:lvl3pPr marL="1143000" indent="-228600" eaLnBrk="0" hangingPunct="0">
              <a:tabLst>
                <a:tab pos="457200" algn="l"/>
              </a:tabLst>
              <a:defRPr>
                <a:solidFill>
                  <a:schemeClr val="tx1"/>
                </a:solidFill>
                <a:latin typeface="Arial" charset="0"/>
              </a:defRPr>
            </a:lvl3pPr>
            <a:lvl4pPr marL="1600200" indent="-228600" eaLnBrk="0" hangingPunct="0">
              <a:tabLst>
                <a:tab pos="457200" algn="l"/>
              </a:tabLst>
              <a:defRPr>
                <a:solidFill>
                  <a:schemeClr val="tx1"/>
                </a:solidFill>
                <a:latin typeface="Arial" charset="0"/>
              </a:defRPr>
            </a:lvl4pPr>
            <a:lvl5pPr marL="2057400" indent="-228600" eaLnBrk="0" hangingPunct="0">
              <a:tabLst>
                <a:tab pos="457200" algn="l"/>
              </a:tabLst>
              <a:defRPr>
                <a:solidFill>
                  <a:schemeClr val="tx1"/>
                </a:solidFill>
                <a:latin typeface="Arial" charset="0"/>
              </a:defRPr>
            </a:lvl5pPr>
            <a:lvl6pPr marL="2514600" indent="-228600" eaLnBrk="0" fontAlgn="base" hangingPunct="0">
              <a:spcBef>
                <a:spcPct val="0"/>
              </a:spcBef>
              <a:spcAft>
                <a:spcPct val="0"/>
              </a:spcAft>
              <a:tabLst>
                <a:tab pos="457200" algn="l"/>
              </a:tabLst>
              <a:defRPr>
                <a:solidFill>
                  <a:schemeClr val="tx1"/>
                </a:solidFill>
                <a:latin typeface="Arial" charset="0"/>
              </a:defRPr>
            </a:lvl6pPr>
            <a:lvl7pPr marL="2971800" indent="-228600" eaLnBrk="0" fontAlgn="base" hangingPunct="0">
              <a:spcBef>
                <a:spcPct val="0"/>
              </a:spcBef>
              <a:spcAft>
                <a:spcPct val="0"/>
              </a:spcAft>
              <a:tabLst>
                <a:tab pos="457200" algn="l"/>
              </a:tabLst>
              <a:defRPr>
                <a:solidFill>
                  <a:schemeClr val="tx1"/>
                </a:solidFill>
                <a:latin typeface="Arial" charset="0"/>
              </a:defRPr>
            </a:lvl7pPr>
            <a:lvl8pPr marL="3429000" indent="-228600" eaLnBrk="0" fontAlgn="base" hangingPunct="0">
              <a:spcBef>
                <a:spcPct val="0"/>
              </a:spcBef>
              <a:spcAft>
                <a:spcPct val="0"/>
              </a:spcAft>
              <a:tabLst>
                <a:tab pos="457200" algn="l"/>
              </a:tabLst>
              <a:defRPr>
                <a:solidFill>
                  <a:schemeClr val="tx1"/>
                </a:solidFill>
                <a:latin typeface="Arial" charset="0"/>
              </a:defRPr>
            </a:lvl8pPr>
            <a:lvl9pPr marL="3886200" indent="-228600" eaLnBrk="0" fontAlgn="base" hangingPunct="0">
              <a:spcBef>
                <a:spcPct val="0"/>
              </a:spcBef>
              <a:spcAft>
                <a:spcPct val="0"/>
              </a:spcAft>
              <a:tabLst>
                <a:tab pos="457200" algn="l"/>
              </a:tabLst>
              <a:defRPr>
                <a:solidFill>
                  <a:schemeClr val="tx1"/>
                </a:solidFill>
                <a:latin typeface="Arial" charset="0"/>
              </a:defRPr>
            </a:lvl9pPr>
          </a:lstStyle>
          <a:p>
            <a:pPr eaLnBrk="1" hangingPunct="1"/>
            <a:r>
              <a:rPr lang="ru-RU" sz="1400" dirty="0">
                <a:solidFill>
                  <a:schemeClr val="bg1"/>
                </a:solidFill>
              </a:rPr>
              <a:t>Функции, предназначенная для инициализации начальных значений класса</a:t>
            </a:r>
            <a:r>
              <a:rPr lang="ru-RU" sz="1400" dirty="0" smtClean="0">
                <a:solidFill>
                  <a:schemeClr val="bg1"/>
                </a:solidFill>
              </a:rPr>
              <a:t>.</a:t>
            </a:r>
            <a:endParaRPr lang="en-US" sz="1400" dirty="0" smtClean="0">
              <a:solidFill>
                <a:schemeClr val="bg1"/>
              </a:solidFill>
            </a:endParaRPr>
          </a:p>
          <a:p>
            <a:pPr eaLnBrk="1" hangingPunct="1"/>
            <a:endParaRPr lang="en-US" sz="1400" dirty="0">
              <a:solidFill>
                <a:schemeClr val="bg1"/>
              </a:solidFill>
              <a:cs typeface="Times New Roman" pitchFamily="18" charset="0"/>
            </a:endParaRPr>
          </a:p>
          <a:p>
            <a:pPr eaLnBrk="1" hangingPunct="1"/>
            <a:r>
              <a:rPr lang="ru-RU" sz="1400" dirty="0" smtClean="0">
                <a:solidFill>
                  <a:schemeClr val="bg1"/>
                </a:solidFill>
                <a:cs typeface="Times New Roman" pitchFamily="18" charset="0"/>
              </a:rPr>
              <a:t>Имя конструктора должно совпдатать с именем класса. Тип возвращаемого значения для конструкторов не указывается.</a:t>
            </a:r>
            <a:endParaRPr lang="en-US" sz="1400" dirty="0">
              <a:solidFill>
                <a:schemeClr val="bg1"/>
              </a:solidFill>
              <a:cs typeface="Times New Roman" pitchFamily="18" charset="0"/>
            </a:endParaRPr>
          </a:p>
        </p:txBody>
      </p:sp>
      <p:sp>
        <p:nvSpPr>
          <p:cNvPr id="6148" name="TextBox 7"/>
          <p:cNvSpPr txBox="1">
            <a:spLocks noChangeArrowheads="1"/>
          </p:cNvSpPr>
          <p:nvPr/>
        </p:nvSpPr>
        <p:spPr bwMode="auto">
          <a:xfrm>
            <a:off x="152400" y="3535363"/>
            <a:ext cx="8839200" cy="1815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en-US" sz="1600" dirty="0">
                <a:solidFill>
                  <a:schemeClr val="bg1"/>
                </a:solidFill>
              </a:rPr>
              <a:t>	</a:t>
            </a:r>
            <a:r>
              <a:rPr lang="ru-RU" sz="1600" dirty="0">
                <a:solidFill>
                  <a:schemeClr val="bg1"/>
                </a:solidFill>
              </a:rPr>
              <a:t>В классе возможно объявить любое количество конструкторов с разной сигнатурой (различными количеством и типом принимаемых параметров</a:t>
            </a:r>
            <a:r>
              <a:rPr lang="ru-RU" sz="1600" dirty="0" smtClean="0">
                <a:solidFill>
                  <a:schemeClr val="bg1"/>
                </a:solidFill>
              </a:rPr>
              <a:t>).</a:t>
            </a:r>
            <a:endParaRPr lang="en-US" sz="1600" dirty="0" smtClean="0">
              <a:solidFill>
                <a:schemeClr val="bg1"/>
              </a:solidFill>
            </a:endParaRPr>
          </a:p>
          <a:p>
            <a:pPr eaLnBrk="1" hangingPunct="1"/>
            <a:endParaRPr lang="ru-RU" sz="1600" dirty="0">
              <a:solidFill>
                <a:schemeClr val="bg1"/>
              </a:solidFill>
            </a:endParaRPr>
          </a:p>
          <a:p>
            <a:pPr eaLnBrk="1" hangingPunct="1"/>
            <a:r>
              <a:rPr lang="ru-RU" sz="1600" dirty="0">
                <a:solidFill>
                  <a:schemeClr val="bg1"/>
                </a:solidFill>
              </a:rPr>
              <a:t>	Если в классе не объявлено ни одного конструктора, создается конструктор по умолчанию, не принимающий никаких параметров. Однако, если в классе объявлен хоть один конструктор с параметрами, то конструктор без параметров, если он нужен, необходимо дописывать самостоятельно</a:t>
            </a:r>
            <a:r>
              <a:rPr lang="ru-RU" sz="1600" dirty="0" smtClean="0">
                <a:solidFill>
                  <a:schemeClr val="bg1"/>
                </a:solidFill>
              </a:rPr>
              <a:t>.</a:t>
            </a:r>
            <a:endParaRPr lang="ru-RU" sz="1600" dirty="0"/>
          </a:p>
        </p:txBody>
      </p:sp>
      <p:sp>
        <p:nvSpPr>
          <p:cNvPr id="38915" name="Rectangle 3"/>
          <p:cNvSpPr>
            <a:spLocks noChangeArrowheads="1"/>
          </p:cNvSpPr>
          <p:nvPr/>
        </p:nvSpPr>
        <p:spPr bwMode="auto">
          <a:xfrm>
            <a:off x="533400" y="1628800"/>
            <a:ext cx="8077200" cy="1631216"/>
          </a:xfrm>
          <a:prstGeom prst="rect">
            <a:avLst/>
          </a:prstGeom>
          <a:noFill/>
          <a:ln w="9525">
            <a:solidFill>
              <a:schemeClr val="bg1">
                <a:lumMod val="65000"/>
              </a:schemeClr>
            </a:solidFill>
            <a:miter lim="800000"/>
            <a:headEnd/>
            <a:tailEnd/>
          </a:ln>
          <a:effectLst/>
        </p:spPr>
        <p:txBody>
          <a:bodyPr anchor="ctr">
            <a:spAutoFit/>
          </a:bodyPr>
          <a:lstStyle/>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class </a:t>
            </a:r>
            <a:r>
              <a:rPr lang="be-BY" sz="1000" dirty="0" smtClean="0">
                <a:solidFill>
                  <a:schemeClr val="bg1"/>
                </a:solidFill>
                <a:latin typeface="Courier New" pitchFamily="49" charset="0"/>
                <a:ea typeface="Calibri" pitchFamily="34" charset="0"/>
                <a:cs typeface="Courier New" pitchFamily="49" charset="0"/>
              </a:rPr>
              <a:t>Point</a:t>
            </a:r>
            <a:r>
              <a:rPr lang="en-US" sz="1000" dirty="0" smtClean="0">
                <a:solidFill>
                  <a:schemeClr val="bg1"/>
                </a:solidFill>
                <a:latin typeface="Courier New" pitchFamily="49" charset="0"/>
                <a:ea typeface="Calibri" pitchFamily="34" charset="0"/>
                <a:cs typeface="Courier New" pitchFamily="49" charset="0"/>
              </a:rPr>
              <a:t>2D</a:t>
            </a:r>
            <a:endParaRPr lang="be-BY" sz="900" dirty="0">
              <a:solidFill>
                <a:schemeClr val="bg1"/>
              </a:solidFill>
              <a:latin typeface="Arial" pitchFamily="34"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private int </a:t>
            </a:r>
            <a:r>
              <a:rPr lang="be-BY" sz="1000" dirty="0" smtClean="0">
                <a:solidFill>
                  <a:schemeClr val="bg1"/>
                </a:solidFill>
                <a:latin typeface="Courier New" pitchFamily="49" charset="0"/>
                <a:ea typeface="Calibri" pitchFamily="34" charset="0"/>
                <a:cs typeface="Courier New" pitchFamily="49" charset="0"/>
              </a:rPr>
              <a:t>x</a:t>
            </a:r>
            <a:r>
              <a:rPr lang="en-US" sz="1000" dirty="0" smtClean="0">
                <a:solidFill>
                  <a:schemeClr val="bg1"/>
                </a:solidFill>
                <a:latin typeface="Courier New" pitchFamily="49" charset="0"/>
                <a:ea typeface="Calibri" pitchFamily="34" charset="0"/>
                <a:cs typeface="Courier New" pitchFamily="49" charset="0"/>
              </a:rPr>
              <a:t>, y</a:t>
            </a:r>
            <a:r>
              <a:rPr lang="be-BY" sz="1000" dirty="0" smtClean="0">
                <a:solidFill>
                  <a:schemeClr val="bg1"/>
                </a:solidFill>
                <a:latin typeface="Courier New" pitchFamily="49" charset="0"/>
                <a:ea typeface="Calibri" pitchFamily="34" charset="0"/>
                <a:cs typeface="Courier New" pitchFamily="49" charset="0"/>
              </a:rPr>
              <a:t>;</a:t>
            </a:r>
            <a:endParaRPr lang="en-US" sz="900" dirty="0">
              <a:solidFill>
                <a:schemeClr val="bg1"/>
              </a:solidFill>
              <a:latin typeface="Arial" pitchFamily="34" charset="0"/>
              <a:ea typeface="Calibri" pitchFamily="34" charset="0"/>
              <a:cs typeface="Courier New" pitchFamily="49" charset="0"/>
            </a:endParaRPr>
          </a:p>
          <a:p>
            <a:pPr defTabSz="360000" eaLnBrk="0" hangingPunct="0">
              <a:defRPr/>
            </a:pPr>
            <a:endParaRPr lang="en-US" sz="1000" dirty="0">
              <a:solidFill>
                <a:schemeClr val="bg1"/>
              </a:solidFill>
              <a:latin typeface="Courier New" pitchFamily="49" charset="0"/>
              <a:ea typeface="Calibri" pitchFamily="34" charset="0"/>
              <a:cs typeface="Courier New" pitchFamily="49"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public Point(int </a:t>
            </a:r>
            <a:r>
              <a:rPr lang="en-US" sz="1000" dirty="0">
                <a:solidFill>
                  <a:schemeClr val="bg1"/>
                </a:solidFill>
                <a:latin typeface="Courier New" pitchFamily="49" charset="0"/>
                <a:ea typeface="Calibri" pitchFamily="34" charset="0"/>
                <a:cs typeface="Courier New" pitchFamily="49" charset="0"/>
              </a:rPr>
              <a:t>x</a:t>
            </a:r>
            <a:r>
              <a:rPr lang="be-BY" sz="1000" dirty="0">
                <a:solidFill>
                  <a:schemeClr val="bg1"/>
                </a:solidFill>
                <a:latin typeface="Courier New" pitchFamily="49" charset="0"/>
                <a:ea typeface="Calibri" pitchFamily="34" charset="0"/>
                <a:cs typeface="Courier New" pitchFamily="49" charset="0"/>
              </a:rPr>
              <a:t>, int </a:t>
            </a:r>
            <a:r>
              <a:rPr lang="en-US" sz="1000" dirty="0">
                <a:solidFill>
                  <a:schemeClr val="bg1"/>
                </a:solidFill>
                <a:latin typeface="Courier New" pitchFamily="49" charset="0"/>
                <a:ea typeface="Calibri" pitchFamily="34" charset="0"/>
                <a:cs typeface="Courier New" pitchFamily="49" charset="0"/>
              </a:rPr>
              <a:t>y</a:t>
            </a:r>
            <a:r>
              <a:rPr lang="be-BY" sz="1000" dirty="0">
                <a:solidFill>
                  <a:schemeClr val="bg1"/>
                </a:solidFill>
                <a:latin typeface="Courier New" pitchFamily="49" charset="0"/>
                <a:ea typeface="Calibri" pitchFamily="34" charset="0"/>
                <a:cs typeface="Courier New" pitchFamily="49" charset="0"/>
              </a:rPr>
              <a:t>)</a:t>
            </a:r>
            <a:endParaRPr lang="en-US" sz="900" dirty="0">
              <a:solidFill>
                <a:schemeClr val="bg1"/>
              </a:solidFill>
              <a:latin typeface="Arial" pitchFamily="34" charset="0"/>
              <a:ea typeface="Calibri" pitchFamily="34" charset="0"/>
              <a:cs typeface="Courier New" pitchFamily="49" charset="0"/>
            </a:endParaRPr>
          </a:p>
          <a:p>
            <a:pPr defTabSz="360000" eaLnBrk="0" hangingPunct="0">
              <a:defRPr/>
            </a:pPr>
            <a:r>
              <a:rPr lang="en-US" sz="900" dirty="0">
                <a:solidFill>
                  <a:schemeClr val="bg1"/>
                </a:solidFill>
                <a:latin typeface="Arial" pitchFamily="34"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en-US" sz="1000" dirty="0" smtClean="0">
                <a:solidFill>
                  <a:schemeClr val="bg1"/>
                </a:solidFill>
                <a:latin typeface="Courier New" pitchFamily="49" charset="0"/>
                <a:ea typeface="Calibri" pitchFamily="34" charset="0"/>
                <a:cs typeface="Courier New" pitchFamily="49" charset="0"/>
              </a:rPr>
              <a:t>this,</a:t>
            </a:r>
            <a:r>
              <a:rPr lang="be-BY" sz="1000" dirty="0" smtClean="0">
                <a:solidFill>
                  <a:schemeClr val="bg1"/>
                </a:solidFill>
                <a:latin typeface="Courier New" pitchFamily="49" charset="0"/>
                <a:ea typeface="Calibri" pitchFamily="34" charset="0"/>
                <a:cs typeface="Courier New" pitchFamily="49" charset="0"/>
              </a:rPr>
              <a:t>x </a:t>
            </a:r>
            <a:r>
              <a:rPr lang="be-BY" sz="1000" dirty="0">
                <a:solidFill>
                  <a:schemeClr val="bg1"/>
                </a:solidFill>
                <a:latin typeface="Courier New" pitchFamily="49" charset="0"/>
                <a:ea typeface="Calibri" pitchFamily="34" charset="0"/>
                <a:cs typeface="Courier New" pitchFamily="49" charset="0"/>
              </a:rPr>
              <a:t>= </a:t>
            </a:r>
            <a:r>
              <a:rPr lang="en-US" sz="1000" dirty="0">
                <a:solidFill>
                  <a:schemeClr val="bg1"/>
                </a:solidFill>
                <a:latin typeface="Courier New" pitchFamily="49" charset="0"/>
                <a:ea typeface="Calibri" pitchFamily="34" charset="0"/>
                <a:cs typeface="Courier New" pitchFamily="49" charset="0"/>
              </a:rPr>
              <a:t>x</a:t>
            </a:r>
            <a:r>
              <a:rPr lang="be-BY" sz="1000" dirty="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defTabSz="360000" eaLnBrk="0" hangingPunct="0">
              <a:defRPr/>
            </a:pPr>
            <a:r>
              <a:rPr lang="be-BY" sz="1000" dirty="0">
                <a:solidFill>
                  <a:schemeClr val="bg1"/>
                </a:solidFill>
                <a:latin typeface="Courier New" pitchFamily="49" charset="0"/>
                <a:ea typeface="Calibri" pitchFamily="34" charset="0"/>
                <a:cs typeface="Courier New" pitchFamily="49" charset="0"/>
              </a:rPr>
              <a:t> </a:t>
            </a:r>
            <a:r>
              <a:rPr lang="en-US" sz="1000" dirty="0">
                <a:solidFill>
                  <a:schemeClr val="bg1"/>
                </a:solidFill>
                <a:latin typeface="Courier New" pitchFamily="49" charset="0"/>
                <a:ea typeface="Calibri" pitchFamily="34" charset="0"/>
                <a:cs typeface="Courier New" pitchFamily="49" charset="0"/>
              </a:rPr>
              <a:t>			</a:t>
            </a:r>
            <a:r>
              <a:rPr lang="en-US" sz="1000" dirty="0" smtClean="0">
                <a:solidFill>
                  <a:schemeClr val="bg1"/>
                </a:solidFill>
                <a:latin typeface="Courier New" pitchFamily="49" charset="0"/>
                <a:ea typeface="Calibri" pitchFamily="34" charset="0"/>
                <a:cs typeface="Courier New" pitchFamily="49" charset="0"/>
              </a:rPr>
              <a:t>this.</a:t>
            </a:r>
            <a:r>
              <a:rPr lang="be-BY" sz="1000" dirty="0" smtClean="0">
                <a:solidFill>
                  <a:schemeClr val="bg1"/>
                </a:solidFill>
                <a:latin typeface="Courier New" pitchFamily="49" charset="0"/>
                <a:ea typeface="Calibri" pitchFamily="34" charset="0"/>
                <a:cs typeface="Courier New" pitchFamily="49" charset="0"/>
              </a:rPr>
              <a:t>y </a:t>
            </a:r>
            <a:r>
              <a:rPr lang="be-BY" sz="1000" dirty="0">
                <a:solidFill>
                  <a:schemeClr val="bg1"/>
                </a:solidFill>
                <a:latin typeface="Courier New" pitchFamily="49" charset="0"/>
                <a:ea typeface="Calibri" pitchFamily="34" charset="0"/>
                <a:cs typeface="Courier New" pitchFamily="49" charset="0"/>
              </a:rPr>
              <a:t>= </a:t>
            </a:r>
            <a:r>
              <a:rPr lang="en-US" sz="1000" dirty="0">
                <a:solidFill>
                  <a:schemeClr val="bg1"/>
                </a:solidFill>
                <a:latin typeface="Courier New" pitchFamily="49" charset="0"/>
                <a:ea typeface="Calibri" pitchFamily="34" charset="0"/>
                <a:cs typeface="Courier New" pitchFamily="49" charset="0"/>
              </a:rPr>
              <a:t>y</a:t>
            </a:r>
            <a:r>
              <a:rPr lang="be-BY" sz="1000" dirty="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a:t>
            </a:r>
            <a:endParaRPr lang="be-BY" dirty="0">
              <a:solidFill>
                <a:schemeClr val="bg1"/>
              </a:solidFill>
              <a:latin typeface="Arial" pitchFamily="34" charset="0"/>
            </a:endParaRPr>
          </a:p>
        </p:txBody>
      </p:sp>
    </p:spTree>
    <p:extLst>
      <p:ext uri="{BB962C8B-B14F-4D97-AF65-F5344CB8AC3E}">
        <p14:creationId xmlns:p14="http://schemas.microsoft.com/office/powerpoint/2010/main" val="33580995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6146" name="Rectangle 1"/>
          <p:cNvSpPr>
            <a:spLocks noChangeArrowheads="1"/>
          </p:cNvSpPr>
          <p:nvPr/>
        </p:nvSpPr>
        <p:spPr bwMode="auto">
          <a:xfrm>
            <a:off x="381000" y="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rPr>
              <a:t>Вызов </a:t>
            </a:r>
            <a:r>
              <a:rPr lang="ru-RU" sz="2400" b="1" dirty="0" smtClean="0">
                <a:solidFill>
                  <a:schemeClr val="bg1"/>
                </a:solidFill>
              </a:rPr>
              <a:t>другого конструктора</a:t>
            </a:r>
            <a:endParaRPr lang="en-US" sz="2400" dirty="0">
              <a:solidFill>
                <a:schemeClr val="bg1"/>
              </a:solidFill>
              <a:cs typeface="Times New Roman" pitchFamily="18" charset="0"/>
            </a:endParaRPr>
          </a:p>
        </p:txBody>
      </p:sp>
      <p:sp>
        <p:nvSpPr>
          <p:cNvPr id="6147" name="TextBox 5"/>
          <p:cNvSpPr txBox="1">
            <a:spLocks noChangeArrowheads="1"/>
          </p:cNvSpPr>
          <p:nvPr/>
        </p:nvSpPr>
        <p:spPr bwMode="auto">
          <a:xfrm>
            <a:off x="152400" y="530225"/>
            <a:ext cx="88392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tabLst>
                <a:tab pos="457200" algn="l"/>
              </a:tabLst>
              <a:defRPr>
                <a:solidFill>
                  <a:schemeClr val="tx1"/>
                </a:solidFill>
                <a:latin typeface="Arial" charset="0"/>
              </a:defRPr>
            </a:lvl1pPr>
            <a:lvl2pPr marL="742950" indent="-285750" eaLnBrk="0" hangingPunct="0">
              <a:tabLst>
                <a:tab pos="457200" algn="l"/>
              </a:tabLst>
              <a:defRPr>
                <a:solidFill>
                  <a:schemeClr val="tx1"/>
                </a:solidFill>
                <a:latin typeface="Arial" charset="0"/>
              </a:defRPr>
            </a:lvl2pPr>
            <a:lvl3pPr marL="1143000" indent="-228600" eaLnBrk="0" hangingPunct="0">
              <a:tabLst>
                <a:tab pos="457200" algn="l"/>
              </a:tabLst>
              <a:defRPr>
                <a:solidFill>
                  <a:schemeClr val="tx1"/>
                </a:solidFill>
                <a:latin typeface="Arial" charset="0"/>
              </a:defRPr>
            </a:lvl3pPr>
            <a:lvl4pPr marL="1600200" indent="-228600" eaLnBrk="0" hangingPunct="0">
              <a:tabLst>
                <a:tab pos="457200" algn="l"/>
              </a:tabLst>
              <a:defRPr>
                <a:solidFill>
                  <a:schemeClr val="tx1"/>
                </a:solidFill>
                <a:latin typeface="Arial" charset="0"/>
              </a:defRPr>
            </a:lvl4pPr>
            <a:lvl5pPr marL="2057400" indent="-228600" eaLnBrk="0" hangingPunct="0">
              <a:tabLst>
                <a:tab pos="457200" algn="l"/>
              </a:tabLst>
              <a:defRPr>
                <a:solidFill>
                  <a:schemeClr val="tx1"/>
                </a:solidFill>
                <a:latin typeface="Arial" charset="0"/>
              </a:defRPr>
            </a:lvl5pPr>
            <a:lvl6pPr marL="2514600" indent="-228600" eaLnBrk="0" fontAlgn="base" hangingPunct="0">
              <a:spcBef>
                <a:spcPct val="0"/>
              </a:spcBef>
              <a:spcAft>
                <a:spcPct val="0"/>
              </a:spcAft>
              <a:tabLst>
                <a:tab pos="457200" algn="l"/>
              </a:tabLst>
              <a:defRPr>
                <a:solidFill>
                  <a:schemeClr val="tx1"/>
                </a:solidFill>
                <a:latin typeface="Arial" charset="0"/>
              </a:defRPr>
            </a:lvl6pPr>
            <a:lvl7pPr marL="2971800" indent="-228600" eaLnBrk="0" fontAlgn="base" hangingPunct="0">
              <a:spcBef>
                <a:spcPct val="0"/>
              </a:spcBef>
              <a:spcAft>
                <a:spcPct val="0"/>
              </a:spcAft>
              <a:tabLst>
                <a:tab pos="457200" algn="l"/>
              </a:tabLst>
              <a:defRPr>
                <a:solidFill>
                  <a:schemeClr val="tx1"/>
                </a:solidFill>
                <a:latin typeface="Arial" charset="0"/>
              </a:defRPr>
            </a:lvl7pPr>
            <a:lvl8pPr marL="3429000" indent="-228600" eaLnBrk="0" fontAlgn="base" hangingPunct="0">
              <a:spcBef>
                <a:spcPct val="0"/>
              </a:spcBef>
              <a:spcAft>
                <a:spcPct val="0"/>
              </a:spcAft>
              <a:tabLst>
                <a:tab pos="457200" algn="l"/>
              </a:tabLst>
              <a:defRPr>
                <a:solidFill>
                  <a:schemeClr val="tx1"/>
                </a:solidFill>
                <a:latin typeface="Arial" charset="0"/>
              </a:defRPr>
            </a:lvl8pPr>
            <a:lvl9pPr marL="3886200" indent="-228600" eaLnBrk="0" fontAlgn="base" hangingPunct="0">
              <a:spcBef>
                <a:spcPct val="0"/>
              </a:spcBef>
              <a:spcAft>
                <a:spcPct val="0"/>
              </a:spcAft>
              <a:tabLst>
                <a:tab pos="457200" algn="l"/>
              </a:tabLst>
              <a:defRPr>
                <a:solidFill>
                  <a:schemeClr val="tx1"/>
                </a:solidFill>
                <a:latin typeface="Arial" charset="0"/>
              </a:defRPr>
            </a:lvl9pPr>
          </a:lstStyle>
          <a:p>
            <a:pPr eaLnBrk="1" hangingPunct="1"/>
            <a:r>
              <a:rPr lang="ru-RU" sz="1400" dirty="0" smtClean="0">
                <a:solidFill>
                  <a:schemeClr val="bg1"/>
                </a:solidFill>
                <a:cs typeface="Times New Roman" pitchFamily="18" charset="0"/>
              </a:rPr>
              <a:t>Если в классе есть несколько конструкторов, то они могут вызывать друг друга. Это помогает сократить объем кода и упростить его.</a:t>
            </a:r>
            <a:endParaRPr lang="en-US" sz="1400" dirty="0">
              <a:solidFill>
                <a:schemeClr val="bg1"/>
              </a:solidFill>
              <a:cs typeface="Times New Roman" pitchFamily="18" charset="0"/>
            </a:endParaRPr>
          </a:p>
        </p:txBody>
      </p:sp>
      <p:sp>
        <p:nvSpPr>
          <p:cNvPr id="6148" name="TextBox 7"/>
          <p:cNvSpPr txBox="1">
            <a:spLocks noChangeArrowheads="1"/>
          </p:cNvSpPr>
          <p:nvPr/>
        </p:nvSpPr>
        <p:spPr bwMode="auto">
          <a:xfrm>
            <a:off x="152400" y="3845366"/>
            <a:ext cx="88392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ru-RU" sz="1600" dirty="0" smtClean="0">
                <a:solidFill>
                  <a:schemeClr val="bg1"/>
                </a:solidFill>
              </a:rPr>
              <a:t>В данной реализации конструктор без аргументов вызывает другой конструктор передавая значения координат по умолчанию.</a:t>
            </a:r>
            <a:endParaRPr lang="ru-RU" sz="1600" dirty="0"/>
          </a:p>
        </p:txBody>
      </p:sp>
      <p:sp>
        <p:nvSpPr>
          <p:cNvPr id="38915" name="Rectangle 3"/>
          <p:cNvSpPr>
            <a:spLocks noChangeArrowheads="1"/>
          </p:cNvSpPr>
          <p:nvPr/>
        </p:nvSpPr>
        <p:spPr bwMode="auto">
          <a:xfrm>
            <a:off x="533400" y="1251774"/>
            <a:ext cx="8077200" cy="2385268"/>
          </a:xfrm>
          <a:prstGeom prst="rect">
            <a:avLst/>
          </a:prstGeom>
          <a:noFill/>
          <a:ln w="9525">
            <a:solidFill>
              <a:schemeClr val="bg1">
                <a:lumMod val="65000"/>
              </a:schemeClr>
            </a:solidFill>
            <a:miter lim="800000"/>
            <a:headEnd/>
            <a:tailEnd/>
          </a:ln>
          <a:effectLst/>
        </p:spPr>
        <p:txBody>
          <a:bodyPr anchor="ctr">
            <a:spAutoFit/>
          </a:bodyPr>
          <a:lstStyle/>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class </a:t>
            </a:r>
            <a:r>
              <a:rPr lang="be-BY" sz="1000" dirty="0" smtClean="0">
                <a:solidFill>
                  <a:schemeClr val="bg1"/>
                </a:solidFill>
                <a:latin typeface="Courier New" pitchFamily="49" charset="0"/>
                <a:ea typeface="Calibri" pitchFamily="34" charset="0"/>
                <a:cs typeface="Courier New" pitchFamily="49" charset="0"/>
              </a:rPr>
              <a:t>Point</a:t>
            </a:r>
            <a:r>
              <a:rPr lang="en-US" sz="1000" dirty="0" smtClean="0">
                <a:solidFill>
                  <a:schemeClr val="bg1"/>
                </a:solidFill>
                <a:latin typeface="Courier New" pitchFamily="49" charset="0"/>
                <a:ea typeface="Calibri" pitchFamily="34" charset="0"/>
                <a:cs typeface="Courier New" pitchFamily="49" charset="0"/>
              </a:rPr>
              <a:t>2D</a:t>
            </a:r>
            <a:endParaRPr lang="be-BY" sz="900" dirty="0">
              <a:solidFill>
                <a:schemeClr val="bg1"/>
              </a:solidFill>
              <a:latin typeface="Arial" pitchFamily="34"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private int </a:t>
            </a:r>
            <a:r>
              <a:rPr lang="be-BY" sz="1000" dirty="0" smtClean="0">
                <a:solidFill>
                  <a:schemeClr val="bg1"/>
                </a:solidFill>
                <a:latin typeface="Courier New" pitchFamily="49" charset="0"/>
                <a:ea typeface="Calibri" pitchFamily="34" charset="0"/>
                <a:cs typeface="Courier New" pitchFamily="49" charset="0"/>
              </a:rPr>
              <a:t>x</a:t>
            </a:r>
            <a:r>
              <a:rPr lang="en-US" sz="1000" dirty="0" smtClean="0">
                <a:solidFill>
                  <a:schemeClr val="bg1"/>
                </a:solidFill>
                <a:latin typeface="Courier New" pitchFamily="49" charset="0"/>
                <a:ea typeface="Calibri" pitchFamily="34" charset="0"/>
                <a:cs typeface="Courier New" pitchFamily="49" charset="0"/>
              </a:rPr>
              <a:t>, y</a:t>
            </a:r>
            <a:r>
              <a:rPr lang="be-BY" sz="1000" dirty="0" smtClean="0">
                <a:solidFill>
                  <a:schemeClr val="bg1"/>
                </a:solidFill>
                <a:latin typeface="Courier New" pitchFamily="49" charset="0"/>
                <a:ea typeface="Calibri" pitchFamily="34" charset="0"/>
                <a:cs typeface="Courier New" pitchFamily="49" charset="0"/>
              </a:rPr>
              <a:t>;</a:t>
            </a:r>
          </a:p>
          <a:p>
            <a:pPr defTabSz="360000" eaLnBrk="0" hangingPunct="0">
              <a:defRPr/>
            </a:pPr>
            <a:endParaRPr lang="en-US" sz="900" dirty="0">
              <a:solidFill>
                <a:schemeClr val="bg1"/>
              </a:solidFill>
              <a:latin typeface="Arial" pitchFamily="34" charset="0"/>
              <a:ea typeface="Calibri" pitchFamily="34" charset="0"/>
              <a:cs typeface="Courier New" pitchFamily="49"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public Point(int </a:t>
            </a:r>
            <a:r>
              <a:rPr lang="en-US" sz="1000" dirty="0">
                <a:solidFill>
                  <a:schemeClr val="bg1"/>
                </a:solidFill>
                <a:latin typeface="Courier New" pitchFamily="49" charset="0"/>
                <a:ea typeface="Calibri" pitchFamily="34" charset="0"/>
                <a:cs typeface="Courier New" pitchFamily="49" charset="0"/>
              </a:rPr>
              <a:t>x</a:t>
            </a:r>
            <a:r>
              <a:rPr lang="be-BY" sz="1000" dirty="0">
                <a:solidFill>
                  <a:schemeClr val="bg1"/>
                </a:solidFill>
                <a:latin typeface="Courier New" pitchFamily="49" charset="0"/>
                <a:ea typeface="Calibri" pitchFamily="34" charset="0"/>
                <a:cs typeface="Courier New" pitchFamily="49" charset="0"/>
              </a:rPr>
              <a:t>, int </a:t>
            </a:r>
            <a:r>
              <a:rPr lang="en-US" sz="1000" dirty="0">
                <a:solidFill>
                  <a:schemeClr val="bg1"/>
                </a:solidFill>
                <a:latin typeface="Courier New" pitchFamily="49" charset="0"/>
                <a:ea typeface="Calibri" pitchFamily="34" charset="0"/>
                <a:cs typeface="Courier New" pitchFamily="49" charset="0"/>
              </a:rPr>
              <a:t>y</a:t>
            </a:r>
            <a:r>
              <a:rPr lang="be-BY" sz="1000" dirty="0">
                <a:solidFill>
                  <a:schemeClr val="bg1"/>
                </a:solidFill>
                <a:latin typeface="Courier New" pitchFamily="49" charset="0"/>
                <a:ea typeface="Calibri" pitchFamily="34" charset="0"/>
                <a:cs typeface="Courier New" pitchFamily="49" charset="0"/>
              </a:rPr>
              <a:t>)</a:t>
            </a:r>
            <a:endParaRPr lang="en-US" sz="900" dirty="0">
              <a:solidFill>
                <a:schemeClr val="bg1"/>
              </a:solidFill>
              <a:latin typeface="Arial" pitchFamily="34" charset="0"/>
              <a:ea typeface="Calibri" pitchFamily="34" charset="0"/>
              <a:cs typeface="Courier New" pitchFamily="49" charset="0"/>
            </a:endParaRPr>
          </a:p>
          <a:p>
            <a:pPr defTabSz="360000" eaLnBrk="0" hangingPunct="0">
              <a:defRPr/>
            </a:pPr>
            <a:r>
              <a:rPr lang="en-US" sz="900" dirty="0">
                <a:solidFill>
                  <a:schemeClr val="bg1"/>
                </a:solidFill>
                <a:latin typeface="Arial" pitchFamily="34"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en-US" sz="1000" dirty="0" smtClean="0">
                <a:solidFill>
                  <a:schemeClr val="bg1"/>
                </a:solidFill>
                <a:latin typeface="Courier New" pitchFamily="49" charset="0"/>
                <a:ea typeface="Calibri" pitchFamily="34" charset="0"/>
                <a:cs typeface="Courier New" pitchFamily="49" charset="0"/>
              </a:rPr>
              <a:t>this,</a:t>
            </a:r>
            <a:r>
              <a:rPr lang="be-BY" sz="1000" dirty="0" smtClean="0">
                <a:solidFill>
                  <a:schemeClr val="bg1"/>
                </a:solidFill>
                <a:latin typeface="Courier New" pitchFamily="49" charset="0"/>
                <a:ea typeface="Calibri" pitchFamily="34" charset="0"/>
                <a:cs typeface="Courier New" pitchFamily="49" charset="0"/>
              </a:rPr>
              <a:t>x </a:t>
            </a:r>
            <a:r>
              <a:rPr lang="be-BY" sz="1000" dirty="0">
                <a:solidFill>
                  <a:schemeClr val="bg1"/>
                </a:solidFill>
                <a:latin typeface="Courier New" pitchFamily="49" charset="0"/>
                <a:ea typeface="Calibri" pitchFamily="34" charset="0"/>
                <a:cs typeface="Courier New" pitchFamily="49" charset="0"/>
              </a:rPr>
              <a:t>= </a:t>
            </a:r>
            <a:r>
              <a:rPr lang="en-US" sz="1000" dirty="0">
                <a:solidFill>
                  <a:schemeClr val="bg1"/>
                </a:solidFill>
                <a:latin typeface="Courier New" pitchFamily="49" charset="0"/>
                <a:ea typeface="Calibri" pitchFamily="34" charset="0"/>
                <a:cs typeface="Courier New" pitchFamily="49" charset="0"/>
              </a:rPr>
              <a:t>x</a:t>
            </a:r>
            <a:r>
              <a:rPr lang="be-BY" sz="1000" dirty="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defTabSz="360000" eaLnBrk="0" hangingPunct="0">
              <a:defRPr/>
            </a:pPr>
            <a:r>
              <a:rPr lang="be-BY" sz="1000" dirty="0">
                <a:solidFill>
                  <a:schemeClr val="bg1"/>
                </a:solidFill>
                <a:latin typeface="Courier New" pitchFamily="49" charset="0"/>
                <a:ea typeface="Calibri" pitchFamily="34" charset="0"/>
                <a:cs typeface="Courier New" pitchFamily="49" charset="0"/>
              </a:rPr>
              <a:t> </a:t>
            </a:r>
            <a:r>
              <a:rPr lang="en-US" sz="1000" dirty="0">
                <a:solidFill>
                  <a:schemeClr val="bg1"/>
                </a:solidFill>
                <a:latin typeface="Courier New" pitchFamily="49" charset="0"/>
                <a:ea typeface="Calibri" pitchFamily="34" charset="0"/>
                <a:cs typeface="Courier New" pitchFamily="49" charset="0"/>
              </a:rPr>
              <a:t>			</a:t>
            </a:r>
            <a:r>
              <a:rPr lang="en-US" sz="1000" dirty="0" smtClean="0">
                <a:solidFill>
                  <a:schemeClr val="bg1"/>
                </a:solidFill>
                <a:latin typeface="Courier New" pitchFamily="49" charset="0"/>
                <a:ea typeface="Calibri" pitchFamily="34" charset="0"/>
                <a:cs typeface="Courier New" pitchFamily="49" charset="0"/>
              </a:rPr>
              <a:t>this.</a:t>
            </a:r>
            <a:r>
              <a:rPr lang="be-BY" sz="1000" dirty="0" smtClean="0">
                <a:solidFill>
                  <a:schemeClr val="bg1"/>
                </a:solidFill>
                <a:latin typeface="Courier New" pitchFamily="49" charset="0"/>
                <a:ea typeface="Calibri" pitchFamily="34" charset="0"/>
                <a:cs typeface="Courier New" pitchFamily="49" charset="0"/>
              </a:rPr>
              <a:t>y </a:t>
            </a:r>
            <a:r>
              <a:rPr lang="be-BY" sz="1000" dirty="0">
                <a:solidFill>
                  <a:schemeClr val="bg1"/>
                </a:solidFill>
                <a:latin typeface="Courier New" pitchFamily="49" charset="0"/>
                <a:ea typeface="Calibri" pitchFamily="34" charset="0"/>
                <a:cs typeface="Courier New" pitchFamily="49" charset="0"/>
              </a:rPr>
              <a:t>= </a:t>
            </a:r>
            <a:r>
              <a:rPr lang="en-US" sz="1000" dirty="0">
                <a:solidFill>
                  <a:schemeClr val="bg1"/>
                </a:solidFill>
                <a:latin typeface="Courier New" pitchFamily="49" charset="0"/>
                <a:ea typeface="Calibri" pitchFamily="34" charset="0"/>
                <a:cs typeface="Courier New" pitchFamily="49" charset="0"/>
              </a:rPr>
              <a:t>y</a:t>
            </a:r>
            <a:r>
              <a:rPr lang="be-BY" sz="1000" dirty="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defTabSz="360000" eaLnBrk="0" hangingPunct="0">
              <a:defRPr/>
            </a:pPr>
            <a:endParaRPr lang="ru-RU" sz="1000" dirty="0" smtClean="0">
              <a:solidFill>
                <a:schemeClr val="bg1"/>
              </a:solidFill>
              <a:latin typeface="Courier New" pitchFamily="49" charset="0"/>
              <a:ea typeface="Calibri" pitchFamily="34" charset="0"/>
              <a:cs typeface="Courier New" pitchFamily="49"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public Point</a:t>
            </a:r>
            <a:r>
              <a:rPr lang="be-BY" sz="1000" dirty="0" smtClean="0">
                <a:solidFill>
                  <a:schemeClr val="bg1"/>
                </a:solidFill>
                <a:latin typeface="Courier New" pitchFamily="49" charset="0"/>
                <a:ea typeface="Calibri" pitchFamily="34" charset="0"/>
                <a:cs typeface="Courier New" pitchFamily="49" charset="0"/>
              </a:rPr>
              <a:t>() </a:t>
            </a:r>
            <a:endParaRPr lang="en-US" sz="1000" dirty="0" smtClean="0">
              <a:solidFill>
                <a:schemeClr val="bg1"/>
              </a:solidFill>
              <a:latin typeface="Courier New" pitchFamily="49" charset="0"/>
              <a:ea typeface="Calibri" pitchFamily="34" charset="0"/>
              <a:cs typeface="Courier New" pitchFamily="49"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en-US" sz="1000" dirty="0" smtClean="0">
                <a:solidFill>
                  <a:schemeClr val="bg1"/>
                </a:solidFill>
                <a:latin typeface="Courier New" pitchFamily="49" charset="0"/>
                <a:ea typeface="Calibri" pitchFamily="34" charset="0"/>
                <a:cs typeface="Courier New" pitchFamily="49" charset="0"/>
              </a:rPr>
              <a:t>             : this(</a:t>
            </a:r>
            <a:r>
              <a:rPr lang="ru-RU" sz="1000" dirty="0" smtClean="0">
                <a:solidFill>
                  <a:schemeClr val="bg1"/>
                </a:solidFill>
                <a:latin typeface="Courier New" pitchFamily="49" charset="0"/>
                <a:ea typeface="Calibri" pitchFamily="34" charset="0"/>
                <a:cs typeface="Courier New" pitchFamily="49" charset="0"/>
              </a:rPr>
              <a:t>1</a:t>
            </a:r>
            <a:r>
              <a:rPr lang="en-US" sz="1000" dirty="0" smtClean="0">
                <a:solidFill>
                  <a:schemeClr val="bg1"/>
                </a:solidFill>
                <a:latin typeface="Courier New" pitchFamily="49" charset="0"/>
                <a:ea typeface="Calibri" pitchFamily="34" charset="0"/>
                <a:cs typeface="Courier New" pitchFamily="49" charset="0"/>
              </a:rPr>
              <a:t>, </a:t>
            </a:r>
            <a:r>
              <a:rPr lang="ru-RU" sz="1000" dirty="0">
                <a:solidFill>
                  <a:schemeClr val="bg1"/>
                </a:solidFill>
                <a:latin typeface="Courier New" pitchFamily="49" charset="0"/>
                <a:ea typeface="Calibri" pitchFamily="34" charset="0"/>
                <a:cs typeface="Courier New" pitchFamily="49" charset="0"/>
              </a:rPr>
              <a:t>1</a:t>
            </a:r>
            <a:r>
              <a:rPr lang="en-US" sz="1000" dirty="0" smtClean="0">
                <a:solidFill>
                  <a:schemeClr val="bg1"/>
                </a:solidFill>
                <a:latin typeface="Courier New" pitchFamily="49" charset="0"/>
                <a:ea typeface="Calibri" pitchFamily="34" charset="0"/>
                <a:cs typeface="Courier New" pitchFamily="49" charset="0"/>
              </a:rPr>
              <a:t>) // </a:t>
            </a:r>
            <a:r>
              <a:rPr lang="ru-RU" sz="1000" dirty="0" smtClean="0">
                <a:solidFill>
                  <a:schemeClr val="bg1"/>
                </a:solidFill>
                <a:latin typeface="Courier New" pitchFamily="49" charset="0"/>
                <a:ea typeface="Calibri" pitchFamily="34" charset="0"/>
                <a:cs typeface="Courier New" pitchFamily="49" charset="0"/>
              </a:rPr>
              <a:t>Вызов другого конструктора</a:t>
            </a:r>
            <a:endParaRPr lang="en-US" sz="900" dirty="0">
              <a:solidFill>
                <a:schemeClr val="bg1"/>
              </a:solidFill>
              <a:latin typeface="Arial" pitchFamily="34" charset="0"/>
              <a:ea typeface="Calibri" pitchFamily="34" charset="0"/>
              <a:cs typeface="Courier New" pitchFamily="49" charset="0"/>
            </a:endParaRPr>
          </a:p>
          <a:p>
            <a:pPr defTabSz="360000" eaLnBrk="0" hangingPunct="0">
              <a:defRPr/>
            </a:pPr>
            <a:r>
              <a:rPr lang="en-US" sz="900" dirty="0">
                <a:solidFill>
                  <a:schemeClr val="bg1"/>
                </a:solidFill>
                <a:latin typeface="Arial" pitchFamily="34"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a:t>
            </a:r>
            <a:endParaRPr lang="be-BY" dirty="0">
              <a:solidFill>
                <a:schemeClr val="bg1"/>
              </a:solidFill>
              <a:latin typeface="Arial" pitchFamily="34" charset="0"/>
            </a:endParaRPr>
          </a:p>
        </p:txBody>
      </p:sp>
    </p:spTree>
    <p:extLst>
      <p:ext uri="{BB962C8B-B14F-4D97-AF65-F5344CB8AC3E}">
        <p14:creationId xmlns:p14="http://schemas.microsoft.com/office/powerpoint/2010/main" val="346260902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6146" name="Rectangle 1"/>
          <p:cNvSpPr>
            <a:spLocks noChangeArrowheads="1"/>
          </p:cNvSpPr>
          <p:nvPr/>
        </p:nvSpPr>
        <p:spPr bwMode="auto">
          <a:xfrm>
            <a:off x="381000" y="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smtClean="0">
                <a:solidFill>
                  <a:schemeClr val="bg1"/>
                </a:solidFill>
              </a:rPr>
              <a:t>Конструкторы </a:t>
            </a:r>
            <a:r>
              <a:rPr lang="ru-RU" sz="2400" b="1" dirty="0">
                <a:solidFill>
                  <a:schemeClr val="bg1"/>
                </a:solidFill>
              </a:rPr>
              <a:t>и</a:t>
            </a:r>
            <a:r>
              <a:rPr lang="en-US" sz="2400" b="1" dirty="0">
                <a:solidFill>
                  <a:schemeClr val="bg1"/>
                </a:solidFill>
              </a:rPr>
              <a:t> </a:t>
            </a:r>
            <a:r>
              <a:rPr lang="en-US" sz="2400" b="1" dirty="0" smtClean="0">
                <a:solidFill>
                  <a:schemeClr val="bg1"/>
                </a:solidFill>
              </a:rPr>
              <a:t>readonly </a:t>
            </a:r>
            <a:r>
              <a:rPr lang="ru-RU" sz="2400" b="1" dirty="0" smtClean="0">
                <a:solidFill>
                  <a:schemeClr val="bg1"/>
                </a:solidFill>
              </a:rPr>
              <a:t>поля</a:t>
            </a:r>
            <a:endParaRPr lang="en-US" sz="2400" dirty="0">
              <a:solidFill>
                <a:schemeClr val="bg1"/>
              </a:solidFill>
              <a:cs typeface="Times New Roman" pitchFamily="18" charset="0"/>
            </a:endParaRPr>
          </a:p>
        </p:txBody>
      </p:sp>
      <p:sp>
        <p:nvSpPr>
          <p:cNvPr id="6147" name="TextBox 5"/>
          <p:cNvSpPr txBox="1">
            <a:spLocks noChangeArrowheads="1"/>
          </p:cNvSpPr>
          <p:nvPr/>
        </p:nvSpPr>
        <p:spPr bwMode="auto">
          <a:xfrm>
            <a:off x="152400" y="530225"/>
            <a:ext cx="8839200"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tabLst>
                <a:tab pos="457200" algn="l"/>
              </a:tabLst>
              <a:defRPr>
                <a:solidFill>
                  <a:schemeClr val="tx1"/>
                </a:solidFill>
                <a:latin typeface="Arial" charset="0"/>
              </a:defRPr>
            </a:lvl1pPr>
            <a:lvl2pPr marL="742950" indent="-285750" eaLnBrk="0" hangingPunct="0">
              <a:tabLst>
                <a:tab pos="457200" algn="l"/>
              </a:tabLst>
              <a:defRPr>
                <a:solidFill>
                  <a:schemeClr val="tx1"/>
                </a:solidFill>
                <a:latin typeface="Arial" charset="0"/>
              </a:defRPr>
            </a:lvl2pPr>
            <a:lvl3pPr marL="1143000" indent="-228600" eaLnBrk="0" hangingPunct="0">
              <a:tabLst>
                <a:tab pos="457200" algn="l"/>
              </a:tabLst>
              <a:defRPr>
                <a:solidFill>
                  <a:schemeClr val="tx1"/>
                </a:solidFill>
                <a:latin typeface="Arial" charset="0"/>
              </a:defRPr>
            </a:lvl3pPr>
            <a:lvl4pPr marL="1600200" indent="-228600" eaLnBrk="0" hangingPunct="0">
              <a:tabLst>
                <a:tab pos="457200" algn="l"/>
              </a:tabLst>
              <a:defRPr>
                <a:solidFill>
                  <a:schemeClr val="tx1"/>
                </a:solidFill>
                <a:latin typeface="Arial" charset="0"/>
              </a:defRPr>
            </a:lvl4pPr>
            <a:lvl5pPr marL="2057400" indent="-228600" eaLnBrk="0" hangingPunct="0">
              <a:tabLst>
                <a:tab pos="457200" algn="l"/>
              </a:tabLst>
              <a:defRPr>
                <a:solidFill>
                  <a:schemeClr val="tx1"/>
                </a:solidFill>
                <a:latin typeface="Arial" charset="0"/>
              </a:defRPr>
            </a:lvl5pPr>
            <a:lvl6pPr marL="2514600" indent="-228600" eaLnBrk="0" fontAlgn="base" hangingPunct="0">
              <a:spcBef>
                <a:spcPct val="0"/>
              </a:spcBef>
              <a:spcAft>
                <a:spcPct val="0"/>
              </a:spcAft>
              <a:tabLst>
                <a:tab pos="457200" algn="l"/>
              </a:tabLst>
              <a:defRPr>
                <a:solidFill>
                  <a:schemeClr val="tx1"/>
                </a:solidFill>
                <a:latin typeface="Arial" charset="0"/>
              </a:defRPr>
            </a:lvl6pPr>
            <a:lvl7pPr marL="2971800" indent="-228600" eaLnBrk="0" fontAlgn="base" hangingPunct="0">
              <a:spcBef>
                <a:spcPct val="0"/>
              </a:spcBef>
              <a:spcAft>
                <a:spcPct val="0"/>
              </a:spcAft>
              <a:tabLst>
                <a:tab pos="457200" algn="l"/>
              </a:tabLst>
              <a:defRPr>
                <a:solidFill>
                  <a:schemeClr val="tx1"/>
                </a:solidFill>
                <a:latin typeface="Arial" charset="0"/>
              </a:defRPr>
            </a:lvl7pPr>
            <a:lvl8pPr marL="3429000" indent="-228600" eaLnBrk="0" fontAlgn="base" hangingPunct="0">
              <a:spcBef>
                <a:spcPct val="0"/>
              </a:spcBef>
              <a:spcAft>
                <a:spcPct val="0"/>
              </a:spcAft>
              <a:tabLst>
                <a:tab pos="457200" algn="l"/>
              </a:tabLst>
              <a:defRPr>
                <a:solidFill>
                  <a:schemeClr val="tx1"/>
                </a:solidFill>
                <a:latin typeface="Arial" charset="0"/>
              </a:defRPr>
            </a:lvl8pPr>
            <a:lvl9pPr marL="3886200" indent="-228600" eaLnBrk="0" fontAlgn="base" hangingPunct="0">
              <a:spcBef>
                <a:spcPct val="0"/>
              </a:spcBef>
              <a:spcAft>
                <a:spcPct val="0"/>
              </a:spcAft>
              <a:tabLst>
                <a:tab pos="457200" algn="l"/>
              </a:tabLst>
              <a:defRPr>
                <a:solidFill>
                  <a:schemeClr val="tx1"/>
                </a:solidFill>
                <a:latin typeface="Arial" charset="0"/>
              </a:defRPr>
            </a:lvl9pPr>
          </a:lstStyle>
          <a:p>
            <a:pPr eaLnBrk="1" hangingPunct="1"/>
            <a:r>
              <a:rPr lang="ru-RU" sz="1400" dirty="0" smtClean="0">
                <a:solidFill>
                  <a:schemeClr val="bg1"/>
                </a:solidFill>
                <a:cs typeface="Times New Roman" pitchFamily="18" charset="0"/>
              </a:rPr>
              <a:t>Иногда возникает необходимость создать класс с полями значения которых нельзя изменить после создания объекта. Для этого применяются </a:t>
            </a:r>
            <a:r>
              <a:rPr lang="en-US" sz="1400" dirty="0" smtClean="0">
                <a:solidFill>
                  <a:schemeClr val="bg1"/>
                </a:solidFill>
                <a:cs typeface="Times New Roman" pitchFamily="18" charset="0"/>
              </a:rPr>
              <a:t>readonly </a:t>
            </a:r>
            <a:r>
              <a:rPr lang="ru-RU" sz="1400" dirty="0" smtClean="0">
                <a:solidFill>
                  <a:schemeClr val="bg1"/>
                </a:solidFill>
                <a:cs typeface="Times New Roman" pitchFamily="18" charset="0"/>
              </a:rPr>
              <a:t>поля. Допускается присваивать им значения при объявлении или в конструкторе.</a:t>
            </a:r>
            <a:endParaRPr lang="en-US" sz="1400" dirty="0">
              <a:solidFill>
                <a:schemeClr val="bg1"/>
              </a:solidFill>
              <a:cs typeface="Times New Roman" pitchFamily="18" charset="0"/>
            </a:endParaRPr>
          </a:p>
        </p:txBody>
      </p:sp>
      <p:sp>
        <p:nvSpPr>
          <p:cNvPr id="38915" name="Rectangle 3"/>
          <p:cNvSpPr>
            <a:spLocks noChangeArrowheads="1"/>
          </p:cNvSpPr>
          <p:nvPr/>
        </p:nvSpPr>
        <p:spPr bwMode="auto">
          <a:xfrm>
            <a:off x="533400" y="1542271"/>
            <a:ext cx="8077200" cy="2246769"/>
          </a:xfrm>
          <a:prstGeom prst="rect">
            <a:avLst/>
          </a:prstGeom>
          <a:noFill/>
          <a:ln w="9525">
            <a:solidFill>
              <a:schemeClr val="bg1">
                <a:lumMod val="65000"/>
              </a:schemeClr>
            </a:solidFill>
            <a:miter lim="800000"/>
            <a:headEnd/>
            <a:tailEnd/>
          </a:ln>
          <a:effectLst/>
        </p:spPr>
        <p:txBody>
          <a:bodyPr anchor="ctr">
            <a:spAutoFit/>
          </a:bodyPr>
          <a:lstStyle/>
          <a:p>
            <a:pPr defTabSz="360000" eaLnBrk="0" hangingPunct="0">
              <a:defRPr/>
            </a:pPr>
            <a:r>
              <a:rPr lang="be-BY" sz="1400" dirty="0" smtClean="0">
                <a:solidFill>
                  <a:schemeClr val="bg1"/>
                </a:solidFill>
                <a:latin typeface="Courier New" pitchFamily="49" charset="0"/>
                <a:ea typeface="Calibri" pitchFamily="34" charset="0"/>
                <a:cs typeface="Courier New" pitchFamily="49" charset="0"/>
              </a:rPr>
              <a:t>class Point</a:t>
            </a:r>
            <a:r>
              <a:rPr lang="en-US" sz="1400" dirty="0" smtClean="0">
                <a:solidFill>
                  <a:schemeClr val="bg1"/>
                </a:solidFill>
                <a:latin typeface="Courier New" pitchFamily="49" charset="0"/>
                <a:ea typeface="Calibri" pitchFamily="34" charset="0"/>
                <a:cs typeface="Courier New" pitchFamily="49" charset="0"/>
              </a:rPr>
              <a:t>2D</a:t>
            </a:r>
            <a:endParaRPr lang="be-BY" sz="1400" dirty="0">
              <a:solidFill>
                <a:schemeClr val="bg1"/>
              </a:solidFill>
              <a:latin typeface="Courier New" panose="02070309020205020404" pitchFamily="49" charset="0"/>
              <a:cs typeface="Courier New" panose="02070309020205020404" pitchFamily="49" charset="0"/>
            </a:endParaRPr>
          </a:p>
          <a:p>
            <a:pPr defTabSz="360000" eaLnBrk="0" hangingPunct="0">
              <a:defRPr/>
            </a:pPr>
            <a:r>
              <a:rPr lang="be-BY" sz="1400" dirty="0" smtClean="0">
                <a:solidFill>
                  <a:schemeClr val="bg1"/>
                </a:solidFill>
                <a:latin typeface="Courier New" pitchFamily="49" charset="0"/>
                <a:ea typeface="Calibri" pitchFamily="34" charset="0"/>
                <a:cs typeface="Courier New" pitchFamily="49" charset="0"/>
              </a:rPr>
              <a:t>{</a:t>
            </a:r>
            <a:endParaRPr lang="be-BY" sz="1400" dirty="0">
              <a:solidFill>
                <a:schemeClr val="bg1"/>
              </a:solidFill>
              <a:latin typeface="Courier New" panose="02070309020205020404" pitchFamily="49" charset="0"/>
              <a:cs typeface="Courier New" panose="02070309020205020404" pitchFamily="49" charset="0"/>
            </a:endParaRPr>
          </a:p>
          <a:p>
            <a:pPr defTabSz="360000" eaLnBrk="0" hangingPunct="0">
              <a:defRPr/>
            </a:pPr>
            <a:r>
              <a:rPr lang="en-US" sz="1400" dirty="0" smtClean="0">
                <a:solidFill>
                  <a:schemeClr val="bg1"/>
                </a:solidFill>
                <a:latin typeface="Courier New" pitchFamily="49" charset="0"/>
                <a:ea typeface="Calibri" pitchFamily="34" charset="0"/>
                <a:cs typeface="Courier New" pitchFamily="49" charset="0"/>
              </a:rPr>
              <a:t>	</a:t>
            </a:r>
            <a:r>
              <a:rPr lang="be-BY" sz="1400" dirty="0" smtClean="0">
                <a:solidFill>
                  <a:schemeClr val="bg1"/>
                </a:solidFill>
                <a:latin typeface="Courier New" pitchFamily="49" charset="0"/>
                <a:ea typeface="Calibri" pitchFamily="34" charset="0"/>
                <a:cs typeface="Courier New" pitchFamily="49" charset="0"/>
              </a:rPr>
              <a:t>private </a:t>
            </a:r>
            <a:r>
              <a:rPr lang="en-US" sz="1400" dirty="0" smtClean="0">
                <a:solidFill>
                  <a:srgbClr val="FFFF00"/>
                </a:solidFill>
                <a:latin typeface="Courier New" pitchFamily="49" charset="0"/>
                <a:ea typeface="Calibri" pitchFamily="34" charset="0"/>
                <a:cs typeface="Courier New" pitchFamily="49" charset="0"/>
              </a:rPr>
              <a:t>readonly</a:t>
            </a:r>
            <a:r>
              <a:rPr lang="en-US" sz="1400" dirty="0" smtClean="0">
                <a:solidFill>
                  <a:schemeClr val="bg1"/>
                </a:solidFill>
                <a:latin typeface="Courier New" pitchFamily="49" charset="0"/>
                <a:ea typeface="Calibri" pitchFamily="34" charset="0"/>
                <a:cs typeface="Courier New" pitchFamily="49" charset="0"/>
              </a:rPr>
              <a:t> </a:t>
            </a:r>
            <a:r>
              <a:rPr lang="be-BY" sz="1400" dirty="0" smtClean="0">
                <a:solidFill>
                  <a:schemeClr val="bg1"/>
                </a:solidFill>
                <a:latin typeface="Courier New" pitchFamily="49" charset="0"/>
                <a:ea typeface="Calibri" pitchFamily="34" charset="0"/>
                <a:cs typeface="Courier New" pitchFamily="49" charset="0"/>
              </a:rPr>
              <a:t>int x</a:t>
            </a:r>
            <a:r>
              <a:rPr lang="en-US" sz="1400" dirty="0" smtClean="0">
                <a:solidFill>
                  <a:schemeClr val="bg1"/>
                </a:solidFill>
                <a:latin typeface="Courier New" pitchFamily="49" charset="0"/>
                <a:ea typeface="Calibri" pitchFamily="34" charset="0"/>
                <a:cs typeface="Courier New" pitchFamily="49" charset="0"/>
              </a:rPr>
              <a:t>, y</a:t>
            </a:r>
            <a:r>
              <a:rPr lang="be-BY" sz="1400" dirty="0" smtClean="0">
                <a:solidFill>
                  <a:schemeClr val="bg1"/>
                </a:solidFill>
                <a:latin typeface="Courier New" pitchFamily="49" charset="0"/>
                <a:ea typeface="Calibri" pitchFamily="34" charset="0"/>
                <a:cs typeface="Courier New" pitchFamily="49" charset="0"/>
              </a:rPr>
              <a:t>;</a:t>
            </a:r>
          </a:p>
          <a:p>
            <a:pPr defTabSz="360000" eaLnBrk="0" hangingPunct="0">
              <a:defRPr/>
            </a:pPr>
            <a:endParaRPr lang="en-US" sz="1400" dirty="0" smtClean="0">
              <a:solidFill>
                <a:schemeClr val="bg1"/>
              </a:solidFill>
              <a:latin typeface="Courier New" panose="02070309020205020404" pitchFamily="49" charset="0"/>
              <a:ea typeface="Calibri" pitchFamily="34" charset="0"/>
              <a:cs typeface="Courier New" panose="02070309020205020404" pitchFamily="49" charset="0"/>
            </a:endParaRPr>
          </a:p>
          <a:p>
            <a:pPr defTabSz="360000" eaLnBrk="0" hangingPunct="0">
              <a:defRPr/>
            </a:pPr>
            <a:r>
              <a:rPr lang="en-US" sz="1400" dirty="0">
                <a:solidFill>
                  <a:schemeClr val="bg1"/>
                </a:solidFill>
                <a:latin typeface="Courier New" pitchFamily="49" charset="0"/>
                <a:ea typeface="Calibri" pitchFamily="34" charset="0"/>
                <a:cs typeface="Courier New" pitchFamily="49" charset="0"/>
              </a:rPr>
              <a:t>	</a:t>
            </a:r>
            <a:r>
              <a:rPr lang="be-BY" sz="1400" dirty="0">
                <a:solidFill>
                  <a:schemeClr val="bg1"/>
                </a:solidFill>
                <a:latin typeface="Courier New" pitchFamily="49" charset="0"/>
                <a:ea typeface="Calibri" pitchFamily="34" charset="0"/>
                <a:cs typeface="Courier New" pitchFamily="49" charset="0"/>
              </a:rPr>
              <a:t>public Point(int </a:t>
            </a:r>
            <a:r>
              <a:rPr lang="en-US" sz="1400" dirty="0">
                <a:solidFill>
                  <a:schemeClr val="bg1"/>
                </a:solidFill>
                <a:latin typeface="Courier New" pitchFamily="49" charset="0"/>
                <a:ea typeface="Calibri" pitchFamily="34" charset="0"/>
                <a:cs typeface="Courier New" pitchFamily="49" charset="0"/>
              </a:rPr>
              <a:t>x</a:t>
            </a:r>
            <a:r>
              <a:rPr lang="be-BY" sz="1400" dirty="0">
                <a:solidFill>
                  <a:schemeClr val="bg1"/>
                </a:solidFill>
                <a:latin typeface="Courier New" pitchFamily="49" charset="0"/>
                <a:ea typeface="Calibri" pitchFamily="34" charset="0"/>
                <a:cs typeface="Courier New" pitchFamily="49" charset="0"/>
              </a:rPr>
              <a:t>, int </a:t>
            </a:r>
            <a:r>
              <a:rPr lang="en-US" sz="1400" dirty="0">
                <a:solidFill>
                  <a:schemeClr val="bg1"/>
                </a:solidFill>
                <a:latin typeface="Courier New" pitchFamily="49" charset="0"/>
                <a:ea typeface="Calibri" pitchFamily="34" charset="0"/>
                <a:cs typeface="Courier New" pitchFamily="49" charset="0"/>
              </a:rPr>
              <a:t>y</a:t>
            </a:r>
            <a:r>
              <a:rPr lang="be-BY" sz="1400" dirty="0">
                <a:solidFill>
                  <a:schemeClr val="bg1"/>
                </a:solidFill>
                <a:latin typeface="Courier New" pitchFamily="49" charset="0"/>
                <a:ea typeface="Calibri" pitchFamily="34" charset="0"/>
                <a:cs typeface="Courier New" pitchFamily="49" charset="0"/>
              </a:rPr>
              <a:t>)</a:t>
            </a:r>
            <a:endParaRPr lang="en-US" sz="1400" dirty="0">
              <a:solidFill>
                <a:schemeClr val="bg1"/>
              </a:solidFill>
              <a:latin typeface="Courier New" panose="02070309020205020404" pitchFamily="49" charset="0"/>
              <a:ea typeface="Calibri" pitchFamily="34" charset="0"/>
              <a:cs typeface="Courier New" panose="02070309020205020404" pitchFamily="49" charset="0"/>
            </a:endParaRPr>
          </a:p>
          <a:p>
            <a:pPr defTabSz="360000" eaLnBrk="0" hangingPunct="0">
              <a:defRPr/>
            </a:pPr>
            <a:r>
              <a:rPr lang="en-US" sz="1400" dirty="0">
                <a:solidFill>
                  <a:schemeClr val="bg1"/>
                </a:solidFill>
                <a:latin typeface="Courier New" panose="02070309020205020404" pitchFamily="49" charset="0"/>
                <a:ea typeface="Calibri" pitchFamily="34" charset="0"/>
                <a:cs typeface="Courier New" panose="02070309020205020404" pitchFamily="49" charset="0"/>
              </a:rPr>
              <a:t>	</a:t>
            </a:r>
            <a:r>
              <a:rPr lang="be-BY" sz="1400" dirty="0">
                <a:solidFill>
                  <a:schemeClr val="bg1"/>
                </a:solidFill>
                <a:latin typeface="Courier New" pitchFamily="49" charset="0"/>
                <a:ea typeface="Calibri" pitchFamily="34" charset="0"/>
                <a:cs typeface="Courier New" pitchFamily="49" charset="0"/>
              </a:rPr>
              <a:t>{</a:t>
            </a:r>
            <a:endParaRPr lang="be-BY" sz="1400" dirty="0">
              <a:solidFill>
                <a:schemeClr val="bg1"/>
              </a:solidFill>
              <a:latin typeface="Courier New" panose="02070309020205020404" pitchFamily="49" charset="0"/>
              <a:cs typeface="Courier New" panose="02070309020205020404" pitchFamily="49" charset="0"/>
            </a:endParaRPr>
          </a:p>
          <a:p>
            <a:pPr defTabSz="360000" eaLnBrk="0" hangingPunct="0">
              <a:defRPr/>
            </a:pPr>
            <a:r>
              <a:rPr lang="en-US" sz="1400" dirty="0">
                <a:solidFill>
                  <a:schemeClr val="bg1"/>
                </a:solidFill>
                <a:latin typeface="Courier New" pitchFamily="49" charset="0"/>
                <a:ea typeface="Calibri" pitchFamily="34" charset="0"/>
                <a:cs typeface="Courier New" pitchFamily="49" charset="0"/>
              </a:rPr>
              <a:t>		</a:t>
            </a:r>
            <a:r>
              <a:rPr lang="en-US" sz="1400" dirty="0" smtClean="0">
                <a:solidFill>
                  <a:schemeClr val="bg1"/>
                </a:solidFill>
                <a:latin typeface="Courier New" pitchFamily="49" charset="0"/>
                <a:ea typeface="Calibri" pitchFamily="34" charset="0"/>
                <a:cs typeface="Courier New" pitchFamily="49" charset="0"/>
              </a:rPr>
              <a:t>this,</a:t>
            </a:r>
            <a:r>
              <a:rPr lang="be-BY" sz="1400" dirty="0" smtClean="0">
                <a:solidFill>
                  <a:schemeClr val="bg1"/>
                </a:solidFill>
                <a:latin typeface="Courier New" pitchFamily="49" charset="0"/>
                <a:ea typeface="Calibri" pitchFamily="34" charset="0"/>
                <a:cs typeface="Courier New" pitchFamily="49" charset="0"/>
              </a:rPr>
              <a:t>x </a:t>
            </a:r>
            <a:r>
              <a:rPr lang="be-BY" sz="1400" dirty="0">
                <a:solidFill>
                  <a:schemeClr val="bg1"/>
                </a:solidFill>
                <a:latin typeface="Courier New" pitchFamily="49" charset="0"/>
                <a:ea typeface="Calibri" pitchFamily="34" charset="0"/>
                <a:cs typeface="Courier New" pitchFamily="49" charset="0"/>
              </a:rPr>
              <a:t>= </a:t>
            </a:r>
            <a:r>
              <a:rPr lang="en-US" sz="1400" dirty="0">
                <a:solidFill>
                  <a:schemeClr val="bg1"/>
                </a:solidFill>
                <a:latin typeface="Courier New" pitchFamily="49" charset="0"/>
                <a:ea typeface="Calibri" pitchFamily="34" charset="0"/>
                <a:cs typeface="Courier New" pitchFamily="49" charset="0"/>
              </a:rPr>
              <a:t>x</a:t>
            </a:r>
            <a:r>
              <a:rPr lang="be-BY" sz="1400" dirty="0">
                <a:solidFill>
                  <a:schemeClr val="bg1"/>
                </a:solidFill>
                <a:latin typeface="Courier New" pitchFamily="49" charset="0"/>
                <a:ea typeface="Calibri" pitchFamily="34" charset="0"/>
                <a:cs typeface="Courier New" pitchFamily="49" charset="0"/>
              </a:rPr>
              <a:t>;</a:t>
            </a:r>
            <a:endParaRPr lang="be-BY" sz="1400" dirty="0">
              <a:solidFill>
                <a:schemeClr val="bg1"/>
              </a:solidFill>
              <a:latin typeface="Courier New" panose="02070309020205020404" pitchFamily="49" charset="0"/>
              <a:cs typeface="Courier New" panose="02070309020205020404" pitchFamily="49" charset="0"/>
            </a:endParaRPr>
          </a:p>
          <a:p>
            <a:pPr defTabSz="360000" eaLnBrk="0" hangingPunct="0">
              <a:defRPr/>
            </a:pPr>
            <a:r>
              <a:rPr lang="en-US" sz="1400" dirty="0">
                <a:solidFill>
                  <a:schemeClr val="bg1"/>
                </a:solidFill>
                <a:latin typeface="Courier New" pitchFamily="49" charset="0"/>
                <a:ea typeface="Calibri" pitchFamily="34" charset="0"/>
                <a:cs typeface="Courier New" pitchFamily="49" charset="0"/>
              </a:rPr>
              <a:t>		</a:t>
            </a:r>
            <a:r>
              <a:rPr lang="en-US" sz="1400" dirty="0" smtClean="0">
                <a:solidFill>
                  <a:schemeClr val="bg1"/>
                </a:solidFill>
                <a:latin typeface="Courier New" pitchFamily="49" charset="0"/>
                <a:ea typeface="Calibri" pitchFamily="34" charset="0"/>
                <a:cs typeface="Courier New" pitchFamily="49" charset="0"/>
              </a:rPr>
              <a:t>this.</a:t>
            </a:r>
            <a:r>
              <a:rPr lang="be-BY" sz="1400" dirty="0" smtClean="0">
                <a:solidFill>
                  <a:schemeClr val="bg1"/>
                </a:solidFill>
                <a:latin typeface="Courier New" pitchFamily="49" charset="0"/>
                <a:ea typeface="Calibri" pitchFamily="34" charset="0"/>
                <a:cs typeface="Courier New" pitchFamily="49" charset="0"/>
              </a:rPr>
              <a:t>y </a:t>
            </a:r>
            <a:r>
              <a:rPr lang="be-BY" sz="1400" dirty="0">
                <a:solidFill>
                  <a:schemeClr val="bg1"/>
                </a:solidFill>
                <a:latin typeface="Courier New" pitchFamily="49" charset="0"/>
                <a:ea typeface="Calibri" pitchFamily="34" charset="0"/>
                <a:cs typeface="Courier New" pitchFamily="49" charset="0"/>
              </a:rPr>
              <a:t>= </a:t>
            </a:r>
            <a:r>
              <a:rPr lang="en-US" sz="1400" dirty="0">
                <a:solidFill>
                  <a:schemeClr val="bg1"/>
                </a:solidFill>
                <a:latin typeface="Courier New" pitchFamily="49" charset="0"/>
                <a:ea typeface="Calibri" pitchFamily="34" charset="0"/>
                <a:cs typeface="Courier New" pitchFamily="49" charset="0"/>
              </a:rPr>
              <a:t>y</a:t>
            </a:r>
            <a:r>
              <a:rPr lang="be-BY" sz="1400" dirty="0">
                <a:solidFill>
                  <a:schemeClr val="bg1"/>
                </a:solidFill>
                <a:latin typeface="Courier New" pitchFamily="49" charset="0"/>
                <a:ea typeface="Calibri" pitchFamily="34" charset="0"/>
                <a:cs typeface="Courier New" pitchFamily="49" charset="0"/>
              </a:rPr>
              <a:t>;</a:t>
            </a:r>
            <a:endParaRPr lang="be-BY" sz="1400" dirty="0">
              <a:solidFill>
                <a:schemeClr val="bg1"/>
              </a:solidFill>
              <a:latin typeface="Courier New" panose="02070309020205020404" pitchFamily="49" charset="0"/>
              <a:cs typeface="Courier New" panose="02070309020205020404" pitchFamily="49" charset="0"/>
            </a:endParaRPr>
          </a:p>
          <a:p>
            <a:pPr defTabSz="360000" eaLnBrk="0" hangingPunct="0">
              <a:defRPr/>
            </a:pPr>
            <a:r>
              <a:rPr lang="en-US" sz="1400" dirty="0">
                <a:solidFill>
                  <a:schemeClr val="bg1"/>
                </a:solidFill>
                <a:latin typeface="Courier New" pitchFamily="49" charset="0"/>
                <a:ea typeface="Calibri" pitchFamily="34" charset="0"/>
                <a:cs typeface="Courier New" pitchFamily="49" charset="0"/>
              </a:rPr>
              <a:t>	</a:t>
            </a:r>
            <a:r>
              <a:rPr lang="be-BY" sz="1400" dirty="0">
                <a:solidFill>
                  <a:schemeClr val="bg1"/>
                </a:solidFill>
                <a:latin typeface="Courier New" pitchFamily="49" charset="0"/>
                <a:ea typeface="Calibri" pitchFamily="34" charset="0"/>
                <a:cs typeface="Courier New" pitchFamily="49" charset="0"/>
              </a:rPr>
              <a:t>}</a:t>
            </a:r>
            <a:endParaRPr lang="be-BY" sz="1400" dirty="0">
              <a:solidFill>
                <a:schemeClr val="bg1"/>
              </a:solidFill>
              <a:latin typeface="Courier New" panose="02070309020205020404" pitchFamily="49" charset="0"/>
              <a:cs typeface="Courier New" panose="02070309020205020404" pitchFamily="49" charset="0"/>
            </a:endParaRPr>
          </a:p>
          <a:p>
            <a:pPr defTabSz="360000" eaLnBrk="0" hangingPunct="0">
              <a:defRPr/>
            </a:pPr>
            <a:r>
              <a:rPr lang="be-BY" sz="1400" dirty="0" smtClean="0">
                <a:solidFill>
                  <a:schemeClr val="bg1"/>
                </a:solidFill>
                <a:latin typeface="Courier New" pitchFamily="49" charset="0"/>
                <a:ea typeface="Calibri" pitchFamily="34" charset="0"/>
                <a:cs typeface="Courier New" pitchFamily="49" charset="0"/>
              </a:rPr>
              <a:t>}</a:t>
            </a:r>
            <a:endParaRPr lang="be-BY" sz="1400" dirty="0">
              <a:solidFill>
                <a:schemeClr val="bg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86643257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9218" name="Rectangle 1"/>
          <p:cNvSpPr>
            <a:spLocks noChangeArrowheads="1"/>
          </p:cNvSpPr>
          <p:nvPr/>
        </p:nvSpPr>
        <p:spPr bwMode="auto">
          <a:xfrm>
            <a:off x="381000" y="71438"/>
            <a:ext cx="83058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Свойства</a:t>
            </a:r>
            <a:endParaRPr lang="en-US" sz="2400" dirty="0">
              <a:solidFill>
                <a:schemeClr val="bg1"/>
              </a:solidFill>
              <a:cs typeface="Times New Roman" pitchFamily="18" charset="0"/>
            </a:endParaRPr>
          </a:p>
        </p:txBody>
      </p:sp>
      <p:sp>
        <p:nvSpPr>
          <p:cNvPr id="43009" name="Rectangle 1"/>
          <p:cNvSpPr>
            <a:spLocks noChangeArrowheads="1"/>
          </p:cNvSpPr>
          <p:nvPr/>
        </p:nvSpPr>
        <p:spPr bwMode="auto">
          <a:xfrm>
            <a:off x="228600" y="698500"/>
            <a:ext cx="8686800" cy="5016500"/>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be-BY" sz="1000" dirty="0">
                <a:solidFill>
                  <a:schemeClr val="bg1"/>
                </a:solidFill>
                <a:latin typeface="Courier New" pitchFamily="49" charset="0"/>
                <a:ea typeface="Calibri" pitchFamily="34" charset="0"/>
                <a:cs typeface="Courier New" pitchFamily="49" charset="0"/>
              </a:rPr>
              <a:t>    class Point</a:t>
            </a: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r>
              <a:rPr lang="be-BY" sz="1000" dirty="0">
                <a:solidFill>
                  <a:schemeClr val="bg1"/>
                </a:solidFill>
                <a:latin typeface="Courier New" pitchFamily="49" charset="0"/>
                <a:ea typeface="Calibri" pitchFamily="34" charset="0"/>
                <a:cs typeface="Courier New" pitchFamily="49" charset="0"/>
              </a:rPr>
              <a:t>        private int x;</a:t>
            </a:r>
          </a:p>
          <a:p>
            <a:pPr eaLnBrk="0" hangingPunct="0">
              <a:defRPr/>
            </a:pPr>
            <a:r>
              <a:rPr lang="be-BY" sz="1000" dirty="0">
                <a:solidFill>
                  <a:schemeClr val="bg1"/>
                </a:solidFill>
                <a:latin typeface="Courier New" pitchFamily="49" charset="0"/>
                <a:ea typeface="Calibri" pitchFamily="34" charset="0"/>
                <a:cs typeface="Courier New" pitchFamily="49" charset="0"/>
              </a:rPr>
              <a:t>        private int y;</a:t>
            </a:r>
          </a:p>
          <a:p>
            <a:pPr eaLnBrk="0" hangingPunct="0">
              <a:defRPr/>
            </a:pPr>
            <a:endParaRPr lang="be-BY"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 . . . . . . . . . . . . . . . . . . . . .</a:t>
            </a:r>
          </a:p>
          <a:p>
            <a:pPr eaLnBrk="0" hangingPunct="0">
              <a:defRPr/>
            </a:pPr>
            <a:endParaRPr lang="be-BY"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public int X		//Свойство Х</a:t>
            </a: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r>
              <a:rPr lang="be-BY" sz="1000" dirty="0">
                <a:solidFill>
                  <a:schemeClr val="bg1"/>
                </a:solidFill>
                <a:latin typeface="Courier New" pitchFamily="49" charset="0"/>
                <a:ea typeface="Calibri" pitchFamily="34" charset="0"/>
                <a:cs typeface="Courier New" pitchFamily="49" charset="0"/>
              </a:rPr>
              <a:t>            get{ return x; }</a:t>
            </a:r>
          </a:p>
          <a:p>
            <a:pPr eaLnBrk="0" hangingPunct="0">
              <a:defRPr/>
            </a:pPr>
            <a:r>
              <a:rPr lang="be-BY" sz="1000" dirty="0">
                <a:solidFill>
                  <a:schemeClr val="bg1"/>
                </a:solidFill>
                <a:latin typeface="Courier New" pitchFamily="49" charset="0"/>
                <a:ea typeface="Calibri" pitchFamily="34" charset="0"/>
                <a:cs typeface="Courier New" pitchFamily="49" charset="0"/>
              </a:rPr>
              <a:t>            set</a:t>
            </a: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r>
              <a:rPr lang="be-BY" sz="1000" dirty="0">
                <a:solidFill>
                  <a:schemeClr val="bg1"/>
                </a:solidFill>
                <a:latin typeface="Courier New" pitchFamily="49" charset="0"/>
                <a:ea typeface="Calibri" pitchFamily="34" charset="0"/>
                <a:cs typeface="Courier New" pitchFamily="49" charset="0"/>
              </a:rPr>
              <a:t>                if( value &gt;= 0 )</a:t>
            </a:r>
          </a:p>
          <a:p>
            <a:pPr eaLnBrk="0" hangingPunct="0">
              <a:defRPr/>
            </a:pPr>
            <a:r>
              <a:rPr lang="be-BY" sz="1000" dirty="0">
                <a:solidFill>
                  <a:schemeClr val="bg1"/>
                </a:solidFill>
                <a:latin typeface="Courier New" pitchFamily="49" charset="0"/>
                <a:ea typeface="Calibri" pitchFamily="34" charset="0"/>
                <a:cs typeface="Courier New" pitchFamily="49" charset="0"/>
              </a:rPr>
              <a:t>                    x = value;</a:t>
            </a: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r>
              <a:rPr lang="be-BY" sz="1000" dirty="0">
                <a:solidFill>
                  <a:schemeClr val="bg1"/>
                </a:solidFill>
                <a:latin typeface="Courier New" pitchFamily="49" charset="0"/>
                <a:ea typeface="Calibri" pitchFamily="34" charset="0"/>
                <a:cs typeface="Courier New" pitchFamily="49" charset="0"/>
              </a:rPr>
              <a:t>        public int Y		 //Свойство </a:t>
            </a:r>
            <a:r>
              <a:rPr lang="en-US" sz="1000" dirty="0">
                <a:solidFill>
                  <a:schemeClr val="bg1"/>
                </a:solidFill>
                <a:latin typeface="Courier New" pitchFamily="49" charset="0"/>
                <a:ea typeface="Calibri" pitchFamily="34" charset="0"/>
                <a:cs typeface="Courier New" pitchFamily="49" charset="0"/>
              </a:rPr>
              <a:t>Y – </a:t>
            </a:r>
            <a:r>
              <a:rPr lang="ru-RU" sz="1000" dirty="0">
                <a:solidFill>
                  <a:schemeClr val="bg1"/>
                </a:solidFill>
                <a:latin typeface="Courier New" pitchFamily="49" charset="0"/>
                <a:ea typeface="Calibri" pitchFamily="34" charset="0"/>
                <a:cs typeface="Courier New" pitchFamily="49" charset="0"/>
              </a:rPr>
              <a:t>только для чтения</a:t>
            </a:r>
            <a:endParaRPr lang="be-BY"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r>
              <a:rPr lang="be-BY" sz="1000" dirty="0">
                <a:solidFill>
                  <a:schemeClr val="bg1"/>
                </a:solidFill>
                <a:latin typeface="Courier New" pitchFamily="49" charset="0"/>
                <a:ea typeface="Calibri" pitchFamily="34" charset="0"/>
                <a:cs typeface="Courier New" pitchFamily="49" charset="0"/>
              </a:rPr>
              <a:t>            get{ return y; }	</a:t>
            </a: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r>
              <a:rPr lang="be-BY" sz="1000" dirty="0">
                <a:solidFill>
                  <a:schemeClr val="bg1"/>
                </a:solidFill>
                <a:latin typeface="Courier New" pitchFamily="49" charset="0"/>
                <a:ea typeface="Calibri" pitchFamily="34" charset="0"/>
                <a:cs typeface="Courier New" pitchFamily="49" charset="0"/>
              </a:rPr>
              <a:t>    class Program</a:t>
            </a: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r>
              <a:rPr lang="be-BY" sz="1000" dirty="0">
                <a:solidFill>
                  <a:schemeClr val="bg1"/>
                </a:solidFill>
                <a:latin typeface="Courier New" pitchFamily="49" charset="0"/>
                <a:ea typeface="Calibri" pitchFamily="34" charset="0"/>
                <a:cs typeface="Courier New" pitchFamily="49" charset="0"/>
              </a:rPr>
              <a:t>        static void Main(string[] args)</a:t>
            </a: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r>
              <a:rPr lang="be-BY" sz="1000" dirty="0">
                <a:solidFill>
                  <a:schemeClr val="bg1"/>
                </a:solidFill>
                <a:latin typeface="Courier New" pitchFamily="49" charset="0"/>
                <a:ea typeface="Calibri" pitchFamily="34" charset="0"/>
                <a:cs typeface="Courier New" pitchFamily="49" charset="0"/>
              </a:rPr>
              <a:t>            Point point = new Point(10,20);</a:t>
            </a:r>
          </a:p>
          <a:p>
            <a:pPr eaLnBrk="0" hangingPunct="0">
              <a:defRPr/>
            </a:pPr>
            <a:r>
              <a:rPr lang="be-BY" sz="1000" dirty="0">
                <a:solidFill>
                  <a:schemeClr val="bg1"/>
                </a:solidFill>
                <a:latin typeface="Courier New" pitchFamily="49" charset="0"/>
                <a:ea typeface="Calibri" pitchFamily="34" charset="0"/>
                <a:cs typeface="Courier New" pitchFamily="49" charset="0"/>
              </a:rPr>
              <a:t>            int a = point.X;</a:t>
            </a:r>
          </a:p>
          <a:p>
            <a:pPr eaLnBrk="0" hangingPunct="0">
              <a:defRPr/>
            </a:pPr>
            <a:r>
              <a:rPr lang="be-BY" sz="1000" dirty="0">
                <a:solidFill>
                  <a:schemeClr val="bg1"/>
                </a:solidFill>
                <a:latin typeface="Courier New" pitchFamily="49" charset="0"/>
                <a:ea typeface="Calibri" pitchFamily="34" charset="0"/>
                <a:cs typeface="Courier New" pitchFamily="49" charset="0"/>
              </a:rPr>
              <a:t>            point.X = 25;</a:t>
            </a: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Console.WriteLine("Point.X = {0}; Point.Y = {1}", point.X, point.Y); //Вывод Х = 25, </a:t>
            </a:r>
            <a:r>
              <a:rPr lang="en-US" sz="1000" dirty="0">
                <a:solidFill>
                  <a:schemeClr val="bg1"/>
                </a:solidFill>
                <a:latin typeface="Courier New" pitchFamily="49" charset="0"/>
                <a:ea typeface="Calibri" pitchFamily="34" charset="0"/>
                <a:cs typeface="Courier New" pitchFamily="49" charset="0"/>
              </a:rPr>
              <a:t>Y = 20</a:t>
            </a:r>
            <a:endParaRPr lang="be-BY"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Console.WriteLine("Old X value is : {0}", a);</a:t>
            </a:r>
            <a:r>
              <a:rPr lang="en-US" sz="1000" dirty="0">
                <a:solidFill>
                  <a:schemeClr val="bg1"/>
                </a:solidFill>
                <a:latin typeface="Courier New" pitchFamily="49" charset="0"/>
                <a:ea typeface="Calibri" pitchFamily="34" charset="0"/>
                <a:cs typeface="Courier New" pitchFamily="49" charset="0"/>
              </a:rPr>
              <a:t>                        </a:t>
            </a:r>
            <a:r>
              <a:rPr lang="ru-RU" sz="1000" dirty="0">
                <a:solidFill>
                  <a:schemeClr val="bg1"/>
                </a:solidFill>
                <a:latin typeface="Courier New" pitchFamily="49" charset="0"/>
                <a:ea typeface="Calibri" pitchFamily="34" charset="0"/>
                <a:cs typeface="Courier New" pitchFamily="49" charset="0"/>
              </a:rPr>
              <a:t>//Вывод а = 10</a:t>
            </a:r>
            <a:endParaRPr lang="be-BY"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r>
              <a:rPr lang="be-BY" sz="1000" dirty="0">
                <a:solidFill>
                  <a:schemeClr val="bg1"/>
                </a:solidFill>
                <a:latin typeface="Courier New" pitchFamily="49" charset="0"/>
                <a:ea typeface="Calibri" pitchFamily="34" charset="0"/>
                <a:cs typeface="Courier New" pitchFamily="49" charset="0"/>
              </a:rPr>
              <a:t>    }</a:t>
            </a:r>
          </a:p>
        </p:txBody>
      </p:sp>
    </p:spTree>
    <p:extLst>
      <p:ext uri="{BB962C8B-B14F-4D97-AF65-F5344CB8AC3E}">
        <p14:creationId xmlns:p14="http://schemas.microsoft.com/office/powerpoint/2010/main" val="421644508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smtClean="0"/>
              <a:t>Автоматические свойства</a:t>
            </a:r>
            <a:r>
              <a:rPr lang="en-US" dirty="0" smtClean="0"/>
              <a:t/>
            </a:r>
            <a:br>
              <a:rPr lang="en-US" dirty="0" smtClean="0"/>
            </a:br>
            <a:r>
              <a:rPr lang="en-US" dirty="0" smtClean="0"/>
              <a:t>(auto-properties)</a:t>
            </a:r>
            <a:endParaRPr lang="en-US" dirty="0"/>
          </a:p>
        </p:txBody>
      </p:sp>
      <p:sp>
        <p:nvSpPr>
          <p:cNvPr id="3" name="Content Placeholder 2"/>
          <p:cNvSpPr>
            <a:spLocks noGrp="1"/>
          </p:cNvSpPr>
          <p:nvPr>
            <p:ph idx="1"/>
          </p:nvPr>
        </p:nvSpPr>
        <p:spPr>
          <a:xfrm>
            <a:off x="457200" y="1600201"/>
            <a:ext cx="8229600" cy="1036711"/>
          </a:xfrm>
        </p:spPr>
        <p:txBody>
          <a:bodyPr>
            <a:normAutofit/>
          </a:bodyPr>
          <a:lstStyle/>
          <a:p>
            <a:pPr marL="0" indent="0">
              <a:buNone/>
            </a:pPr>
            <a:r>
              <a:rPr lang="ru-RU" sz="2000" dirty="0" smtClean="0"/>
              <a:t>Авто-свойства позволяют быстро </a:t>
            </a:r>
            <a:r>
              <a:rPr lang="ru-RU" sz="2000" dirty="0"/>
              <a:t>объявлять </a:t>
            </a:r>
            <a:r>
              <a:rPr lang="ru-RU" sz="2000" dirty="0" smtClean="0"/>
              <a:t>простые свойства с </a:t>
            </a:r>
            <a:r>
              <a:rPr lang="en-US" sz="2000" dirty="0" smtClean="0"/>
              <a:t>private </a:t>
            </a:r>
            <a:r>
              <a:rPr lang="ru-RU" sz="2000" dirty="0" smtClean="0"/>
              <a:t>полем и с </a:t>
            </a:r>
            <a:r>
              <a:rPr lang="en-US" sz="2000" dirty="0" smtClean="0"/>
              <a:t>get/set. </a:t>
            </a:r>
            <a:r>
              <a:rPr lang="ru-RU" sz="2000" dirty="0" smtClean="0"/>
              <a:t>Это сокращает код программы улучшая читабельность. Например, вместо кода:</a:t>
            </a:r>
            <a:endParaRPr lang="en-US" sz="2000" dirty="0"/>
          </a:p>
        </p:txBody>
      </p:sp>
      <p:sp>
        <p:nvSpPr>
          <p:cNvPr id="5" name="Rectangle 4"/>
          <p:cNvSpPr/>
          <p:nvPr/>
        </p:nvSpPr>
        <p:spPr>
          <a:xfrm>
            <a:off x="539552" y="2636912"/>
            <a:ext cx="7992888" cy="2862322"/>
          </a:xfrm>
          <a:prstGeom prst="rect">
            <a:avLst/>
          </a:prstGeom>
          <a:solidFill>
            <a:schemeClr val="bg1"/>
          </a:solidFill>
        </p:spPr>
        <p:txBody>
          <a:bodyPr wrap="square">
            <a:spAutoFit/>
          </a:bodyPr>
          <a:lstStyle/>
          <a:p>
            <a:r>
              <a:rPr lang="en-US" sz="1200" dirty="0">
                <a:solidFill>
                  <a:srgbClr val="0000FF"/>
                </a:solidFill>
                <a:highlight>
                  <a:srgbClr val="FFFFFF"/>
                </a:highlight>
                <a:latin typeface="Courier New" panose="02070309020205020404" pitchFamily="49" charset="0"/>
                <a:cs typeface="Courier New" panose="02070309020205020404" pitchFamily="49" charset="0"/>
              </a:rPr>
              <a:t>class</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2B91AF"/>
                </a:solidFill>
                <a:highlight>
                  <a:srgbClr val="FFFFFF"/>
                </a:highlight>
                <a:latin typeface="Courier New" panose="02070309020205020404" pitchFamily="49" charset="0"/>
                <a:cs typeface="Courier New" panose="02070309020205020404" pitchFamily="49" charset="0"/>
              </a:rPr>
              <a:t>Point2D</a:t>
            </a:r>
            <a:endParaRPr lang="en-US" sz="1200" dirty="0">
              <a:solidFill>
                <a:srgbClr val="000000"/>
              </a:solidFill>
              <a:highlight>
                <a:srgbClr val="FFFFFF"/>
              </a:highlight>
              <a:latin typeface="Courier New" panose="02070309020205020404" pitchFamily="49" charset="0"/>
              <a:cs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cs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private</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int</a:t>
            </a:r>
            <a:r>
              <a:rPr lang="en-US" sz="1200" dirty="0">
                <a:solidFill>
                  <a:srgbClr val="000000"/>
                </a:solidFill>
                <a:highlight>
                  <a:srgbClr val="FFFFFF"/>
                </a:highlight>
                <a:latin typeface="Courier New" panose="02070309020205020404" pitchFamily="49" charset="0"/>
                <a:cs typeface="Courier New" panose="02070309020205020404" pitchFamily="49" charset="0"/>
              </a:rPr>
              <a:t> x;</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public</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int</a:t>
            </a:r>
            <a:r>
              <a:rPr lang="en-US" sz="1200" dirty="0">
                <a:solidFill>
                  <a:srgbClr val="000000"/>
                </a:solidFill>
                <a:highlight>
                  <a:srgbClr val="FFFFFF"/>
                </a:highlight>
                <a:latin typeface="Courier New" panose="02070309020205020404" pitchFamily="49" charset="0"/>
                <a:cs typeface="Courier New" panose="02070309020205020404" pitchFamily="49" charset="0"/>
              </a:rPr>
              <a:t> X</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get</a:t>
            </a:r>
            <a:r>
              <a:rPr lang="en-US" sz="1200" dirty="0">
                <a:solidFill>
                  <a:srgbClr val="000000"/>
                </a:solidFill>
                <a:highlight>
                  <a:srgbClr val="FFFFFF"/>
                </a:highlight>
                <a:latin typeface="Courier New" panose="02070309020205020404" pitchFamily="49" charset="0"/>
                <a:cs typeface="Courier New" panose="02070309020205020404" pitchFamily="49" charset="0"/>
              </a:rPr>
              <a:t> { </a:t>
            </a:r>
            <a:r>
              <a:rPr lang="en-US" sz="1200" dirty="0">
                <a:solidFill>
                  <a:srgbClr val="0000FF"/>
                </a:solidFill>
                <a:highlight>
                  <a:srgbClr val="FFFFFF"/>
                </a:highlight>
                <a:latin typeface="Courier New" panose="02070309020205020404" pitchFamily="49" charset="0"/>
                <a:cs typeface="Courier New" panose="02070309020205020404" pitchFamily="49" charset="0"/>
              </a:rPr>
              <a:t>return</a:t>
            </a:r>
            <a:r>
              <a:rPr lang="en-US" sz="1200" dirty="0">
                <a:solidFill>
                  <a:srgbClr val="000000"/>
                </a:solidFill>
                <a:highlight>
                  <a:srgbClr val="FFFFFF"/>
                </a:highlight>
                <a:latin typeface="Courier New" panose="02070309020205020404" pitchFamily="49" charset="0"/>
                <a:cs typeface="Courier New" panose="02070309020205020404" pitchFamily="49" charset="0"/>
              </a:rPr>
              <a:t> x; }</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set</a:t>
            </a:r>
            <a:r>
              <a:rPr lang="en-US" sz="1200" dirty="0">
                <a:solidFill>
                  <a:srgbClr val="000000"/>
                </a:solidFill>
                <a:highlight>
                  <a:srgbClr val="FFFFFF"/>
                </a:highlight>
                <a:latin typeface="Courier New" panose="02070309020205020404" pitchFamily="49" charset="0"/>
                <a:cs typeface="Courier New" panose="02070309020205020404" pitchFamily="49" charset="0"/>
              </a:rPr>
              <a:t> { x = </a:t>
            </a:r>
            <a:r>
              <a:rPr lang="en-US" sz="1200" dirty="0">
                <a:solidFill>
                  <a:srgbClr val="0000FF"/>
                </a:solidFill>
                <a:highlight>
                  <a:srgbClr val="FFFFFF"/>
                </a:highlight>
                <a:latin typeface="Courier New" panose="02070309020205020404" pitchFamily="49" charset="0"/>
                <a:cs typeface="Courier New" panose="02070309020205020404" pitchFamily="49" charset="0"/>
              </a:rPr>
              <a:t>value</a:t>
            </a:r>
            <a:r>
              <a:rPr lang="en-US" sz="1200" dirty="0">
                <a:solidFill>
                  <a:srgbClr val="000000"/>
                </a:solidFill>
                <a:highlight>
                  <a:srgbClr val="FFFFFF"/>
                </a:highlight>
                <a:latin typeface="Courier New" panose="02070309020205020404" pitchFamily="49" charset="0"/>
                <a:cs typeface="Courier New" panose="02070309020205020404" pitchFamily="49" charset="0"/>
              </a:rPr>
              <a:t>; } </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private</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int</a:t>
            </a:r>
            <a:r>
              <a:rPr lang="en-US" sz="1200" dirty="0">
                <a:solidFill>
                  <a:srgbClr val="000000"/>
                </a:solidFill>
                <a:highlight>
                  <a:srgbClr val="FFFFFF"/>
                </a:highlight>
                <a:latin typeface="Courier New" panose="02070309020205020404" pitchFamily="49" charset="0"/>
                <a:cs typeface="Courier New" panose="02070309020205020404" pitchFamily="49" charset="0"/>
              </a:rPr>
              <a:t> y;</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public</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int</a:t>
            </a:r>
            <a:r>
              <a:rPr lang="en-US" sz="1200" dirty="0">
                <a:solidFill>
                  <a:srgbClr val="000000"/>
                </a:solidFill>
                <a:highlight>
                  <a:srgbClr val="FFFFFF"/>
                </a:highlight>
                <a:latin typeface="Courier New" panose="02070309020205020404" pitchFamily="49" charset="0"/>
                <a:cs typeface="Courier New" panose="02070309020205020404" pitchFamily="49" charset="0"/>
              </a:rPr>
              <a:t> Y</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get</a:t>
            </a:r>
            <a:r>
              <a:rPr lang="en-US" sz="1200" dirty="0">
                <a:solidFill>
                  <a:srgbClr val="000000"/>
                </a:solidFill>
                <a:highlight>
                  <a:srgbClr val="FFFFFF"/>
                </a:highlight>
                <a:latin typeface="Courier New" panose="02070309020205020404" pitchFamily="49" charset="0"/>
                <a:cs typeface="Courier New" panose="02070309020205020404" pitchFamily="49" charset="0"/>
              </a:rPr>
              <a:t> { </a:t>
            </a:r>
            <a:r>
              <a:rPr lang="en-US" sz="1200" dirty="0">
                <a:solidFill>
                  <a:srgbClr val="0000FF"/>
                </a:solidFill>
                <a:highlight>
                  <a:srgbClr val="FFFFFF"/>
                </a:highlight>
                <a:latin typeface="Courier New" panose="02070309020205020404" pitchFamily="49" charset="0"/>
                <a:cs typeface="Courier New" panose="02070309020205020404" pitchFamily="49" charset="0"/>
              </a:rPr>
              <a:t>return</a:t>
            </a:r>
            <a:r>
              <a:rPr lang="en-US" sz="1200" dirty="0">
                <a:solidFill>
                  <a:srgbClr val="000000"/>
                </a:solidFill>
                <a:highlight>
                  <a:srgbClr val="FFFFFF"/>
                </a:highlight>
                <a:latin typeface="Courier New" panose="02070309020205020404" pitchFamily="49" charset="0"/>
                <a:cs typeface="Courier New" panose="02070309020205020404" pitchFamily="49" charset="0"/>
              </a:rPr>
              <a:t> y; }</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set</a:t>
            </a:r>
            <a:r>
              <a:rPr lang="en-US" sz="1200" dirty="0">
                <a:solidFill>
                  <a:srgbClr val="000000"/>
                </a:solidFill>
                <a:highlight>
                  <a:srgbClr val="FFFFFF"/>
                </a:highlight>
                <a:latin typeface="Courier New" panose="02070309020205020404" pitchFamily="49" charset="0"/>
                <a:cs typeface="Courier New" panose="02070309020205020404" pitchFamily="49" charset="0"/>
              </a:rPr>
              <a:t> { y = </a:t>
            </a:r>
            <a:r>
              <a:rPr lang="en-US" sz="1200" dirty="0">
                <a:solidFill>
                  <a:srgbClr val="0000FF"/>
                </a:solidFill>
                <a:highlight>
                  <a:srgbClr val="FFFFFF"/>
                </a:highlight>
                <a:latin typeface="Courier New" panose="02070309020205020404" pitchFamily="49" charset="0"/>
                <a:cs typeface="Courier New" panose="02070309020205020404" pitchFamily="49" charset="0"/>
              </a:rPr>
              <a:t>value</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a:t>
            </a:r>
          </a:p>
        </p:txBody>
      </p:sp>
      <p:sp>
        <p:nvSpPr>
          <p:cNvPr id="6" name="Content Placeholder 2"/>
          <p:cNvSpPr txBox="1">
            <a:spLocks/>
          </p:cNvSpPr>
          <p:nvPr/>
        </p:nvSpPr>
        <p:spPr>
          <a:xfrm>
            <a:off x="573348" y="5920293"/>
            <a:ext cx="2888866" cy="43204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ru-RU" sz="2000" dirty="0" smtClean="0"/>
              <a:t>Мы можем написать:</a:t>
            </a:r>
            <a:endParaRPr lang="en-US" sz="2000" dirty="0"/>
          </a:p>
        </p:txBody>
      </p:sp>
      <p:sp>
        <p:nvSpPr>
          <p:cNvPr id="8" name="Rectangle 7"/>
          <p:cNvSpPr/>
          <p:nvPr/>
        </p:nvSpPr>
        <p:spPr>
          <a:xfrm>
            <a:off x="3059832" y="5628485"/>
            <a:ext cx="5472608" cy="1015663"/>
          </a:xfrm>
          <a:prstGeom prst="rect">
            <a:avLst/>
          </a:prstGeom>
          <a:solidFill>
            <a:schemeClr val="bg1"/>
          </a:solidFill>
        </p:spPr>
        <p:txBody>
          <a:bodyPr wrap="square">
            <a:spAutoFit/>
          </a:bodyPr>
          <a:lstStyle/>
          <a:p>
            <a:r>
              <a:rPr lang="en-US" sz="1200" dirty="0">
                <a:solidFill>
                  <a:srgbClr val="0000FF"/>
                </a:solidFill>
                <a:highlight>
                  <a:srgbClr val="FFFFFF"/>
                </a:highlight>
                <a:latin typeface="Courier New" panose="02070309020205020404" pitchFamily="49" charset="0"/>
                <a:cs typeface="Courier New" panose="02070309020205020404" pitchFamily="49" charset="0"/>
              </a:rPr>
              <a:t>class</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2B91AF"/>
                </a:solidFill>
                <a:highlight>
                  <a:srgbClr val="FFFFFF"/>
                </a:highlight>
                <a:latin typeface="Courier New" panose="02070309020205020404" pitchFamily="49" charset="0"/>
                <a:cs typeface="Courier New" panose="02070309020205020404" pitchFamily="49" charset="0"/>
              </a:rPr>
              <a:t>Point2D</a:t>
            </a:r>
            <a:endParaRPr lang="en-US" sz="1200" dirty="0">
              <a:solidFill>
                <a:srgbClr val="000000"/>
              </a:solidFill>
              <a:highlight>
                <a:srgbClr val="FFFFFF"/>
              </a:highlight>
              <a:latin typeface="Courier New" panose="02070309020205020404" pitchFamily="49" charset="0"/>
              <a:cs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cs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public</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int</a:t>
            </a:r>
            <a:r>
              <a:rPr lang="en-US" sz="1200" dirty="0">
                <a:solidFill>
                  <a:srgbClr val="000000"/>
                </a:solidFill>
                <a:highlight>
                  <a:srgbClr val="FFFFFF"/>
                </a:highlight>
                <a:latin typeface="Courier New" panose="02070309020205020404" pitchFamily="49" charset="0"/>
                <a:cs typeface="Courier New" panose="02070309020205020404" pitchFamily="49" charset="0"/>
              </a:rPr>
              <a:t> X { </a:t>
            </a:r>
            <a:r>
              <a:rPr lang="en-US" sz="1200" dirty="0">
                <a:solidFill>
                  <a:srgbClr val="0000FF"/>
                </a:solidFill>
                <a:highlight>
                  <a:srgbClr val="FFFFFF"/>
                </a:highlight>
                <a:latin typeface="Courier New" panose="02070309020205020404" pitchFamily="49" charset="0"/>
                <a:cs typeface="Courier New" panose="02070309020205020404" pitchFamily="49" charset="0"/>
              </a:rPr>
              <a:t>get</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set</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public</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int</a:t>
            </a:r>
            <a:r>
              <a:rPr lang="en-US" sz="1200" dirty="0">
                <a:solidFill>
                  <a:srgbClr val="000000"/>
                </a:solidFill>
                <a:highlight>
                  <a:srgbClr val="FFFFFF"/>
                </a:highlight>
                <a:latin typeface="Courier New" panose="02070309020205020404" pitchFamily="49" charset="0"/>
                <a:cs typeface="Courier New" panose="02070309020205020404" pitchFamily="49" charset="0"/>
              </a:rPr>
              <a:t> Y { </a:t>
            </a:r>
            <a:r>
              <a:rPr lang="en-US" sz="1200" dirty="0">
                <a:solidFill>
                  <a:srgbClr val="0000FF"/>
                </a:solidFill>
                <a:highlight>
                  <a:srgbClr val="FFFFFF"/>
                </a:highlight>
                <a:latin typeface="Courier New" panose="02070309020205020404" pitchFamily="49" charset="0"/>
                <a:cs typeface="Courier New" panose="02070309020205020404" pitchFamily="49" charset="0"/>
              </a:rPr>
              <a:t>get</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set</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43619170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0242" name="Rectangle 1"/>
          <p:cNvSpPr>
            <a:spLocks noChangeArrowheads="1"/>
          </p:cNvSpPr>
          <p:nvPr/>
        </p:nvSpPr>
        <p:spPr bwMode="auto">
          <a:xfrm>
            <a:off x="381000" y="71438"/>
            <a:ext cx="83058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Индексаторы</a:t>
            </a:r>
            <a:endParaRPr lang="en-US" sz="2400" dirty="0">
              <a:solidFill>
                <a:schemeClr val="bg1"/>
              </a:solidFill>
              <a:cs typeface="Times New Roman" pitchFamily="18" charset="0"/>
            </a:endParaRPr>
          </a:p>
        </p:txBody>
      </p:sp>
      <p:sp>
        <p:nvSpPr>
          <p:cNvPr id="44033" name="Rectangle 1"/>
          <p:cNvSpPr>
            <a:spLocks noChangeArrowheads="1"/>
          </p:cNvSpPr>
          <p:nvPr/>
        </p:nvSpPr>
        <p:spPr bwMode="auto">
          <a:xfrm>
            <a:off x="304800" y="685800"/>
            <a:ext cx="8534400" cy="5294313"/>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be-BY" sz="1000" dirty="0">
                <a:solidFill>
                  <a:schemeClr val="bg1"/>
                </a:solidFill>
                <a:latin typeface="Courier New" pitchFamily="49" charset="0"/>
                <a:ea typeface="Calibri" pitchFamily="34" charset="0"/>
                <a:cs typeface="Courier New" pitchFamily="49" charset="0"/>
              </a:rPr>
              <a:t>    class Program</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class Vector</a:t>
            </a:r>
            <a:r>
              <a:rPr lang="en-US" sz="1000" dirty="0">
                <a:solidFill>
                  <a:schemeClr val="bg1"/>
                </a:solidFill>
                <a:latin typeface="Courier New" pitchFamily="49" charset="0"/>
                <a:ea typeface="Calibri" pitchFamily="34" charset="0"/>
                <a:cs typeface="Courier New" pitchFamily="49" charset="0"/>
              </a:rPr>
              <a:t>		</a:t>
            </a:r>
            <a:r>
              <a:rPr lang="ru-RU" sz="1000" dirty="0">
                <a:solidFill>
                  <a:schemeClr val="bg1"/>
                </a:solidFill>
                <a:latin typeface="Courier New" pitchFamily="49" charset="0"/>
                <a:ea typeface="Calibri" pitchFamily="34" charset="0"/>
                <a:cs typeface="Courier New" pitchFamily="49" charset="0"/>
              </a:rPr>
              <a:t>//Встроенный тип в класс </a:t>
            </a:r>
            <a:r>
              <a:rPr lang="en-US" sz="1000" dirty="0">
                <a:solidFill>
                  <a:schemeClr val="bg1"/>
                </a:solidFill>
                <a:latin typeface="Courier New" pitchFamily="49" charset="0"/>
                <a:ea typeface="Calibri" pitchFamily="34" charset="0"/>
                <a:cs typeface="Courier New" pitchFamily="49" charset="0"/>
              </a:rPr>
              <a:t>Program</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int[] points = new int[100];</a:t>
            </a:r>
          </a:p>
          <a:p>
            <a:pPr eaLnBrk="0" hangingPunct="0">
              <a:defRPr/>
            </a:pP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public int this[int a]</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get</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if (a &lt; points.Length &amp;&amp; a &gt;= 0)</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return points[a];</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return 0;</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set</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if (a &lt; points.Length &amp;&amp; a &gt;= 0)</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points[a] = value;</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static void Main(string[] args)</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Vector vec = new Vector();</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vec[0] = 10;</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vec[1] = 25;</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vec[-2] = 17;   //Неверный индекс, аварийного завершения не произойдет</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Console.WriteLine(vec[0].ToString());</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Console.WriteLine(vec[1].ToString());</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Console.WriteLine(vec[2].ToString());</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Console.WriteLine(vec[-2].ToString());</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dirty="0">
              <a:solidFill>
                <a:schemeClr val="bg1"/>
              </a:solidFill>
              <a:ea typeface="Calibri" pitchFamily="34" charset="0"/>
              <a:cs typeface="Courier New" pitchFamily="49" charset="0"/>
            </a:endParaRPr>
          </a:p>
        </p:txBody>
      </p:sp>
      <p:sp>
        <p:nvSpPr>
          <p:cNvPr id="2" name="TextBox 1"/>
          <p:cNvSpPr txBox="1"/>
          <p:nvPr/>
        </p:nvSpPr>
        <p:spPr>
          <a:xfrm>
            <a:off x="381000" y="6124654"/>
            <a:ext cx="8458200" cy="369332"/>
          </a:xfrm>
          <a:prstGeom prst="rect">
            <a:avLst/>
          </a:prstGeom>
          <a:noFill/>
        </p:spPr>
        <p:txBody>
          <a:bodyPr wrap="square" rtlCol="0">
            <a:spAutoFit/>
          </a:bodyPr>
          <a:lstStyle/>
          <a:p>
            <a:r>
              <a:rPr lang="ru-RU" dirty="0" smtClean="0">
                <a:solidFill>
                  <a:schemeClr val="bg1"/>
                </a:solidFill>
              </a:rPr>
              <a:t>Параметром индексатора может быть любой тип</a:t>
            </a:r>
            <a:endParaRPr lang="en-US" dirty="0">
              <a:solidFill>
                <a:schemeClr val="bg1"/>
              </a:solidFill>
            </a:endParaRPr>
          </a:p>
        </p:txBody>
      </p:sp>
    </p:spTree>
    <p:extLst>
      <p:ext uri="{BB962C8B-B14F-4D97-AF65-F5344CB8AC3E}">
        <p14:creationId xmlns:p14="http://schemas.microsoft.com/office/powerpoint/2010/main" val="150882958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smtClean="0">
                <a:solidFill>
                  <a:schemeClr val="bg1"/>
                </a:solidFill>
              </a:rPr>
              <a:t>Наследование</a:t>
            </a:r>
            <a:endParaRPr lang="en-US" dirty="0">
              <a:solidFill>
                <a:schemeClr val="bg1"/>
              </a:solidFill>
            </a:endParaRPr>
          </a:p>
        </p:txBody>
      </p:sp>
      <p:sp>
        <p:nvSpPr>
          <p:cNvPr id="3" name="Content Placeholder 2"/>
          <p:cNvSpPr>
            <a:spLocks noGrp="1"/>
          </p:cNvSpPr>
          <p:nvPr>
            <p:ph idx="1"/>
          </p:nvPr>
        </p:nvSpPr>
        <p:spPr>
          <a:xfrm>
            <a:off x="457200" y="1600201"/>
            <a:ext cx="8229600" cy="2836911"/>
          </a:xfrm>
        </p:spPr>
        <p:txBody>
          <a:bodyPr>
            <a:normAutofit/>
          </a:bodyPr>
          <a:lstStyle/>
          <a:p>
            <a:pPr marL="0" indent="0">
              <a:buNone/>
            </a:pPr>
            <a:r>
              <a:rPr lang="ru-RU" dirty="0" smtClean="0">
                <a:solidFill>
                  <a:schemeClr val="bg1"/>
                </a:solidFill>
              </a:rPr>
              <a:t>Механизм наследования дает возможность использовать ранее написанный класс путем расширения. Механизм наследования упрощает повторное использование кода ускоряя разработку приложений.</a:t>
            </a:r>
            <a:endParaRPr lang="en-US" dirty="0"/>
          </a:p>
        </p:txBody>
      </p:sp>
      <p:sp>
        <p:nvSpPr>
          <p:cNvPr id="4" name="Rectangle 2"/>
          <p:cNvSpPr>
            <a:spLocks noChangeArrowheads="1"/>
          </p:cNvSpPr>
          <p:nvPr/>
        </p:nvSpPr>
        <p:spPr bwMode="auto">
          <a:xfrm>
            <a:off x="520761" y="4509120"/>
            <a:ext cx="5105400" cy="830262"/>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pPr algn="just" eaLnBrk="0" hangingPunct="0"/>
            <a:r>
              <a:rPr lang="en-US" sz="1200" dirty="0">
                <a:solidFill>
                  <a:schemeClr val="bg1"/>
                </a:solidFill>
                <a:latin typeface="Consolas" pitchFamily="49" charset="0"/>
                <a:ea typeface="Times New Roman" pitchFamily="18" charset="0"/>
                <a:cs typeface="Consolas" pitchFamily="49" charset="0"/>
              </a:rPr>
              <a:t>c</a:t>
            </a:r>
            <a:r>
              <a:rPr lang="ru-RU" sz="1200" dirty="0">
                <a:solidFill>
                  <a:schemeClr val="bg1"/>
                </a:solidFill>
                <a:latin typeface="Consolas" pitchFamily="49" charset="0"/>
                <a:ea typeface="Times New Roman" pitchFamily="18" charset="0"/>
                <a:cs typeface="Consolas" pitchFamily="49" charset="0"/>
              </a:rPr>
              <a:t>lass &lt;имя класса</a:t>
            </a:r>
            <a:r>
              <a:rPr lang="ru-RU" sz="1200" dirty="0" smtClean="0">
                <a:solidFill>
                  <a:schemeClr val="bg1"/>
                </a:solidFill>
                <a:latin typeface="Consolas" pitchFamily="49" charset="0"/>
                <a:ea typeface="Times New Roman" pitchFamily="18" charset="0"/>
                <a:cs typeface="Consolas" pitchFamily="49" charset="0"/>
              </a:rPr>
              <a:t>&gt; </a:t>
            </a:r>
            <a:r>
              <a:rPr lang="en-US" sz="1200" dirty="0" smtClean="0">
                <a:solidFill>
                  <a:schemeClr val="bg1"/>
                </a:solidFill>
                <a:latin typeface="Consolas" pitchFamily="49" charset="0"/>
                <a:ea typeface="Times New Roman" pitchFamily="18" charset="0"/>
                <a:cs typeface="Consolas" pitchFamily="49" charset="0"/>
              </a:rPr>
              <a:t>: &lt;</a:t>
            </a:r>
            <a:r>
              <a:rPr lang="ru-RU" sz="1200" dirty="0" smtClean="0">
                <a:solidFill>
                  <a:schemeClr val="bg1"/>
                </a:solidFill>
                <a:latin typeface="Consolas" pitchFamily="49" charset="0"/>
                <a:ea typeface="Times New Roman" pitchFamily="18" charset="0"/>
                <a:cs typeface="Consolas" pitchFamily="49" charset="0"/>
              </a:rPr>
              <a:t>Класс-предок(может отсутствовать)</a:t>
            </a:r>
            <a:r>
              <a:rPr lang="en-US" sz="1200" dirty="0" smtClean="0">
                <a:solidFill>
                  <a:schemeClr val="bg1"/>
                </a:solidFill>
                <a:latin typeface="Consolas" pitchFamily="49" charset="0"/>
                <a:ea typeface="Times New Roman" pitchFamily="18" charset="0"/>
                <a:cs typeface="Consolas" pitchFamily="49" charset="0"/>
              </a:rPr>
              <a:t>&gt;</a:t>
            </a:r>
            <a:endParaRPr lang="be-BY" sz="900" dirty="0">
              <a:solidFill>
                <a:schemeClr val="bg1"/>
              </a:solidFill>
              <a:ea typeface="Times New Roman" pitchFamily="18" charset="0"/>
              <a:cs typeface="Consolas" pitchFamily="49" charset="0"/>
            </a:endParaRPr>
          </a:p>
          <a:p>
            <a:pPr algn="just" eaLnBrk="0" hangingPunct="0"/>
            <a:r>
              <a:rPr lang="ru-RU" sz="1200" dirty="0">
                <a:solidFill>
                  <a:schemeClr val="bg1"/>
                </a:solidFill>
                <a:latin typeface="Consolas" pitchFamily="49" charset="0"/>
                <a:ea typeface="Times New Roman" pitchFamily="18" charset="0"/>
                <a:cs typeface="Consolas" pitchFamily="49" charset="0"/>
              </a:rPr>
              <a:t>{</a:t>
            </a:r>
            <a:endParaRPr lang="be-BY" sz="900" dirty="0">
              <a:solidFill>
                <a:schemeClr val="bg1"/>
              </a:solidFill>
              <a:ea typeface="Times New Roman" pitchFamily="18" charset="0"/>
              <a:cs typeface="Consolas" pitchFamily="49" charset="0"/>
            </a:endParaRPr>
          </a:p>
          <a:p>
            <a:pPr algn="just" eaLnBrk="0" hangingPunct="0"/>
            <a:r>
              <a:rPr lang="ru-RU" sz="1200" dirty="0">
                <a:solidFill>
                  <a:schemeClr val="bg1"/>
                </a:solidFill>
                <a:latin typeface="Consolas" pitchFamily="49" charset="0"/>
                <a:ea typeface="Times New Roman" pitchFamily="18" charset="0"/>
                <a:cs typeface="Consolas" pitchFamily="49" charset="0"/>
              </a:rPr>
              <a:t>    &lt;</a:t>
            </a:r>
            <a:r>
              <a:rPr lang="ru-RU" sz="1200" dirty="0" smtClean="0">
                <a:solidFill>
                  <a:schemeClr val="bg1"/>
                </a:solidFill>
                <a:latin typeface="Consolas" pitchFamily="49" charset="0"/>
                <a:ea typeface="Times New Roman" pitchFamily="18" charset="0"/>
                <a:cs typeface="Consolas" pitchFamily="49" charset="0"/>
              </a:rPr>
              <a:t>элементы </a:t>
            </a:r>
            <a:r>
              <a:rPr lang="ru-RU" sz="1200" dirty="0">
                <a:solidFill>
                  <a:schemeClr val="bg1"/>
                </a:solidFill>
                <a:latin typeface="Consolas" pitchFamily="49" charset="0"/>
                <a:ea typeface="Times New Roman" pitchFamily="18" charset="0"/>
                <a:cs typeface="Consolas" pitchFamily="49" charset="0"/>
              </a:rPr>
              <a:t>класса&gt;</a:t>
            </a:r>
            <a:endParaRPr lang="be-BY" sz="900" dirty="0">
              <a:solidFill>
                <a:schemeClr val="bg1"/>
              </a:solidFill>
              <a:ea typeface="Times New Roman" pitchFamily="18" charset="0"/>
              <a:cs typeface="Consolas" pitchFamily="49" charset="0"/>
            </a:endParaRPr>
          </a:p>
          <a:p>
            <a:pPr algn="just" eaLnBrk="0" hangingPunct="0"/>
            <a:r>
              <a:rPr lang="ru-RU" sz="1200" dirty="0">
                <a:solidFill>
                  <a:schemeClr val="bg1"/>
                </a:solidFill>
                <a:latin typeface="Consolas" pitchFamily="49" charset="0"/>
                <a:ea typeface="Times New Roman" pitchFamily="18" charset="0"/>
                <a:cs typeface="Consolas" pitchFamily="49" charset="0"/>
              </a:rPr>
              <a:t>}</a:t>
            </a:r>
            <a:endParaRPr lang="ru-RU" dirty="0">
              <a:solidFill>
                <a:schemeClr val="bg1"/>
              </a:solidFill>
              <a:ea typeface="Times New Roman" pitchFamily="18" charset="0"/>
              <a:cs typeface="Consolas" pitchFamily="49" charset="0"/>
            </a:endParaRPr>
          </a:p>
        </p:txBody>
      </p:sp>
    </p:spTree>
    <p:extLst>
      <p:ext uri="{BB962C8B-B14F-4D97-AF65-F5344CB8AC3E}">
        <p14:creationId xmlns:p14="http://schemas.microsoft.com/office/powerpoint/2010/main" val="238488045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smtClean="0">
                <a:solidFill>
                  <a:schemeClr val="bg1"/>
                </a:solidFill>
              </a:rPr>
              <a:t>Наследование и конструкторы</a:t>
            </a:r>
            <a:endParaRPr lang="en-US" dirty="0">
              <a:solidFill>
                <a:schemeClr val="bg1"/>
              </a:solidFill>
            </a:endParaRPr>
          </a:p>
        </p:txBody>
      </p:sp>
      <p:sp>
        <p:nvSpPr>
          <p:cNvPr id="3" name="Content Placeholder 2"/>
          <p:cNvSpPr>
            <a:spLocks noGrp="1"/>
          </p:cNvSpPr>
          <p:nvPr>
            <p:ph idx="1"/>
          </p:nvPr>
        </p:nvSpPr>
        <p:spPr>
          <a:xfrm>
            <a:off x="457200" y="1484784"/>
            <a:ext cx="8229600" cy="1396751"/>
          </a:xfrm>
        </p:spPr>
        <p:txBody>
          <a:bodyPr>
            <a:normAutofit/>
          </a:bodyPr>
          <a:lstStyle/>
          <a:p>
            <a:pPr marL="0" indent="0">
              <a:buNone/>
            </a:pPr>
            <a:r>
              <a:rPr lang="ru-RU" sz="2800" dirty="0" smtClean="0">
                <a:solidFill>
                  <a:schemeClr val="bg1"/>
                </a:solidFill>
              </a:rPr>
              <a:t>Если дочернему классу необходимо вызвать конструктор базого класса, то надо использовать ключевое слово </a:t>
            </a:r>
            <a:r>
              <a:rPr lang="en-US" sz="2800" dirty="0" smtClean="0">
                <a:solidFill>
                  <a:schemeClr val="bg1"/>
                </a:solidFill>
              </a:rPr>
              <a:t>base()</a:t>
            </a:r>
            <a:endParaRPr lang="en-US" sz="2800" dirty="0"/>
          </a:p>
        </p:txBody>
      </p:sp>
      <p:sp>
        <p:nvSpPr>
          <p:cNvPr id="6" name="Rectangle 5"/>
          <p:cNvSpPr/>
          <p:nvPr/>
        </p:nvSpPr>
        <p:spPr>
          <a:xfrm>
            <a:off x="539552" y="2996952"/>
            <a:ext cx="8064896" cy="3600986"/>
          </a:xfrm>
          <a:prstGeom prst="rect">
            <a:avLst/>
          </a:prstGeom>
          <a:solidFill>
            <a:schemeClr val="bg1"/>
          </a:solidFill>
        </p:spPr>
        <p:txBody>
          <a:bodyPr wrap="square">
            <a:spAutoFit/>
          </a:bodyPr>
          <a:lstStyle/>
          <a:p>
            <a:r>
              <a:rPr lang="en-US" sz="1200" dirty="0">
                <a:solidFill>
                  <a:srgbClr val="0000FF"/>
                </a:solidFill>
                <a:highlight>
                  <a:srgbClr val="FFFFFF"/>
                </a:highlight>
                <a:latin typeface="Courier New" panose="02070309020205020404" pitchFamily="49" charset="0"/>
                <a:cs typeface="Courier New" panose="02070309020205020404" pitchFamily="49" charset="0"/>
              </a:rPr>
              <a:t>class</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2B91AF"/>
                </a:solidFill>
                <a:highlight>
                  <a:srgbClr val="FFFFFF"/>
                </a:highlight>
                <a:latin typeface="Courier New" panose="02070309020205020404" pitchFamily="49" charset="0"/>
                <a:cs typeface="Courier New" panose="02070309020205020404" pitchFamily="49" charset="0"/>
              </a:rPr>
              <a:t>Point2D</a:t>
            </a:r>
            <a:endParaRPr lang="en-US" sz="1200" dirty="0">
              <a:solidFill>
                <a:srgbClr val="000000"/>
              </a:solidFill>
              <a:highlight>
                <a:srgbClr val="FFFFFF"/>
              </a:highlight>
              <a:latin typeface="Courier New" panose="02070309020205020404" pitchFamily="49" charset="0"/>
              <a:cs typeface="Courier New" panose="02070309020205020404" pitchFamily="49" charset="0"/>
            </a:endParaRPr>
          </a:p>
          <a:p>
            <a:r>
              <a:rPr lang="ru-RU" sz="1200" dirty="0">
                <a:solidFill>
                  <a:srgbClr val="000000"/>
                </a:solidFill>
                <a:highlight>
                  <a:srgbClr val="FFFFFF"/>
                </a:highlight>
                <a:latin typeface="Courier New" panose="02070309020205020404" pitchFamily="49" charset="0"/>
                <a:cs typeface="Courier New" panose="02070309020205020404" pitchFamily="49" charset="0"/>
              </a:rPr>
              <a:t>{</a:t>
            </a:r>
          </a:p>
          <a:p>
            <a:r>
              <a:rPr lang="en-US" sz="1200" dirty="0" smtClean="0">
                <a:solidFill>
                  <a:srgbClr val="0000FF"/>
                </a:solidFill>
                <a:highlight>
                  <a:srgbClr val="FFFFFF"/>
                </a:highlight>
                <a:latin typeface="Courier New" panose="02070309020205020404" pitchFamily="49" charset="0"/>
                <a:cs typeface="Courier New" panose="02070309020205020404" pitchFamily="49" charset="0"/>
              </a:rPr>
              <a:t>    private</a:t>
            </a:r>
            <a:r>
              <a:rPr lang="en-US" sz="12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int</a:t>
            </a:r>
            <a:r>
              <a:rPr lang="en-US" sz="1200" dirty="0">
                <a:solidFill>
                  <a:srgbClr val="000000"/>
                </a:solidFill>
                <a:highlight>
                  <a:srgbClr val="FFFFFF"/>
                </a:highlight>
                <a:latin typeface="Courier New" panose="02070309020205020404" pitchFamily="49" charset="0"/>
                <a:cs typeface="Courier New" panose="02070309020205020404" pitchFamily="49" charset="0"/>
              </a:rPr>
              <a:t> x, y;</a:t>
            </a:r>
          </a:p>
          <a:p>
            <a:r>
              <a:rPr lang="fr-FR" sz="1200" dirty="0" smtClean="0">
                <a:solidFill>
                  <a:srgbClr val="0000FF"/>
                </a:solidFill>
                <a:highlight>
                  <a:srgbClr val="FFFFFF"/>
                </a:highlight>
                <a:latin typeface="Courier New" panose="02070309020205020404" pitchFamily="49" charset="0"/>
                <a:cs typeface="Courier New" panose="02070309020205020404" pitchFamily="49" charset="0"/>
              </a:rPr>
              <a:t>    public</a:t>
            </a:r>
            <a:r>
              <a:rPr lang="fr-FR" sz="1200" dirty="0" smtClean="0">
                <a:solidFill>
                  <a:srgbClr val="000000"/>
                </a:solidFill>
                <a:highlight>
                  <a:srgbClr val="FFFFFF"/>
                </a:highlight>
                <a:latin typeface="Courier New" panose="02070309020205020404" pitchFamily="49" charset="0"/>
                <a:cs typeface="Courier New" panose="02070309020205020404" pitchFamily="49" charset="0"/>
              </a:rPr>
              <a:t> </a:t>
            </a:r>
            <a:r>
              <a:rPr lang="fr-FR" sz="1200" dirty="0">
                <a:solidFill>
                  <a:srgbClr val="000000"/>
                </a:solidFill>
                <a:highlight>
                  <a:srgbClr val="FFFFFF"/>
                </a:highlight>
                <a:latin typeface="Courier New" panose="02070309020205020404" pitchFamily="49" charset="0"/>
                <a:cs typeface="Courier New" panose="02070309020205020404" pitchFamily="49" charset="0"/>
              </a:rPr>
              <a:t>Point2D(</a:t>
            </a:r>
            <a:r>
              <a:rPr lang="fr-FR" sz="1200" dirty="0" err="1">
                <a:solidFill>
                  <a:srgbClr val="0000FF"/>
                </a:solidFill>
                <a:highlight>
                  <a:srgbClr val="FFFFFF"/>
                </a:highlight>
                <a:latin typeface="Courier New" panose="02070309020205020404" pitchFamily="49" charset="0"/>
                <a:cs typeface="Courier New" panose="02070309020205020404" pitchFamily="49" charset="0"/>
              </a:rPr>
              <a:t>int</a:t>
            </a:r>
            <a:r>
              <a:rPr lang="fr-FR" sz="1200" dirty="0">
                <a:solidFill>
                  <a:srgbClr val="000000"/>
                </a:solidFill>
                <a:highlight>
                  <a:srgbClr val="FFFFFF"/>
                </a:highlight>
                <a:latin typeface="Courier New" panose="02070309020205020404" pitchFamily="49" charset="0"/>
                <a:cs typeface="Courier New" panose="02070309020205020404" pitchFamily="49" charset="0"/>
              </a:rPr>
              <a:t> x, </a:t>
            </a:r>
            <a:r>
              <a:rPr lang="fr-FR" sz="1200" dirty="0" err="1">
                <a:solidFill>
                  <a:srgbClr val="0000FF"/>
                </a:solidFill>
                <a:highlight>
                  <a:srgbClr val="FFFFFF"/>
                </a:highlight>
                <a:latin typeface="Courier New" panose="02070309020205020404" pitchFamily="49" charset="0"/>
                <a:cs typeface="Courier New" panose="02070309020205020404" pitchFamily="49" charset="0"/>
              </a:rPr>
              <a:t>int</a:t>
            </a:r>
            <a:r>
              <a:rPr lang="fr-FR" sz="1200" dirty="0">
                <a:solidFill>
                  <a:srgbClr val="000000"/>
                </a:solidFill>
                <a:highlight>
                  <a:srgbClr val="FFFFFF"/>
                </a:highlight>
                <a:latin typeface="Courier New" panose="02070309020205020404" pitchFamily="49" charset="0"/>
                <a:cs typeface="Courier New" panose="02070309020205020404" pitchFamily="49" charset="0"/>
              </a:rPr>
              <a:t> y)</a:t>
            </a:r>
          </a:p>
          <a:p>
            <a:r>
              <a:rPr lang="en-US" sz="1200" dirty="0" smtClean="0">
                <a:solidFill>
                  <a:srgbClr val="000000"/>
                </a:solidFill>
                <a:highlight>
                  <a:srgbClr val="FFFFFF"/>
                </a:highlight>
                <a:latin typeface="Courier New" panose="02070309020205020404" pitchFamily="49" charset="0"/>
                <a:cs typeface="Courier New" panose="02070309020205020404" pitchFamily="49" charset="0"/>
              </a:rPr>
              <a:t>    </a:t>
            </a:r>
            <a:r>
              <a:rPr lang="ru-RU" sz="1200" dirty="0" smtClean="0">
                <a:solidFill>
                  <a:srgbClr val="000000"/>
                </a:solidFill>
                <a:highlight>
                  <a:srgbClr val="FFFFFF"/>
                </a:highlight>
                <a:latin typeface="Courier New" panose="02070309020205020404" pitchFamily="49" charset="0"/>
                <a:cs typeface="Courier New" panose="02070309020205020404" pitchFamily="49" charset="0"/>
              </a:rPr>
              <a:t>{</a:t>
            </a:r>
            <a:endParaRPr lang="ru-RU" sz="1200" dirty="0">
              <a:solidFill>
                <a:srgbClr val="000000"/>
              </a:solidFill>
              <a:highlight>
                <a:srgbClr val="FFFFFF"/>
              </a:highlight>
              <a:latin typeface="Courier New" panose="02070309020205020404" pitchFamily="49" charset="0"/>
              <a:cs typeface="Courier New" panose="02070309020205020404" pitchFamily="49" charset="0"/>
            </a:endParaRPr>
          </a:p>
          <a:p>
            <a:r>
              <a:rPr lang="en-US" sz="1200" dirty="0" smtClean="0">
                <a:solidFill>
                  <a:srgbClr val="0000FF"/>
                </a:solidFill>
                <a:highlight>
                  <a:srgbClr val="FFFFFF"/>
                </a:highlight>
                <a:latin typeface="Courier New" panose="02070309020205020404" pitchFamily="49" charset="0"/>
                <a:cs typeface="Courier New" panose="02070309020205020404" pitchFamily="49" charset="0"/>
              </a:rPr>
              <a:t>        this</a:t>
            </a:r>
            <a:r>
              <a:rPr lang="en-US" sz="1200" dirty="0" smtClean="0">
                <a:solidFill>
                  <a:srgbClr val="000000"/>
                </a:solidFill>
                <a:highlight>
                  <a:srgbClr val="FFFFFF"/>
                </a:highlight>
                <a:latin typeface="Courier New" panose="02070309020205020404" pitchFamily="49" charset="0"/>
                <a:cs typeface="Courier New" panose="02070309020205020404" pitchFamily="49" charset="0"/>
              </a:rPr>
              <a:t>.x </a:t>
            </a:r>
            <a:r>
              <a:rPr lang="en-US" sz="1200" dirty="0">
                <a:solidFill>
                  <a:srgbClr val="000000"/>
                </a:solidFill>
                <a:highlight>
                  <a:srgbClr val="FFFFFF"/>
                </a:highlight>
                <a:latin typeface="Courier New" panose="02070309020205020404" pitchFamily="49" charset="0"/>
                <a:cs typeface="Courier New" panose="02070309020205020404" pitchFamily="49" charset="0"/>
              </a:rPr>
              <a:t>= x;</a:t>
            </a:r>
          </a:p>
          <a:p>
            <a:r>
              <a:rPr lang="en-US" sz="1200" dirty="0" smtClean="0">
                <a:solidFill>
                  <a:srgbClr val="0000FF"/>
                </a:solidFill>
                <a:highlight>
                  <a:srgbClr val="FFFFFF"/>
                </a:highlight>
                <a:latin typeface="Courier New" panose="02070309020205020404" pitchFamily="49" charset="0"/>
                <a:cs typeface="Courier New" panose="02070309020205020404" pitchFamily="49" charset="0"/>
              </a:rPr>
              <a:t>        this</a:t>
            </a:r>
            <a:r>
              <a:rPr lang="en-US" sz="1200" dirty="0" smtClean="0">
                <a:solidFill>
                  <a:srgbClr val="000000"/>
                </a:solidFill>
                <a:highlight>
                  <a:srgbClr val="FFFFFF"/>
                </a:highlight>
                <a:latin typeface="Courier New" panose="02070309020205020404" pitchFamily="49" charset="0"/>
                <a:cs typeface="Courier New" panose="02070309020205020404" pitchFamily="49" charset="0"/>
              </a:rPr>
              <a:t>.y </a:t>
            </a:r>
            <a:r>
              <a:rPr lang="en-US" sz="1200" dirty="0">
                <a:solidFill>
                  <a:srgbClr val="000000"/>
                </a:solidFill>
                <a:highlight>
                  <a:srgbClr val="FFFFFF"/>
                </a:highlight>
                <a:latin typeface="Courier New" panose="02070309020205020404" pitchFamily="49" charset="0"/>
                <a:cs typeface="Courier New" panose="02070309020205020404" pitchFamily="49" charset="0"/>
              </a:rPr>
              <a:t>= y;</a:t>
            </a:r>
          </a:p>
          <a:p>
            <a:r>
              <a:rPr lang="en-US" sz="1200" dirty="0" smtClean="0">
                <a:solidFill>
                  <a:srgbClr val="000000"/>
                </a:solidFill>
                <a:highlight>
                  <a:srgbClr val="FFFFFF"/>
                </a:highlight>
                <a:latin typeface="Courier New" panose="02070309020205020404" pitchFamily="49" charset="0"/>
                <a:cs typeface="Courier New" panose="02070309020205020404" pitchFamily="49" charset="0"/>
              </a:rPr>
              <a:t>    </a:t>
            </a:r>
            <a:r>
              <a:rPr lang="ru-RU" sz="1200" dirty="0" smtClean="0">
                <a:solidFill>
                  <a:srgbClr val="000000"/>
                </a:solidFill>
                <a:highlight>
                  <a:srgbClr val="FFFFFF"/>
                </a:highlight>
                <a:latin typeface="Courier New" panose="02070309020205020404" pitchFamily="49" charset="0"/>
                <a:cs typeface="Courier New" panose="02070309020205020404" pitchFamily="49" charset="0"/>
              </a:rPr>
              <a:t>}</a:t>
            </a:r>
            <a:endParaRPr lang="ru-RU" sz="1200" dirty="0">
              <a:solidFill>
                <a:srgbClr val="000000"/>
              </a:solidFill>
              <a:highlight>
                <a:srgbClr val="FFFFFF"/>
              </a:highlight>
              <a:latin typeface="Courier New" panose="02070309020205020404" pitchFamily="49" charset="0"/>
              <a:cs typeface="Courier New" panose="02070309020205020404" pitchFamily="49" charset="0"/>
            </a:endParaRPr>
          </a:p>
          <a:p>
            <a:r>
              <a:rPr lang="ru-RU" sz="1200" dirty="0">
                <a:solidFill>
                  <a:srgbClr val="000000"/>
                </a:solidFill>
                <a:highlight>
                  <a:srgbClr val="FFFFFF"/>
                </a:highlight>
                <a:latin typeface="Courier New" panose="02070309020205020404" pitchFamily="49" charset="0"/>
                <a:cs typeface="Courier New" panose="02070309020205020404" pitchFamily="49" charset="0"/>
              </a:rPr>
              <a:t>}</a:t>
            </a:r>
          </a:p>
          <a:p>
            <a:endParaRPr lang="ru-RU" sz="1200" dirty="0">
              <a:solidFill>
                <a:srgbClr val="000000"/>
              </a:solidFill>
              <a:highlight>
                <a:srgbClr val="FFFFFF"/>
              </a:highlight>
              <a:latin typeface="Courier New" panose="02070309020205020404" pitchFamily="49" charset="0"/>
              <a:cs typeface="Courier New" panose="02070309020205020404" pitchFamily="49" charset="0"/>
            </a:endParaRPr>
          </a:p>
          <a:p>
            <a:r>
              <a:rPr lang="en-US" sz="1200" dirty="0">
                <a:solidFill>
                  <a:srgbClr val="0000FF"/>
                </a:solidFill>
                <a:highlight>
                  <a:srgbClr val="FFFFFF"/>
                </a:highlight>
                <a:latin typeface="Courier New" panose="02070309020205020404" pitchFamily="49" charset="0"/>
                <a:cs typeface="Courier New" panose="02070309020205020404" pitchFamily="49" charset="0"/>
              </a:rPr>
              <a:t>class</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2B91AF"/>
                </a:solidFill>
                <a:highlight>
                  <a:srgbClr val="FFFFFF"/>
                </a:highlight>
                <a:latin typeface="Courier New" panose="02070309020205020404" pitchFamily="49" charset="0"/>
                <a:cs typeface="Courier New" panose="02070309020205020404" pitchFamily="49" charset="0"/>
              </a:rPr>
              <a:t>ColorPoint2D</a:t>
            </a:r>
            <a:r>
              <a:rPr lang="en-US" sz="1200" dirty="0">
                <a:solidFill>
                  <a:srgbClr val="000000"/>
                </a:solidFill>
                <a:highlight>
                  <a:srgbClr val="FFFFFF"/>
                </a:highlight>
                <a:latin typeface="Courier New" panose="02070309020205020404" pitchFamily="49" charset="0"/>
                <a:cs typeface="Courier New" panose="02070309020205020404" pitchFamily="49" charset="0"/>
              </a:rPr>
              <a:t> : </a:t>
            </a:r>
            <a:r>
              <a:rPr lang="en-US" sz="1200" dirty="0">
                <a:solidFill>
                  <a:srgbClr val="2B91AF"/>
                </a:solidFill>
                <a:highlight>
                  <a:srgbClr val="FFFFFF"/>
                </a:highlight>
                <a:latin typeface="Courier New" panose="02070309020205020404" pitchFamily="49" charset="0"/>
                <a:cs typeface="Courier New" panose="02070309020205020404" pitchFamily="49" charset="0"/>
              </a:rPr>
              <a:t>Point2D</a:t>
            </a:r>
            <a:endParaRPr lang="en-US" sz="1200" dirty="0">
              <a:solidFill>
                <a:srgbClr val="000000"/>
              </a:solidFill>
              <a:highlight>
                <a:srgbClr val="FFFFFF"/>
              </a:highlight>
              <a:latin typeface="Courier New" panose="02070309020205020404" pitchFamily="49" charset="0"/>
              <a:cs typeface="Courier New" panose="02070309020205020404" pitchFamily="49" charset="0"/>
            </a:endParaRPr>
          </a:p>
          <a:p>
            <a:r>
              <a:rPr lang="ru-RU" sz="1200" dirty="0">
                <a:solidFill>
                  <a:srgbClr val="000000"/>
                </a:solidFill>
                <a:highlight>
                  <a:srgbClr val="FFFFFF"/>
                </a:highlight>
                <a:latin typeface="Courier New" panose="02070309020205020404" pitchFamily="49" charset="0"/>
                <a:cs typeface="Courier New" panose="02070309020205020404" pitchFamily="49" charset="0"/>
              </a:rPr>
              <a:t>{</a:t>
            </a:r>
          </a:p>
          <a:p>
            <a:r>
              <a:rPr lang="en-US" sz="1200" dirty="0" smtClean="0">
                <a:solidFill>
                  <a:srgbClr val="0000FF"/>
                </a:solidFill>
                <a:highlight>
                  <a:srgbClr val="FFFFFF"/>
                </a:highlight>
                <a:latin typeface="Courier New" panose="02070309020205020404" pitchFamily="49" charset="0"/>
                <a:cs typeface="Courier New" panose="02070309020205020404" pitchFamily="49" charset="0"/>
              </a:rPr>
              <a:t>    private</a:t>
            </a:r>
            <a:r>
              <a:rPr lang="en-US" sz="12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2B91AF"/>
                </a:solidFill>
                <a:highlight>
                  <a:srgbClr val="FFFFFF"/>
                </a:highlight>
                <a:latin typeface="Courier New" panose="02070309020205020404" pitchFamily="49" charset="0"/>
                <a:cs typeface="Courier New" panose="02070309020205020404" pitchFamily="49" charset="0"/>
              </a:rPr>
              <a:t>Color</a:t>
            </a:r>
            <a:r>
              <a:rPr lang="en-US" sz="1200" dirty="0">
                <a:solidFill>
                  <a:srgbClr val="000000"/>
                </a:solidFill>
                <a:highlight>
                  <a:srgbClr val="FFFFFF"/>
                </a:highlight>
                <a:latin typeface="Courier New" panose="02070309020205020404" pitchFamily="49" charset="0"/>
                <a:cs typeface="Courier New" panose="02070309020205020404" pitchFamily="49" charset="0"/>
              </a:rPr>
              <a:t> color; </a:t>
            </a:r>
            <a:r>
              <a:rPr lang="en-US" sz="1200" dirty="0">
                <a:solidFill>
                  <a:srgbClr val="008000"/>
                </a:solidFill>
                <a:highlight>
                  <a:srgbClr val="FFFFFF"/>
                </a:highlight>
                <a:latin typeface="Courier New" panose="02070309020205020404" pitchFamily="49" charset="0"/>
                <a:cs typeface="Courier New" panose="02070309020205020404" pitchFamily="49" charset="0"/>
              </a:rPr>
              <a:t>// System.Drawing.Color</a:t>
            </a:r>
            <a:endParaRPr lang="en-US" sz="1200" dirty="0">
              <a:solidFill>
                <a:srgbClr val="000000"/>
              </a:solidFill>
              <a:highlight>
                <a:srgbClr val="FFFFFF"/>
              </a:highlight>
              <a:latin typeface="Courier New" panose="02070309020205020404" pitchFamily="49" charset="0"/>
              <a:cs typeface="Courier New" panose="02070309020205020404" pitchFamily="49" charset="0"/>
            </a:endParaRPr>
          </a:p>
          <a:p>
            <a:r>
              <a:rPr lang="en-US" sz="1200" dirty="0" smtClean="0">
                <a:solidFill>
                  <a:srgbClr val="0000FF"/>
                </a:solidFill>
                <a:highlight>
                  <a:srgbClr val="FFFFFF"/>
                </a:highlight>
                <a:latin typeface="Courier New" panose="02070309020205020404" pitchFamily="49" charset="0"/>
                <a:cs typeface="Courier New" panose="02070309020205020404" pitchFamily="49" charset="0"/>
              </a:rPr>
              <a:t>    public</a:t>
            </a:r>
            <a:r>
              <a:rPr lang="en-US" sz="12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00"/>
                </a:solidFill>
                <a:highlight>
                  <a:srgbClr val="FFFFFF"/>
                </a:highlight>
                <a:latin typeface="Courier New" panose="02070309020205020404" pitchFamily="49" charset="0"/>
                <a:cs typeface="Courier New" panose="02070309020205020404" pitchFamily="49" charset="0"/>
              </a:rPr>
              <a:t>ColorPoint2D(</a:t>
            </a:r>
            <a:r>
              <a:rPr lang="en-US" sz="1200" dirty="0">
                <a:solidFill>
                  <a:srgbClr val="0000FF"/>
                </a:solidFill>
                <a:highlight>
                  <a:srgbClr val="FFFFFF"/>
                </a:highlight>
                <a:latin typeface="Courier New" panose="02070309020205020404" pitchFamily="49" charset="0"/>
                <a:cs typeface="Courier New" panose="02070309020205020404" pitchFamily="49" charset="0"/>
              </a:rPr>
              <a:t>int</a:t>
            </a:r>
            <a:r>
              <a:rPr lang="en-US" sz="1200" dirty="0">
                <a:solidFill>
                  <a:srgbClr val="000000"/>
                </a:solidFill>
                <a:highlight>
                  <a:srgbClr val="FFFFFF"/>
                </a:highlight>
                <a:latin typeface="Courier New" panose="02070309020205020404" pitchFamily="49" charset="0"/>
                <a:cs typeface="Courier New" panose="02070309020205020404" pitchFamily="49" charset="0"/>
              </a:rPr>
              <a:t> x, </a:t>
            </a:r>
            <a:r>
              <a:rPr lang="en-US" sz="1200" dirty="0">
                <a:solidFill>
                  <a:srgbClr val="0000FF"/>
                </a:solidFill>
                <a:highlight>
                  <a:srgbClr val="FFFFFF"/>
                </a:highlight>
                <a:latin typeface="Courier New" panose="02070309020205020404" pitchFamily="49" charset="0"/>
                <a:cs typeface="Courier New" panose="02070309020205020404" pitchFamily="49" charset="0"/>
              </a:rPr>
              <a:t>int</a:t>
            </a:r>
            <a:r>
              <a:rPr lang="en-US" sz="1200" dirty="0">
                <a:solidFill>
                  <a:srgbClr val="000000"/>
                </a:solidFill>
                <a:highlight>
                  <a:srgbClr val="FFFFFF"/>
                </a:highlight>
                <a:latin typeface="Courier New" panose="02070309020205020404" pitchFamily="49" charset="0"/>
                <a:cs typeface="Courier New" panose="02070309020205020404" pitchFamily="49" charset="0"/>
              </a:rPr>
              <a:t> y, </a:t>
            </a:r>
            <a:r>
              <a:rPr lang="en-US" sz="1200" dirty="0">
                <a:solidFill>
                  <a:srgbClr val="2B91AF"/>
                </a:solidFill>
                <a:highlight>
                  <a:srgbClr val="FFFFFF"/>
                </a:highlight>
                <a:latin typeface="Courier New" panose="02070309020205020404" pitchFamily="49" charset="0"/>
                <a:cs typeface="Courier New" panose="02070309020205020404" pitchFamily="49" charset="0"/>
              </a:rPr>
              <a:t>Color</a:t>
            </a:r>
            <a:r>
              <a:rPr lang="en-US" sz="1200" dirty="0">
                <a:solidFill>
                  <a:srgbClr val="000000"/>
                </a:solidFill>
                <a:highlight>
                  <a:srgbClr val="FFFFFF"/>
                </a:highlight>
                <a:latin typeface="Courier New" panose="02070309020205020404" pitchFamily="49" charset="0"/>
                <a:cs typeface="Courier New" panose="02070309020205020404" pitchFamily="49" charset="0"/>
              </a:rPr>
              <a:t> color)</a:t>
            </a:r>
          </a:p>
          <a:p>
            <a:r>
              <a:rPr lang="en-US" sz="12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base</a:t>
            </a:r>
            <a:r>
              <a:rPr lang="en-US" sz="1200" dirty="0">
                <a:solidFill>
                  <a:srgbClr val="000000"/>
                </a:solidFill>
                <a:highlight>
                  <a:srgbClr val="FFFFFF"/>
                </a:highlight>
                <a:latin typeface="Courier New" panose="02070309020205020404" pitchFamily="49" charset="0"/>
                <a:cs typeface="Courier New" panose="02070309020205020404" pitchFamily="49" charset="0"/>
              </a:rPr>
              <a:t>(x,y)</a:t>
            </a:r>
          </a:p>
          <a:p>
            <a:r>
              <a:rPr lang="en-US" sz="1200" dirty="0" smtClean="0">
                <a:solidFill>
                  <a:srgbClr val="000000"/>
                </a:solidFill>
                <a:highlight>
                  <a:srgbClr val="FFFFFF"/>
                </a:highlight>
                <a:latin typeface="Courier New" panose="02070309020205020404" pitchFamily="49" charset="0"/>
                <a:cs typeface="Courier New" panose="02070309020205020404" pitchFamily="49" charset="0"/>
              </a:rPr>
              <a:t>    </a:t>
            </a:r>
            <a:r>
              <a:rPr lang="ru-RU" sz="1200" dirty="0" smtClean="0">
                <a:solidFill>
                  <a:srgbClr val="000000"/>
                </a:solidFill>
                <a:highlight>
                  <a:srgbClr val="FFFFFF"/>
                </a:highlight>
                <a:latin typeface="Courier New" panose="02070309020205020404" pitchFamily="49" charset="0"/>
                <a:cs typeface="Courier New" panose="02070309020205020404" pitchFamily="49" charset="0"/>
              </a:rPr>
              <a:t>{</a:t>
            </a:r>
            <a:endParaRPr lang="ru-RU" sz="1200" dirty="0">
              <a:solidFill>
                <a:srgbClr val="000000"/>
              </a:solidFill>
              <a:highlight>
                <a:srgbClr val="FFFFFF"/>
              </a:highlight>
              <a:latin typeface="Courier New" panose="02070309020205020404" pitchFamily="49" charset="0"/>
              <a:cs typeface="Courier New" panose="02070309020205020404" pitchFamily="49" charset="0"/>
            </a:endParaRPr>
          </a:p>
          <a:p>
            <a:r>
              <a:rPr lang="en-US" sz="1200" dirty="0" smtClean="0">
                <a:solidFill>
                  <a:srgbClr val="0000FF"/>
                </a:solidFill>
                <a:highlight>
                  <a:srgbClr val="FFFFFF"/>
                </a:highlight>
                <a:latin typeface="Courier New" panose="02070309020205020404" pitchFamily="49" charset="0"/>
                <a:cs typeface="Courier New" panose="02070309020205020404" pitchFamily="49" charset="0"/>
              </a:rPr>
              <a:t>        this</a:t>
            </a:r>
            <a:r>
              <a:rPr lang="en-US" sz="1200" dirty="0" smtClean="0">
                <a:solidFill>
                  <a:srgbClr val="000000"/>
                </a:solidFill>
                <a:highlight>
                  <a:srgbClr val="FFFFFF"/>
                </a:highlight>
                <a:latin typeface="Courier New" panose="02070309020205020404" pitchFamily="49" charset="0"/>
                <a:cs typeface="Courier New" panose="02070309020205020404" pitchFamily="49" charset="0"/>
              </a:rPr>
              <a:t>.color </a:t>
            </a:r>
            <a:r>
              <a:rPr lang="en-US" sz="1200" dirty="0">
                <a:solidFill>
                  <a:srgbClr val="000000"/>
                </a:solidFill>
                <a:highlight>
                  <a:srgbClr val="FFFFFF"/>
                </a:highlight>
                <a:latin typeface="Courier New" panose="02070309020205020404" pitchFamily="49" charset="0"/>
                <a:cs typeface="Courier New" panose="02070309020205020404" pitchFamily="49" charset="0"/>
              </a:rPr>
              <a:t>= color;</a:t>
            </a:r>
          </a:p>
          <a:p>
            <a:r>
              <a:rPr lang="en-US" sz="1200" dirty="0" smtClean="0">
                <a:solidFill>
                  <a:srgbClr val="000000"/>
                </a:solidFill>
                <a:highlight>
                  <a:srgbClr val="FFFFFF"/>
                </a:highlight>
                <a:latin typeface="Courier New" panose="02070309020205020404" pitchFamily="49" charset="0"/>
                <a:cs typeface="Courier New" panose="02070309020205020404" pitchFamily="49" charset="0"/>
              </a:rPr>
              <a:t>    </a:t>
            </a:r>
            <a:r>
              <a:rPr lang="ru-RU" sz="1200" dirty="0" smtClean="0">
                <a:solidFill>
                  <a:srgbClr val="000000"/>
                </a:solidFill>
                <a:highlight>
                  <a:srgbClr val="FFFFFF"/>
                </a:highlight>
                <a:latin typeface="Courier New" panose="02070309020205020404" pitchFamily="49" charset="0"/>
                <a:cs typeface="Courier New" panose="02070309020205020404" pitchFamily="49" charset="0"/>
              </a:rPr>
              <a:t>}</a:t>
            </a:r>
            <a:endParaRPr lang="ru-RU" sz="1200" dirty="0">
              <a:solidFill>
                <a:srgbClr val="000000"/>
              </a:solidFill>
              <a:highlight>
                <a:srgbClr val="FFFFFF"/>
              </a:highlight>
              <a:latin typeface="Courier New" panose="02070309020205020404" pitchFamily="49" charset="0"/>
              <a:cs typeface="Courier New" panose="02070309020205020404" pitchFamily="49" charset="0"/>
            </a:endParaRPr>
          </a:p>
          <a:p>
            <a:r>
              <a:rPr lang="ru-RU" sz="1200" dirty="0">
                <a:solidFill>
                  <a:srgbClr val="000000"/>
                </a:solidFill>
                <a:highlight>
                  <a:srgbClr val="FFFFFF"/>
                </a:highlight>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69263326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1266" name="Rectangle 1"/>
          <p:cNvSpPr>
            <a:spLocks noChangeArrowheads="1"/>
          </p:cNvSpPr>
          <p:nvPr/>
        </p:nvSpPr>
        <p:spPr bwMode="auto">
          <a:xfrm>
            <a:off x="381000" y="71438"/>
            <a:ext cx="83058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smtClean="0">
                <a:solidFill>
                  <a:schemeClr val="bg1"/>
                </a:solidFill>
                <a:cs typeface="Times New Roman" pitchFamily="18" charset="0"/>
              </a:rPr>
              <a:t>Наследование</a:t>
            </a:r>
            <a:r>
              <a:rPr lang="en-US" sz="2400" b="1" dirty="0" smtClean="0">
                <a:solidFill>
                  <a:schemeClr val="bg1"/>
                </a:solidFill>
                <a:cs typeface="Times New Roman" pitchFamily="18" charset="0"/>
              </a:rPr>
              <a:t>. </a:t>
            </a:r>
            <a:r>
              <a:rPr lang="ru-RU" sz="2400" b="1" dirty="0" smtClean="0">
                <a:solidFill>
                  <a:schemeClr val="bg1"/>
                </a:solidFill>
                <a:cs typeface="Times New Roman" pitchFamily="18" charset="0"/>
              </a:rPr>
              <a:t>Пример.</a:t>
            </a:r>
            <a:endParaRPr lang="en-US" sz="2400" dirty="0">
              <a:solidFill>
                <a:schemeClr val="bg1"/>
              </a:solidFill>
              <a:cs typeface="Times New Roman" pitchFamily="18" charset="0"/>
            </a:endParaRPr>
          </a:p>
        </p:txBody>
      </p:sp>
      <p:sp>
        <p:nvSpPr>
          <p:cNvPr id="24577" name="Rectangle 1"/>
          <p:cNvSpPr>
            <a:spLocks noChangeArrowheads="1"/>
          </p:cNvSpPr>
          <p:nvPr/>
        </p:nvSpPr>
        <p:spPr bwMode="auto">
          <a:xfrm>
            <a:off x="381000" y="762000"/>
            <a:ext cx="8458200" cy="5940425"/>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be-BY" sz="1000" dirty="0">
                <a:solidFill>
                  <a:schemeClr val="bg1"/>
                </a:solidFill>
                <a:latin typeface="Courier New" pitchFamily="49" charset="0"/>
                <a:ea typeface="Calibri" pitchFamily="34" charset="0"/>
                <a:cs typeface="Courier New" pitchFamily="49" charset="0"/>
              </a:rPr>
              <a:t>   class Point</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private int x;</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private int y;</a:t>
            </a:r>
          </a:p>
          <a:p>
            <a:pPr eaLnBrk="0" hangingPunct="0">
              <a:defRPr/>
            </a:pPr>
            <a:r>
              <a:rPr lang="be-BY" sz="1000" dirty="0">
                <a:solidFill>
                  <a:schemeClr val="bg1"/>
                </a:solidFill>
                <a:latin typeface="Courier New" pitchFamily="49" charset="0"/>
                <a:ea typeface="Calibri" pitchFamily="34" charset="0"/>
                <a:cs typeface="Courier New" pitchFamily="49" charset="0"/>
              </a:rPr>
              <a:t>        . . . . . . . . . . . . . . . . . . . . . . . . . . . . .</a:t>
            </a:r>
          </a:p>
          <a:p>
            <a:pPr eaLnBrk="0" hangingPunct="0">
              <a:defRPr/>
            </a:pPr>
            <a:r>
              <a:rPr lang="be-BY" sz="1000" dirty="0">
                <a:solidFill>
                  <a:schemeClr val="bg1"/>
                </a:solidFill>
                <a:latin typeface="Courier New" pitchFamily="49" charset="0"/>
                <a:ea typeface="Calibri" pitchFamily="34" charset="0"/>
                <a:cs typeface="Courier New" pitchFamily="49" charset="0"/>
              </a:rPr>
              <a:t>        public void Print()		//Невиртуальная функция</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Console.WriteLine("I'm Point at X={0};Y={1}",x,y);</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class Arc : Point</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private double rad;</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public Arc()</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rad = 0;</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public Arc(int x, int y, double radius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:base(x,y)</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rad = radius;</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public void Print()		//Замещение функции класса-предка</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Console.WriteLine("I'm Arc with Radius {0} at point {1}; {2}", rad, this.X, this.Y);</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class Program</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static void Main(string[] args)</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Point point, arc;</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point = new Point(3, 4);</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arc = new Arc(10, 20, 30);</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point.Print();  //Вывод - "I'm point..."</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arc.Print();    //Неполиморфный вызов функции "I'm point..."</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dirty="0">
              <a:solidFill>
                <a:schemeClr val="bg1"/>
              </a:solidFill>
              <a:ea typeface="Calibri" pitchFamily="34" charset="0"/>
              <a:cs typeface="Courier New" pitchFamily="49" charset="0"/>
            </a:endParaRPr>
          </a:p>
        </p:txBody>
      </p:sp>
    </p:spTree>
    <p:extLst>
      <p:ext uri="{BB962C8B-B14F-4D97-AF65-F5344CB8AC3E}">
        <p14:creationId xmlns:p14="http://schemas.microsoft.com/office/powerpoint/2010/main" val="313789730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smtClean="0">
                <a:solidFill>
                  <a:schemeClr val="bg1"/>
                </a:solidFill>
              </a:rPr>
              <a:t>Наследование. Модифи</a:t>
            </a:r>
            <a:r>
              <a:rPr lang="ru-RU" dirty="0">
                <a:solidFill>
                  <a:schemeClr val="bg1"/>
                </a:solidFill>
              </a:rPr>
              <a:t>к</a:t>
            </a:r>
            <a:r>
              <a:rPr lang="ru-RU" dirty="0" smtClean="0">
                <a:solidFill>
                  <a:schemeClr val="bg1"/>
                </a:solidFill>
              </a:rPr>
              <a:t>атор доступа </a:t>
            </a:r>
            <a:r>
              <a:rPr lang="en-US" dirty="0" smtClean="0">
                <a:solidFill>
                  <a:schemeClr val="bg1"/>
                </a:solidFill>
              </a:rPr>
              <a:t>protected.</a:t>
            </a:r>
            <a:endParaRPr lang="en-US" dirty="0">
              <a:solidFill>
                <a:schemeClr val="bg1"/>
              </a:solidFill>
            </a:endParaRPr>
          </a:p>
        </p:txBody>
      </p:sp>
      <p:sp>
        <p:nvSpPr>
          <p:cNvPr id="3" name="Content Placeholder 2"/>
          <p:cNvSpPr>
            <a:spLocks noGrp="1"/>
          </p:cNvSpPr>
          <p:nvPr>
            <p:ph idx="1"/>
          </p:nvPr>
        </p:nvSpPr>
        <p:spPr>
          <a:xfrm>
            <a:off x="457200" y="1600201"/>
            <a:ext cx="8229600" cy="1612776"/>
          </a:xfrm>
        </p:spPr>
        <p:txBody>
          <a:bodyPr/>
          <a:lstStyle/>
          <a:p>
            <a:pPr marL="0" indent="0">
              <a:buNone/>
            </a:pPr>
            <a:r>
              <a:rPr lang="ru-RU" dirty="0" smtClean="0">
                <a:solidFill>
                  <a:schemeClr val="bg1"/>
                </a:solidFill>
              </a:rPr>
              <a:t>Члены классы с модификатором </a:t>
            </a:r>
            <a:r>
              <a:rPr lang="en-US" dirty="0" smtClean="0">
                <a:solidFill>
                  <a:schemeClr val="bg1"/>
                </a:solidFill>
              </a:rPr>
              <a:t>protected </a:t>
            </a:r>
            <a:r>
              <a:rPr lang="ru-RU" dirty="0" smtClean="0">
                <a:solidFill>
                  <a:schemeClr val="bg1"/>
                </a:solidFill>
              </a:rPr>
              <a:t>доступны всем членам данного класса и всем его наследникам.</a:t>
            </a:r>
            <a:endParaRPr lang="ru-RU" dirty="0">
              <a:solidFill>
                <a:schemeClr val="bg1"/>
              </a:solidFill>
            </a:endParaRPr>
          </a:p>
          <a:p>
            <a:endParaRPr lang="en-US" dirty="0"/>
          </a:p>
        </p:txBody>
      </p:sp>
    </p:spTree>
    <p:extLst>
      <p:ext uri="{BB962C8B-B14F-4D97-AF65-F5344CB8AC3E}">
        <p14:creationId xmlns:p14="http://schemas.microsoft.com/office/powerpoint/2010/main" val="208906829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 name="Rectangle 2"/>
          <p:cNvSpPr/>
          <p:nvPr/>
        </p:nvSpPr>
        <p:spPr>
          <a:xfrm>
            <a:off x="251520" y="188640"/>
            <a:ext cx="8640960" cy="1969770"/>
          </a:xfrm>
          <a:prstGeom prst="rect">
            <a:avLst/>
          </a:prstGeom>
        </p:spPr>
        <p:txBody>
          <a:bodyPr wrap="square">
            <a:spAutoFit/>
          </a:bodyPr>
          <a:lstStyle/>
          <a:p>
            <a:pPr lvl="0"/>
            <a:r>
              <a:rPr lang="ru-RU" sz="3200" dirty="0" smtClean="0">
                <a:solidFill>
                  <a:schemeClr val="bg1"/>
                </a:solidFill>
              </a:rPr>
              <a:t>Литература</a:t>
            </a:r>
          </a:p>
          <a:p>
            <a:pPr lvl="0"/>
            <a:endParaRPr lang="en-US" dirty="0" smtClean="0">
              <a:solidFill>
                <a:schemeClr val="bg1"/>
              </a:solidFill>
            </a:endParaRPr>
          </a:p>
          <a:p>
            <a:pPr marL="285750" lvl="0" indent="-285750">
              <a:buFont typeface="Arial" pitchFamily="34" charset="0"/>
              <a:buChar char="•"/>
            </a:pPr>
            <a:r>
              <a:rPr lang="ru-RU" dirty="0">
                <a:solidFill>
                  <a:schemeClr val="bg1"/>
                </a:solidFill>
              </a:rPr>
              <a:t>Гради </a:t>
            </a:r>
            <a:r>
              <a:rPr lang="ru-RU" dirty="0" smtClean="0">
                <a:solidFill>
                  <a:schemeClr val="bg1"/>
                </a:solidFill>
              </a:rPr>
              <a:t>Буч</a:t>
            </a:r>
            <a:r>
              <a:rPr lang="en-US" dirty="0" smtClean="0">
                <a:solidFill>
                  <a:schemeClr val="bg1"/>
                </a:solidFill>
              </a:rPr>
              <a:t>. </a:t>
            </a:r>
            <a:r>
              <a:rPr lang="ru-RU" dirty="0" smtClean="0">
                <a:solidFill>
                  <a:schemeClr val="bg1"/>
                </a:solidFill>
              </a:rPr>
              <a:t>Объектно-ориентированный </a:t>
            </a:r>
            <a:r>
              <a:rPr lang="ru-RU" dirty="0">
                <a:solidFill>
                  <a:schemeClr val="bg1"/>
                </a:solidFill>
              </a:rPr>
              <a:t>анализ и проектирование с примерами </a:t>
            </a:r>
            <a:r>
              <a:rPr lang="ru-RU" dirty="0" smtClean="0">
                <a:solidFill>
                  <a:schemeClr val="bg1"/>
                </a:solidFill>
              </a:rPr>
              <a:t>приложений</a:t>
            </a:r>
            <a:r>
              <a:rPr lang="en-US" dirty="0" smtClean="0">
                <a:solidFill>
                  <a:schemeClr val="bg1"/>
                </a:solidFill>
              </a:rPr>
              <a:t> (Object-Oriented </a:t>
            </a:r>
            <a:r>
              <a:rPr lang="en-US" dirty="0">
                <a:solidFill>
                  <a:schemeClr val="bg1"/>
                </a:solidFill>
              </a:rPr>
              <a:t>Analysis and Design with </a:t>
            </a:r>
            <a:r>
              <a:rPr lang="en-US" dirty="0" smtClean="0">
                <a:solidFill>
                  <a:schemeClr val="bg1"/>
                </a:solidFill>
              </a:rPr>
              <a:t>Application)</a:t>
            </a:r>
            <a:r>
              <a:rPr lang="en-US" dirty="0">
                <a:solidFill>
                  <a:schemeClr val="bg1"/>
                </a:solidFill>
              </a:rPr>
              <a:t/>
            </a:r>
            <a:br>
              <a:rPr lang="en-US" dirty="0">
                <a:solidFill>
                  <a:schemeClr val="bg1"/>
                </a:solidFill>
              </a:rPr>
            </a:br>
            <a:r>
              <a:rPr lang="en-US" dirty="0">
                <a:solidFill>
                  <a:schemeClr val="bg1"/>
                </a:solidFill>
                <a:hlinkClick r:id="rId3"/>
              </a:rPr>
              <a:t>http://</a:t>
            </a:r>
            <a:r>
              <a:rPr lang="en-US" dirty="0" smtClean="0">
                <a:solidFill>
                  <a:schemeClr val="bg1"/>
                </a:solidFill>
                <a:hlinkClick r:id="rId3"/>
              </a:rPr>
              <a:t>oz.by/books/more101944.html</a:t>
            </a:r>
            <a:r>
              <a:rPr lang="en-US" dirty="0" smtClean="0">
                <a:solidFill>
                  <a:schemeClr val="bg1"/>
                </a:solidFill>
              </a:rPr>
              <a:t/>
            </a:r>
            <a:br>
              <a:rPr lang="en-US" dirty="0" smtClean="0">
                <a:solidFill>
                  <a:schemeClr val="bg1"/>
                </a:solidFill>
              </a:rPr>
            </a:br>
            <a:endParaRPr lang="en-US" dirty="0">
              <a:solidFill>
                <a:schemeClr val="bg1"/>
              </a:solidFill>
            </a:endParaRPr>
          </a:p>
        </p:txBody>
      </p:sp>
    </p:spTree>
    <p:extLst>
      <p:ext uri="{BB962C8B-B14F-4D97-AF65-F5344CB8AC3E}">
        <p14:creationId xmlns:p14="http://schemas.microsoft.com/office/powerpoint/2010/main" val="314569477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2290" name="Rectangle 1"/>
          <p:cNvSpPr>
            <a:spLocks noChangeArrowheads="1"/>
          </p:cNvSpPr>
          <p:nvPr/>
        </p:nvSpPr>
        <p:spPr bwMode="auto">
          <a:xfrm>
            <a:off x="381000" y="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smtClean="0">
                <a:solidFill>
                  <a:schemeClr val="bg1"/>
                </a:solidFill>
                <a:cs typeface="Times New Roman" pitchFamily="18" charset="0"/>
              </a:rPr>
              <a:t>Полиморфизм</a:t>
            </a:r>
            <a:endParaRPr lang="en-US" sz="2400" dirty="0">
              <a:solidFill>
                <a:schemeClr val="bg1"/>
              </a:solidFill>
              <a:cs typeface="Times New Roman" pitchFamily="18" charset="0"/>
            </a:endParaRPr>
          </a:p>
        </p:txBody>
      </p:sp>
      <p:sp>
        <p:nvSpPr>
          <p:cNvPr id="24579" name="Rectangle 3"/>
          <p:cNvSpPr>
            <a:spLocks noChangeArrowheads="1"/>
          </p:cNvSpPr>
          <p:nvPr/>
        </p:nvSpPr>
        <p:spPr bwMode="auto">
          <a:xfrm>
            <a:off x="381000" y="1066800"/>
            <a:ext cx="8382000" cy="5000625"/>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be-BY" sz="1000" dirty="0">
                <a:solidFill>
                  <a:schemeClr val="bg1"/>
                </a:solidFill>
                <a:latin typeface="Courier New" pitchFamily="49" charset="0"/>
                <a:ea typeface="Calibri" pitchFamily="34" charset="0"/>
                <a:cs typeface="Courier New" pitchFamily="49" charset="0"/>
              </a:rPr>
              <a:t>    class Point</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private int x;</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private int y;</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 . . . . . . . . . . . . . . . . . . . . . . . . . . . . . . . . .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public virtual void Print()     //virtual - задает </a:t>
            </a:r>
            <a:r>
              <a:rPr lang="ru-RU" sz="1000" dirty="0">
                <a:solidFill>
                  <a:schemeClr val="bg1"/>
                </a:solidFill>
                <a:latin typeface="Courier New" pitchFamily="49" charset="0"/>
                <a:ea typeface="Calibri" pitchFamily="34" charset="0"/>
                <a:cs typeface="Courier New" pitchFamily="49" charset="0"/>
              </a:rPr>
              <a:t>метод</a:t>
            </a: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как виртуальный</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Console.WriteLine("I'm Point at X={0};Y={1}",x,y);</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endParaRPr lang="be-BY"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class Arc : Point</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private double rad;</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 . . . . . . . . . . . . . . . . . . . . . . . . . . . . . . . . .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public override void Print()     //override - виртуальное "переопределение" метода</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Console.WriteLine("I'm Arc with Radius {0} at point {1}; {2}", rad, this.X, this.Y);</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class Program</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static void Main(string[] args)</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Point point, arc;</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point = new Point(3, 4);</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arc = new Arc(10, 20, 30);</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point.Print();  	//Вывод - "I'm point..."</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arc.Print();    	//Полиморфный вызов функции "I'm Arc..."</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dirty="0">
              <a:solidFill>
                <a:schemeClr val="bg1"/>
              </a:solidFill>
              <a:ea typeface="Calibri" pitchFamily="34" charset="0"/>
              <a:cs typeface="Courier New" pitchFamily="49" charset="0"/>
            </a:endParaRPr>
          </a:p>
        </p:txBody>
      </p:sp>
      <p:sp>
        <p:nvSpPr>
          <p:cNvPr id="12292" name="TextBox 7"/>
          <p:cNvSpPr txBox="1">
            <a:spLocks noChangeArrowheads="1"/>
          </p:cNvSpPr>
          <p:nvPr/>
        </p:nvSpPr>
        <p:spPr bwMode="auto">
          <a:xfrm>
            <a:off x="152400" y="457200"/>
            <a:ext cx="88392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en-US" sz="1600" dirty="0">
                <a:solidFill>
                  <a:schemeClr val="bg1"/>
                </a:solidFill>
              </a:rPr>
              <a:t>	</a:t>
            </a:r>
            <a:r>
              <a:rPr lang="ru-RU" sz="1600" dirty="0">
                <a:solidFill>
                  <a:schemeClr val="bg1"/>
                </a:solidFill>
              </a:rPr>
              <a:t>Для полиморфного обращения к методам используется 2 ключевых слова – </a:t>
            </a:r>
            <a:r>
              <a:rPr lang="en-US" sz="1600" dirty="0">
                <a:solidFill>
                  <a:schemeClr val="bg1"/>
                </a:solidFill>
              </a:rPr>
              <a:t>virtual </a:t>
            </a:r>
            <a:r>
              <a:rPr lang="ru-RU" sz="1600" dirty="0">
                <a:solidFill>
                  <a:schemeClr val="bg1"/>
                </a:solidFill>
              </a:rPr>
              <a:t>и </a:t>
            </a:r>
            <a:r>
              <a:rPr lang="en-US" sz="1600" dirty="0">
                <a:solidFill>
                  <a:schemeClr val="bg1"/>
                </a:solidFill>
              </a:rPr>
              <a:t>override. </a:t>
            </a:r>
            <a:r>
              <a:rPr lang="ru-RU" sz="1600" dirty="0">
                <a:solidFill>
                  <a:schemeClr val="bg1"/>
                </a:solidFill>
              </a:rPr>
              <a:t>Первый применяется для класса-предка, второй – для всех потомков.</a:t>
            </a:r>
          </a:p>
        </p:txBody>
      </p:sp>
      <p:sp>
        <p:nvSpPr>
          <p:cNvPr id="12293" name="TextBox 8"/>
          <p:cNvSpPr txBox="1">
            <a:spLocks noChangeArrowheads="1"/>
          </p:cNvSpPr>
          <p:nvPr/>
        </p:nvSpPr>
        <p:spPr bwMode="auto">
          <a:xfrm>
            <a:off x="457200" y="6121400"/>
            <a:ext cx="88392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en-US" sz="1600" dirty="0">
                <a:solidFill>
                  <a:schemeClr val="bg1"/>
                </a:solidFill>
              </a:rPr>
              <a:t>	</a:t>
            </a:r>
            <a:r>
              <a:rPr lang="ru-RU" sz="1600" dirty="0">
                <a:solidFill>
                  <a:schemeClr val="bg1"/>
                </a:solidFill>
              </a:rPr>
              <a:t>Абстрактные классы объявляются с помощью ключевого слова </a:t>
            </a:r>
            <a:r>
              <a:rPr lang="en-US" sz="1600" dirty="0">
                <a:solidFill>
                  <a:schemeClr val="bg1"/>
                </a:solidFill>
              </a:rPr>
              <a:t>abstract.</a:t>
            </a:r>
            <a:endParaRPr lang="ru-RU" sz="1600" dirty="0">
              <a:solidFill>
                <a:schemeClr val="bg1"/>
              </a:solidFill>
            </a:endParaRPr>
          </a:p>
          <a:p>
            <a:pPr eaLnBrk="1" hangingPunct="1"/>
            <a:r>
              <a:rPr lang="ru-RU" sz="1600" dirty="0">
                <a:solidFill>
                  <a:schemeClr val="bg1"/>
                </a:solidFill>
              </a:rPr>
              <a:t>Только абстрактный класс может содержать чисто виртуальные методы.</a:t>
            </a:r>
          </a:p>
        </p:txBody>
      </p:sp>
    </p:spTree>
    <p:extLst>
      <p:ext uri="{BB962C8B-B14F-4D97-AF65-F5344CB8AC3E}">
        <p14:creationId xmlns:p14="http://schemas.microsoft.com/office/powerpoint/2010/main" val="406868313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2290" name="Rectangle 1"/>
          <p:cNvSpPr>
            <a:spLocks noChangeArrowheads="1"/>
          </p:cNvSpPr>
          <p:nvPr/>
        </p:nvSpPr>
        <p:spPr bwMode="auto">
          <a:xfrm>
            <a:off x="381000" y="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smtClean="0">
                <a:solidFill>
                  <a:schemeClr val="bg1"/>
                </a:solidFill>
                <a:cs typeface="Times New Roman" pitchFamily="18" charset="0"/>
              </a:rPr>
              <a:t>Виртуальные члены класса и конструктор</a:t>
            </a:r>
            <a:endParaRPr lang="en-US" sz="2400" dirty="0">
              <a:solidFill>
                <a:schemeClr val="bg1"/>
              </a:solidFill>
              <a:cs typeface="Times New Roman" pitchFamily="18" charset="0"/>
            </a:endParaRPr>
          </a:p>
        </p:txBody>
      </p:sp>
      <p:sp>
        <p:nvSpPr>
          <p:cNvPr id="2" name="TextBox 1"/>
          <p:cNvSpPr txBox="1"/>
          <p:nvPr/>
        </p:nvSpPr>
        <p:spPr>
          <a:xfrm>
            <a:off x="381000" y="1988840"/>
            <a:ext cx="8305800" cy="4154984"/>
          </a:xfrm>
          <a:prstGeom prst="rect">
            <a:avLst/>
          </a:prstGeom>
          <a:noFill/>
        </p:spPr>
        <p:txBody>
          <a:bodyPr wrap="square" rtlCol="0">
            <a:spAutoFit/>
          </a:bodyPr>
          <a:lstStyle/>
          <a:p>
            <a:r>
              <a:rPr lang="en-US" sz="1100" dirty="0" smtClean="0">
                <a:solidFill>
                  <a:schemeClr val="bg1"/>
                </a:solidFill>
                <a:latin typeface="Courier New" pitchFamily="49" charset="0"/>
                <a:cs typeface="Courier New" pitchFamily="49" charset="0"/>
              </a:rPr>
              <a:t>// </a:t>
            </a:r>
            <a:r>
              <a:rPr lang="ru-RU" sz="1100" dirty="0" smtClean="0">
                <a:solidFill>
                  <a:schemeClr val="bg1"/>
                </a:solidFill>
                <a:latin typeface="Courier New" pitchFamily="49" charset="0"/>
                <a:cs typeface="Courier New" pitchFamily="49" charset="0"/>
              </a:rPr>
              <a:t>ВНИМАНИЕ!</a:t>
            </a:r>
            <a:endParaRPr lang="en-US" sz="1100" dirty="0" smtClean="0">
              <a:solidFill>
                <a:schemeClr val="bg1"/>
              </a:solidFill>
              <a:latin typeface="Courier New" pitchFamily="49" charset="0"/>
              <a:cs typeface="Courier New" pitchFamily="49" charset="0"/>
            </a:endParaRPr>
          </a:p>
          <a:p>
            <a:r>
              <a:rPr lang="en-US" sz="1100" dirty="0" smtClean="0">
                <a:solidFill>
                  <a:schemeClr val="bg1"/>
                </a:solidFill>
                <a:latin typeface="Courier New" pitchFamily="49" charset="0"/>
                <a:cs typeface="Courier New" pitchFamily="49" charset="0"/>
              </a:rPr>
              <a:t>//</a:t>
            </a:r>
            <a:r>
              <a:rPr lang="ru-RU" sz="1100" dirty="0" smtClean="0">
                <a:solidFill>
                  <a:schemeClr val="bg1"/>
                </a:solidFill>
                <a:latin typeface="Courier New" pitchFamily="49" charset="0"/>
                <a:cs typeface="Courier New" pitchFamily="49" charset="0"/>
              </a:rPr>
              <a:t> Никогда не пишите такой код!</a:t>
            </a:r>
            <a:endParaRPr lang="en-US" sz="1100" dirty="0" smtClean="0">
              <a:solidFill>
                <a:schemeClr val="bg1"/>
              </a:solidFill>
              <a:latin typeface="Courier New" pitchFamily="49" charset="0"/>
              <a:cs typeface="Courier New" pitchFamily="49" charset="0"/>
            </a:endParaRPr>
          </a:p>
          <a:p>
            <a:r>
              <a:rPr lang="en-US" sz="1100" dirty="0" smtClean="0">
                <a:solidFill>
                  <a:schemeClr val="bg1"/>
                </a:solidFill>
                <a:latin typeface="Courier New" pitchFamily="49" charset="0"/>
                <a:cs typeface="Courier New" pitchFamily="49" charset="0"/>
              </a:rPr>
              <a:t>internal </a:t>
            </a:r>
            <a:r>
              <a:rPr lang="en-US" sz="1100" dirty="0">
                <a:solidFill>
                  <a:schemeClr val="bg1"/>
                </a:solidFill>
                <a:latin typeface="Courier New" pitchFamily="49" charset="0"/>
                <a:cs typeface="Courier New" pitchFamily="49" charset="0"/>
              </a:rPr>
              <a:t>class Parent</a:t>
            </a:r>
          </a:p>
          <a:p>
            <a:r>
              <a:rPr lang="en-US" sz="1100" dirty="0">
                <a:solidFill>
                  <a:schemeClr val="bg1"/>
                </a:solidFill>
                <a:latin typeface="Courier New" pitchFamily="49" charset="0"/>
                <a:cs typeface="Courier New" pitchFamily="49" charset="0"/>
              </a:rPr>
              <a:t>{</a:t>
            </a:r>
          </a:p>
          <a:p>
            <a:r>
              <a:rPr lang="en-US" sz="1100" dirty="0" smtClean="0">
                <a:solidFill>
                  <a:schemeClr val="bg1"/>
                </a:solidFill>
                <a:latin typeface="Courier New" pitchFamily="49" charset="0"/>
                <a:cs typeface="Courier New" pitchFamily="49" charset="0"/>
              </a:rPr>
              <a:t>   public </a:t>
            </a:r>
            <a:r>
              <a:rPr lang="en-US" sz="1100" dirty="0">
                <a:solidFill>
                  <a:schemeClr val="bg1"/>
                </a:solidFill>
                <a:latin typeface="Courier New" pitchFamily="49" charset="0"/>
                <a:cs typeface="Courier New" pitchFamily="49" charset="0"/>
              </a:rPr>
              <a:t>Parent()</a:t>
            </a:r>
          </a:p>
          <a:p>
            <a:r>
              <a:rPr lang="en-US" sz="1100" dirty="0">
                <a:solidFill>
                  <a:schemeClr val="bg1"/>
                </a:solidFill>
                <a:latin typeface="Courier New" pitchFamily="49" charset="0"/>
                <a:cs typeface="Courier New" pitchFamily="49" charset="0"/>
              </a:rPr>
              <a:t> </a:t>
            </a:r>
            <a:r>
              <a:rPr lang="en-US" sz="1100" dirty="0" smtClean="0">
                <a:solidFill>
                  <a:schemeClr val="bg1"/>
                </a:solidFill>
                <a:latin typeface="Courier New" pitchFamily="49" charset="0"/>
                <a:cs typeface="Courier New" pitchFamily="49" charset="0"/>
              </a:rPr>
              <a:t>  {</a:t>
            </a:r>
            <a:endParaRPr lang="en-US" sz="1100" dirty="0">
              <a:solidFill>
                <a:schemeClr val="bg1"/>
              </a:solidFill>
              <a:latin typeface="Courier New" pitchFamily="49" charset="0"/>
              <a:cs typeface="Courier New" pitchFamily="49" charset="0"/>
            </a:endParaRPr>
          </a:p>
          <a:p>
            <a:r>
              <a:rPr lang="en-US" sz="1100" dirty="0" smtClean="0">
                <a:solidFill>
                  <a:schemeClr val="bg1"/>
                </a:solidFill>
                <a:latin typeface="Courier New" pitchFamily="49" charset="0"/>
                <a:cs typeface="Courier New" pitchFamily="49" charset="0"/>
              </a:rPr>
              <a:t> </a:t>
            </a:r>
            <a:r>
              <a:rPr lang="en-US" sz="1100" dirty="0">
                <a:solidFill>
                  <a:schemeClr val="bg1"/>
                </a:solidFill>
                <a:latin typeface="Courier New" pitchFamily="49" charset="0"/>
                <a:cs typeface="Courier New" pitchFamily="49" charset="0"/>
              </a:rPr>
              <a:t>     </a:t>
            </a:r>
            <a:r>
              <a:rPr lang="en-US" sz="1100" dirty="0" smtClean="0">
                <a:solidFill>
                  <a:schemeClr val="bg1"/>
                </a:solidFill>
                <a:latin typeface="Courier New" pitchFamily="49" charset="0"/>
                <a:cs typeface="Courier New" pitchFamily="49" charset="0"/>
              </a:rPr>
              <a:t>VirtualFunc();</a:t>
            </a:r>
            <a:endParaRPr lang="en-US" sz="1100" dirty="0">
              <a:solidFill>
                <a:schemeClr val="bg1"/>
              </a:solidFill>
              <a:latin typeface="Courier New" pitchFamily="49" charset="0"/>
              <a:cs typeface="Courier New" pitchFamily="49" charset="0"/>
            </a:endParaRPr>
          </a:p>
          <a:p>
            <a:r>
              <a:rPr lang="en-US" sz="1100" dirty="0" smtClean="0">
                <a:solidFill>
                  <a:schemeClr val="bg1"/>
                </a:solidFill>
                <a:latin typeface="Courier New" pitchFamily="49" charset="0"/>
                <a:cs typeface="Courier New" pitchFamily="49" charset="0"/>
              </a:rPr>
              <a:t>   }</a:t>
            </a:r>
            <a:endParaRPr lang="en-US" sz="1100" dirty="0">
              <a:solidFill>
                <a:schemeClr val="bg1"/>
              </a:solidFill>
              <a:latin typeface="Courier New" pitchFamily="49" charset="0"/>
              <a:cs typeface="Courier New" pitchFamily="49" charset="0"/>
            </a:endParaRPr>
          </a:p>
          <a:p>
            <a:endParaRPr lang="en-US" sz="1100" dirty="0">
              <a:solidFill>
                <a:schemeClr val="bg1"/>
              </a:solidFill>
              <a:latin typeface="Courier New" pitchFamily="49" charset="0"/>
              <a:cs typeface="Courier New" pitchFamily="49" charset="0"/>
            </a:endParaRPr>
          </a:p>
          <a:p>
            <a:r>
              <a:rPr lang="en-US" sz="1100" dirty="0" smtClean="0">
                <a:solidFill>
                  <a:schemeClr val="bg1"/>
                </a:solidFill>
                <a:latin typeface="Courier New" pitchFamily="49" charset="0"/>
                <a:cs typeface="Courier New" pitchFamily="49" charset="0"/>
              </a:rPr>
              <a:t>   protected </a:t>
            </a:r>
            <a:r>
              <a:rPr lang="en-US" sz="1100" dirty="0">
                <a:solidFill>
                  <a:schemeClr val="bg1"/>
                </a:solidFill>
                <a:latin typeface="Courier New" pitchFamily="49" charset="0"/>
                <a:cs typeface="Courier New" pitchFamily="49" charset="0"/>
              </a:rPr>
              <a:t>virtual void VirtualFunc()</a:t>
            </a:r>
          </a:p>
          <a:p>
            <a:r>
              <a:rPr lang="en-US" sz="1100" dirty="0" smtClean="0">
                <a:solidFill>
                  <a:schemeClr val="bg1"/>
                </a:solidFill>
                <a:latin typeface="Courier New" pitchFamily="49" charset="0"/>
                <a:cs typeface="Courier New" pitchFamily="49" charset="0"/>
              </a:rPr>
              <a:t>   {</a:t>
            </a:r>
            <a:endParaRPr lang="en-US" sz="1100" dirty="0">
              <a:solidFill>
                <a:schemeClr val="bg1"/>
              </a:solidFill>
              <a:latin typeface="Courier New" pitchFamily="49" charset="0"/>
              <a:cs typeface="Courier New" pitchFamily="49" charset="0"/>
            </a:endParaRPr>
          </a:p>
          <a:p>
            <a:r>
              <a:rPr lang="en-US" sz="1100" dirty="0" smtClean="0">
                <a:solidFill>
                  <a:schemeClr val="bg1"/>
                </a:solidFill>
                <a:latin typeface="Courier New" pitchFamily="49" charset="0"/>
                <a:cs typeface="Courier New" pitchFamily="49" charset="0"/>
              </a:rPr>
              <a:t>   }</a:t>
            </a:r>
            <a:endParaRPr lang="en-US" sz="1100" dirty="0">
              <a:solidFill>
                <a:schemeClr val="bg1"/>
              </a:solidFill>
              <a:latin typeface="Courier New" pitchFamily="49" charset="0"/>
              <a:cs typeface="Courier New" pitchFamily="49" charset="0"/>
            </a:endParaRPr>
          </a:p>
          <a:p>
            <a:r>
              <a:rPr lang="en-US" sz="1100" dirty="0">
                <a:solidFill>
                  <a:schemeClr val="bg1"/>
                </a:solidFill>
                <a:latin typeface="Courier New" pitchFamily="49" charset="0"/>
                <a:cs typeface="Courier New" pitchFamily="49" charset="0"/>
              </a:rPr>
              <a:t>}</a:t>
            </a:r>
          </a:p>
          <a:p>
            <a:endParaRPr lang="en-US" sz="1100" dirty="0">
              <a:solidFill>
                <a:schemeClr val="bg1"/>
              </a:solidFill>
              <a:latin typeface="Courier New" pitchFamily="49" charset="0"/>
              <a:cs typeface="Courier New" pitchFamily="49" charset="0"/>
            </a:endParaRPr>
          </a:p>
          <a:p>
            <a:r>
              <a:rPr lang="en-US" sz="1100" dirty="0">
                <a:solidFill>
                  <a:schemeClr val="bg1"/>
                </a:solidFill>
                <a:latin typeface="Courier New" pitchFamily="49" charset="0"/>
                <a:cs typeface="Courier New" pitchFamily="49" charset="0"/>
              </a:rPr>
              <a:t>internal class Child : Parent</a:t>
            </a:r>
          </a:p>
          <a:p>
            <a:r>
              <a:rPr lang="en-US" sz="1100" dirty="0">
                <a:solidFill>
                  <a:schemeClr val="bg1"/>
                </a:solidFill>
                <a:latin typeface="Courier New" pitchFamily="49" charset="0"/>
                <a:cs typeface="Courier New" pitchFamily="49" charset="0"/>
              </a:rPr>
              <a:t>{</a:t>
            </a:r>
          </a:p>
          <a:p>
            <a:r>
              <a:rPr lang="en-US" sz="1100" dirty="0" smtClean="0">
                <a:solidFill>
                  <a:schemeClr val="bg1"/>
                </a:solidFill>
                <a:latin typeface="Courier New" pitchFamily="49" charset="0"/>
                <a:cs typeface="Courier New" pitchFamily="49" charset="0"/>
              </a:rPr>
              <a:t>   private </a:t>
            </a:r>
            <a:r>
              <a:rPr lang="en-US" sz="1100" dirty="0">
                <a:solidFill>
                  <a:schemeClr val="bg1"/>
                </a:solidFill>
                <a:latin typeface="Courier New" pitchFamily="49" charset="0"/>
                <a:cs typeface="Courier New" pitchFamily="49" charset="0"/>
              </a:rPr>
              <a:t>string _foo;</a:t>
            </a:r>
          </a:p>
          <a:p>
            <a:r>
              <a:rPr lang="en-US" sz="1100" dirty="0" smtClean="0">
                <a:solidFill>
                  <a:schemeClr val="bg1"/>
                </a:solidFill>
                <a:latin typeface="Courier New" pitchFamily="49" charset="0"/>
                <a:cs typeface="Courier New" pitchFamily="49" charset="0"/>
              </a:rPr>
              <a:t>   public </a:t>
            </a:r>
            <a:r>
              <a:rPr lang="en-US" sz="1100" dirty="0">
                <a:solidFill>
                  <a:schemeClr val="bg1"/>
                </a:solidFill>
                <a:latin typeface="Courier New" pitchFamily="49" charset="0"/>
                <a:cs typeface="Courier New" pitchFamily="49" charset="0"/>
              </a:rPr>
              <a:t>Child() { _foo = "HELLO"; }</a:t>
            </a:r>
          </a:p>
          <a:p>
            <a:endParaRPr lang="en-US" sz="1100" dirty="0">
              <a:solidFill>
                <a:schemeClr val="bg1"/>
              </a:solidFill>
              <a:latin typeface="Courier New" pitchFamily="49" charset="0"/>
              <a:cs typeface="Courier New" pitchFamily="49" charset="0"/>
            </a:endParaRPr>
          </a:p>
          <a:p>
            <a:r>
              <a:rPr lang="en-US" sz="1100" dirty="0" smtClean="0">
                <a:solidFill>
                  <a:schemeClr val="bg1"/>
                </a:solidFill>
                <a:latin typeface="Courier New" pitchFamily="49" charset="0"/>
                <a:cs typeface="Courier New" pitchFamily="49" charset="0"/>
              </a:rPr>
              <a:t>   protected </a:t>
            </a:r>
            <a:r>
              <a:rPr lang="en-US" sz="1100" dirty="0">
                <a:solidFill>
                  <a:schemeClr val="bg1"/>
                </a:solidFill>
                <a:latin typeface="Courier New" pitchFamily="49" charset="0"/>
                <a:cs typeface="Courier New" pitchFamily="49" charset="0"/>
              </a:rPr>
              <a:t>override void VirtualFunc()</a:t>
            </a:r>
          </a:p>
          <a:p>
            <a:r>
              <a:rPr lang="en-US" sz="1100" dirty="0" smtClean="0">
                <a:solidFill>
                  <a:schemeClr val="bg1"/>
                </a:solidFill>
                <a:latin typeface="Courier New" pitchFamily="49" charset="0"/>
                <a:cs typeface="Courier New" pitchFamily="49" charset="0"/>
              </a:rPr>
              <a:t>   {</a:t>
            </a:r>
            <a:endParaRPr lang="en-US" sz="1100" dirty="0">
              <a:solidFill>
                <a:schemeClr val="bg1"/>
              </a:solidFill>
              <a:latin typeface="Courier New" pitchFamily="49" charset="0"/>
              <a:cs typeface="Courier New" pitchFamily="49" charset="0"/>
            </a:endParaRPr>
          </a:p>
          <a:p>
            <a:r>
              <a:rPr lang="en-US" sz="1100" dirty="0" smtClean="0">
                <a:solidFill>
                  <a:schemeClr val="bg1"/>
                </a:solidFill>
                <a:latin typeface="Courier New" pitchFamily="49" charset="0"/>
                <a:cs typeface="Courier New" pitchFamily="49" charset="0"/>
              </a:rPr>
              <a:t>      Console.WriteLine</a:t>
            </a:r>
            <a:r>
              <a:rPr lang="en-US" sz="1100" dirty="0">
                <a:solidFill>
                  <a:schemeClr val="bg1"/>
                </a:solidFill>
                <a:latin typeface="Courier New" pitchFamily="49" charset="0"/>
                <a:cs typeface="Courier New" pitchFamily="49" charset="0"/>
              </a:rPr>
              <a:t>(_foo.ToLower());</a:t>
            </a:r>
          </a:p>
          <a:p>
            <a:r>
              <a:rPr lang="en-US" sz="1100" dirty="0" smtClean="0">
                <a:solidFill>
                  <a:schemeClr val="bg1"/>
                </a:solidFill>
                <a:latin typeface="Courier New" pitchFamily="49" charset="0"/>
                <a:cs typeface="Courier New" pitchFamily="49" charset="0"/>
              </a:rPr>
              <a:t>   }</a:t>
            </a:r>
            <a:endParaRPr lang="en-US" sz="1100" dirty="0">
              <a:solidFill>
                <a:schemeClr val="bg1"/>
              </a:solidFill>
              <a:latin typeface="Courier New" pitchFamily="49" charset="0"/>
              <a:cs typeface="Courier New" pitchFamily="49" charset="0"/>
            </a:endParaRPr>
          </a:p>
          <a:p>
            <a:r>
              <a:rPr lang="en-US" sz="1100" dirty="0" smtClean="0">
                <a:solidFill>
                  <a:schemeClr val="bg1"/>
                </a:solidFill>
                <a:latin typeface="Courier New" pitchFamily="49" charset="0"/>
                <a:cs typeface="Courier New" pitchFamily="49" charset="0"/>
              </a:rPr>
              <a:t>}</a:t>
            </a:r>
            <a:endParaRPr lang="en-US" sz="1100" dirty="0">
              <a:solidFill>
                <a:schemeClr val="bg1"/>
              </a:solidFill>
              <a:latin typeface="Courier New" pitchFamily="49" charset="0"/>
              <a:cs typeface="Courier New" pitchFamily="49" charset="0"/>
            </a:endParaRPr>
          </a:p>
        </p:txBody>
      </p:sp>
      <p:sp>
        <p:nvSpPr>
          <p:cNvPr id="4" name="TextBox 3"/>
          <p:cNvSpPr txBox="1"/>
          <p:nvPr/>
        </p:nvSpPr>
        <p:spPr>
          <a:xfrm>
            <a:off x="370656" y="548680"/>
            <a:ext cx="8305800" cy="1200329"/>
          </a:xfrm>
          <a:prstGeom prst="rect">
            <a:avLst/>
          </a:prstGeom>
          <a:noFill/>
        </p:spPr>
        <p:txBody>
          <a:bodyPr wrap="square" rtlCol="0">
            <a:spAutoFit/>
          </a:bodyPr>
          <a:lstStyle/>
          <a:p>
            <a:r>
              <a:rPr lang="ru-RU" dirty="0" smtClean="0">
                <a:solidFill>
                  <a:schemeClr val="bg1"/>
                </a:solidFill>
                <a:cs typeface="Courier New" pitchFamily="49" charset="0"/>
              </a:rPr>
              <a:t>Обращение к виртуальным членам класса из конструктора</a:t>
            </a:r>
            <a:r>
              <a:rPr lang="en-US" dirty="0" smtClean="0">
                <a:solidFill>
                  <a:schemeClr val="bg1"/>
                </a:solidFill>
                <a:cs typeface="Courier New" pitchFamily="49" charset="0"/>
              </a:rPr>
              <a:t> </a:t>
            </a:r>
            <a:r>
              <a:rPr lang="ru-RU" dirty="0" smtClean="0">
                <a:solidFill>
                  <a:schemeClr val="bg1"/>
                </a:solidFill>
                <a:cs typeface="Courier New" pitchFamily="49" charset="0"/>
              </a:rPr>
              <a:t>потенциально опасная операция</a:t>
            </a:r>
            <a:r>
              <a:rPr lang="en-US" dirty="0" smtClean="0">
                <a:solidFill>
                  <a:schemeClr val="bg1"/>
                </a:solidFill>
                <a:cs typeface="Courier New" pitchFamily="49" charset="0"/>
              </a:rPr>
              <a:t> </a:t>
            </a:r>
            <a:r>
              <a:rPr lang="ru-RU" dirty="0" smtClean="0">
                <a:solidFill>
                  <a:schemeClr val="bg1"/>
                </a:solidFill>
                <a:cs typeface="Courier New" pitchFamily="49" charset="0"/>
              </a:rPr>
              <a:t>т.к. конструкторы выполняются начиная с родительского класса, а виртуальные члены всегда использются «самы</a:t>
            </a:r>
            <a:r>
              <a:rPr lang="ru-RU" dirty="0">
                <a:solidFill>
                  <a:schemeClr val="bg1"/>
                </a:solidFill>
                <a:cs typeface="Courier New" pitchFamily="49" charset="0"/>
              </a:rPr>
              <a:t>е</a:t>
            </a:r>
            <a:r>
              <a:rPr lang="ru-RU" dirty="0" smtClean="0">
                <a:solidFill>
                  <a:schemeClr val="bg1"/>
                </a:solidFill>
                <a:cs typeface="Courier New" pitchFamily="49" charset="0"/>
              </a:rPr>
              <a:t> последние». В примере ниже вызов </a:t>
            </a:r>
            <a:r>
              <a:rPr lang="en-US" dirty="0" smtClean="0">
                <a:solidFill>
                  <a:schemeClr val="bg1"/>
                </a:solidFill>
                <a:cs typeface="Courier New" pitchFamily="49" charset="0"/>
              </a:rPr>
              <a:t>VirtualFunc() </a:t>
            </a:r>
            <a:r>
              <a:rPr lang="ru-RU" dirty="0" smtClean="0">
                <a:solidFill>
                  <a:schemeClr val="bg1"/>
                </a:solidFill>
                <a:cs typeface="Courier New" pitchFamily="49" charset="0"/>
              </a:rPr>
              <a:t>из конструктора </a:t>
            </a:r>
            <a:r>
              <a:rPr lang="en-US" dirty="0" smtClean="0">
                <a:solidFill>
                  <a:schemeClr val="bg1"/>
                </a:solidFill>
                <a:cs typeface="Courier New" pitchFamily="49" charset="0"/>
              </a:rPr>
              <a:t>Parent </a:t>
            </a:r>
            <a:r>
              <a:rPr lang="ru-RU" dirty="0" smtClean="0">
                <a:solidFill>
                  <a:schemeClr val="bg1"/>
                </a:solidFill>
                <a:cs typeface="Courier New" pitchFamily="49" charset="0"/>
              </a:rPr>
              <a:t>приведет к </a:t>
            </a:r>
            <a:r>
              <a:rPr lang="en-US" dirty="0" smtClean="0">
                <a:solidFill>
                  <a:schemeClr val="bg1"/>
                </a:solidFill>
                <a:cs typeface="Courier New" pitchFamily="49" charset="0"/>
              </a:rPr>
              <a:t>NullReferenceException</a:t>
            </a:r>
            <a:r>
              <a:rPr lang="en-US" dirty="0">
                <a:solidFill>
                  <a:schemeClr val="bg1"/>
                </a:solidFill>
                <a:cs typeface="Courier New" pitchFamily="49" charset="0"/>
              </a:rPr>
              <a:t>.</a:t>
            </a:r>
          </a:p>
        </p:txBody>
      </p:sp>
    </p:spTree>
    <p:extLst>
      <p:ext uri="{BB962C8B-B14F-4D97-AF65-F5344CB8AC3E}">
        <p14:creationId xmlns:p14="http://schemas.microsoft.com/office/powerpoint/2010/main" val="90640280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3314" name="Rectangle 1"/>
          <p:cNvSpPr>
            <a:spLocks noChangeArrowheads="1"/>
          </p:cNvSpPr>
          <p:nvPr/>
        </p:nvSpPr>
        <p:spPr bwMode="auto">
          <a:xfrm>
            <a:off x="381000" y="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Класс </a:t>
            </a:r>
            <a:r>
              <a:rPr lang="en-US" sz="2400" b="1" dirty="0" smtClean="0">
                <a:solidFill>
                  <a:schemeClr val="bg1"/>
                </a:solidFill>
                <a:cs typeface="Times New Roman" pitchFamily="18" charset="0"/>
              </a:rPr>
              <a:t>System.Object</a:t>
            </a:r>
            <a:r>
              <a:rPr lang="ru-RU" sz="2400" b="1" dirty="0" smtClean="0">
                <a:solidFill>
                  <a:schemeClr val="bg1"/>
                </a:solidFill>
                <a:cs typeface="Times New Roman" pitchFamily="18" charset="0"/>
              </a:rPr>
              <a:t> – базовый класс для всех типов</a:t>
            </a:r>
            <a:endParaRPr lang="en-US" sz="2400" dirty="0">
              <a:solidFill>
                <a:schemeClr val="bg1"/>
              </a:solidFill>
              <a:cs typeface="Times New Roman" pitchFamily="18" charset="0"/>
            </a:endParaRPr>
          </a:p>
        </p:txBody>
      </p:sp>
      <p:sp>
        <p:nvSpPr>
          <p:cNvPr id="13315" name="TextBox 7"/>
          <p:cNvSpPr txBox="1">
            <a:spLocks noChangeArrowheads="1"/>
          </p:cNvSpPr>
          <p:nvPr/>
        </p:nvSpPr>
        <p:spPr bwMode="auto">
          <a:xfrm>
            <a:off x="152400" y="457200"/>
            <a:ext cx="88392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en-US" sz="1600" dirty="0">
                <a:solidFill>
                  <a:schemeClr val="bg1"/>
                </a:solidFill>
              </a:rPr>
              <a:t>	</a:t>
            </a:r>
            <a:r>
              <a:rPr lang="ru-RU" sz="1600" dirty="0">
                <a:solidFill>
                  <a:schemeClr val="bg1"/>
                </a:solidFill>
              </a:rPr>
              <a:t>Класс </a:t>
            </a:r>
            <a:r>
              <a:rPr lang="en-US" sz="1600" dirty="0">
                <a:solidFill>
                  <a:schemeClr val="bg1"/>
                </a:solidFill>
              </a:rPr>
              <a:t>Object </a:t>
            </a:r>
            <a:r>
              <a:rPr lang="ru-RU" sz="1600" dirty="0">
                <a:solidFill>
                  <a:schemeClr val="bg1"/>
                </a:solidFill>
              </a:rPr>
              <a:t>является общим предком для всех типов в </a:t>
            </a:r>
            <a:r>
              <a:rPr lang="en-US" sz="1600" dirty="0">
                <a:solidFill>
                  <a:schemeClr val="bg1"/>
                </a:solidFill>
              </a:rPr>
              <a:t>C#</a:t>
            </a:r>
            <a:r>
              <a:rPr lang="ru-RU" sz="1600" dirty="0">
                <a:solidFill>
                  <a:schemeClr val="bg1"/>
                </a:solidFill>
              </a:rPr>
              <a:t>. Если же при описании класса ему не назначается предок, то такой тип автоматически (неявно) получает класс </a:t>
            </a:r>
            <a:r>
              <a:rPr lang="en-US" sz="1600" dirty="0">
                <a:solidFill>
                  <a:schemeClr val="bg1"/>
                </a:solidFill>
              </a:rPr>
              <a:t>Object </a:t>
            </a:r>
            <a:r>
              <a:rPr lang="ru-RU" sz="1600" dirty="0">
                <a:solidFill>
                  <a:schemeClr val="bg1"/>
                </a:solidFill>
              </a:rPr>
              <a:t>в качестве предка. Рассмотрим методы, которыми обладает класс </a:t>
            </a:r>
            <a:r>
              <a:rPr lang="en-US" sz="1600" dirty="0">
                <a:solidFill>
                  <a:schemeClr val="bg1"/>
                </a:solidFill>
              </a:rPr>
              <a:t>Object.</a:t>
            </a:r>
            <a:endParaRPr lang="ru-RU" sz="1600" dirty="0">
              <a:solidFill>
                <a:schemeClr val="bg1"/>
              </a:solidFill>
            </a:endParaRPr>
          </a:p>
        </p:txBody>
      </p:sp>
      <p:sp>
        <p:nvSpPr>
          <p:cNvPr id="13316" name="Rectangle 6"/>
          <p:cNvSpPr>
            <a:spLocks noChangeArrowheads="1"/>
          </p:cNvSpPr>
          <p:nvPr/>
        </p:nvSpPr>
        <p:spPr bwMode="auto">
          <a:xfrm>
            <a:off x="152400" y="1600101"/>
            <a:ext cx="8839200" cy="46166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eaLnBrk="0" hangingPunct="0"/>
            <a:r>
              <a:rPr lang="en-US" sz="1400" dirty="0">
                <a:solidFill>
                  <a:schemeClr val="bg1"/>
                </a:solidFill>
                <a:latin typeface="Consolas" pitchFamily="49" charset="0"/>
                <a:ea typeface="Times New Roman" pitchFamily="18" charset="0"/>
                <a:cs typeface="Consolas" pitchFamily="49" charset="0"/>
              </a:rPr>
              <a:t>public virtual bool Equals(object obj)</a:t>
            </a:r>
            <a:r>
              <a:rPr lang="ru-RU" sz="1400" dirty="0">
                <a:solidFill>
                  <a:schemeClr val="bg1"/>
                </a:solidFill>
                <a:latin typeface="Consolas" pitchFamily="49" charset="0"/>
                <a:ea typeface="Times New Roman" pitchFamily="18" charset="0"/>
                <a:cs typeface="Consolas" pitchFamily="49" charset="0"/>
              </a:rPr>
              <a:t> </a:t>
            </a:r>
            <a:r>
              <a:rPr lang="ru-RU" sz="1400" dirty="0">
                <a:solidFill>
                  <a:schemeClr val="bg1"/>
                </a:solidFill>
                <a:ea typeface="Times New Roman" pitchFamily="18" charset="0"/>
                <a:cs typeface="Arial" charset="0"/>
              </a:rPr>
              <a:t>– Данный метод определяет, равен ли объект </a:t>
            </a:r>
            <a:r>
              <a:rPr lang="en-US" sz="1400" dirty="0">
                <a:solidFill>
                  <a:schemeClr val="bg1"/>
                </a:solidFill>
                <a:ea typeface="Times New Roman" pitchFamily="18" charset="0"/>
                <a:cs typeface="Arial" charset="0"/>
              </a:rPr>
              <a:t>obj</a:t>
            </a:r>
            <a:r>
              <a:rPr lang="ru-RU" sz="1400" dirty="0">
                <a:solidFill>
                  <a:schemeClr val="bg1"/>
                </a:solidFill>
                <a:ea typeface="Times New Roman" pitchFamily="18" charset="0"/>
                <a:cs typeface="Arial" charset="0"/>
              </a:rPr>
              <a:t> текущему объекту. Реализация Equals() по умолчанию обеспечивает равенство ссылок для ссылочных типов и побитовое равенство для структурных типов. Может быть переопределен пользователем.</a:t>
            </a:r>
          </a:p>
          <a:p>
            <a:pPr eaLnBrk="0" hangingPunct="0"/>
            <a:endParaRPr lang="ru-RU" sz="1400" dirty="0">
              <a:solidFill>
                <a:schemeClr val="bg1"/>
              </a:solidFill>
              <a:latin typeface="Consolas" pitchFamily="49" charset="0"/>
              <a:ea typeface="Times New Roman" pitchFamily="18" charset="0"/>
              <a:cs typeface="Consolas" pitchFamily="49" charset="0"/>
            </a:endParaRPr>
          </a:p>
          <a:p>
            <a:pPr eaLnBrk="0" hangingPunct="0"/>
            <a:r>
              <a:rPr lang="en-US" sz="1400" dirty="0">
                <a:solidFill>
                  <a:schemeClr val="bg1"/>
                </a:solidFill>
                <a:latin typeface="Consolas" pitchFamily="49" charset="0"/>
                <a:ea typeface="Times New Roman" pitchFamily="18" charset="0"/>
                <a:cs typeface="Consolas" pitchFamily="49" charset="0"/>
              </a:rPr>
              <a:t>public static bool Equals(object a, object b)</a:t>
            </a:r>
            <a:r>
              <a:rPr lang="be-BY" sz="1400" dirty="0">
                <a:solidFill>
                  <a:schemeClr val="bg1"/>
                </a:solidFill>
                <a:ea typeface="Times New Roman" pitchFamily="18" charset="0"/>
                <a:cs typeface="Consolas" pitchFamily="49" charset="0"/>
              </a:rPr>
              <a:t> </a:t>
            </a:r>
            <a:r>
              <a:rPr lang="ru-RU" sz="1400" dirty="0">
                <a:solidFill>
                  <a:schemeClr val="bg1"/>
                </a:solidFill>
                <a:ea typeface="Times New Roman" pitchFamily="18" charset="0"/>
                <a:cs typeface="Arial" charset="0"/>
              </a:rPr>
              <a:t>Сравнивает объекты </a:t>
            </a:r>
            <a:r>
              <a:rPr lang="en-US" sz="1400" dirty="0">
                <a:solidFill>
                  <a:schemeClr val="bg1"/>
                </a:solidFill>
                <a:ea typeface="Times New Roman" pitchFamily="18" charset="0"/>
                <a:cs typeface="Arial" charset="0"/>
              </a:rPr>
              <a:t>a</a:t>
            </a:r>
            <a:r>
              <a:rPr lang="ru-RU" sz="1400" dirty="0">
                <a:solidFill>
                  <a:schemeClr val="bg1"/>
                </a:solidFill>
                <a:ea typeface="Times New Roman" pitchFamily="18" charset="0"/>
                <a:cs typeface="Arial" charset="0"/>
              </a:rPr>
              <a:t> и </a:t>
            </a:r>
            <a:r>
              <a:rPr lang="en-US" sz="1400" dirty="0">
                <a:solidFill>
                  <a:schemeClr val="bg1"/>
                </a:solidFill>
                <a:ea typeface="Times New Roman" pitchFamily="18" charset="0"/>
                <a:cs typeface="Arial" charset="0"/>
              </a:rPr>
              <a:t>b</a:t>
            </a:r>
            <a:r>
              <a:rPr lang="ru-RU" sz="1400" dirty="0">
                <a:solidFill>
                  <a:schemeClr val="bg1"/>
                </a:solidFill>
                <a:ea typeface="Times New Roman" pitchFamily="18" charset="0"/>
                <a:cs typeface="Arial" charset="0"/>
              </a:rPr>
              <a:t>, вызывая метод </a:t>
            </a:r>
            <a:r>
              <a:rPr lang="en-US" sz="1400" dirty="0">
                <a:solidFill>
                  <a:schemeClr val="bg1"/>
                </a:solidFill>
                <a:ea typeface="Times New Roman" pitchFamily="18" charset="0"/>
                <a:cs typeface="Arial" charset="0"/>
              </a:rPr>
              <a:t>Equals() </a:t>
            </a:r>
            <a:r>
              <a:rPr lang="ru-RU" sz="1400" dirty="0">
                <a:solidFill>
                  <a:schemeClr val="bg1"/>
                </a:solidFill>
                <a:ea typeface="Times New Roman" pitchFamily="18" charset="0"/>
                <a:cs typeface="Arial" charset="0"/>
              </a:rPr>
              <a:t>для обоих объектов.</a:t>
            </a:r>
          </a:p>
          <a:p>
            <a:pPr eaLnBrk="0" hangingPunct="0"/>
            <a:endParaRPr lang="be-BY" sz="1400" dirty="0">
              <a:solidFill>
                <a:schemeClr val="bg1"/>
              </a:solidFill>
              <a:ea typeface="Times New Roman" pitchFamily="18" charset="0"/>
              <a:cs typeface="Consolas" pitchFamily="49" charset="0"/>
            </a:endParaRPr>
          </a:p>
          <a:p>
            <a:pPr eaLnBrk="0" hangingPunct="0"/>
            <a:r>
              <a:rPr lang="en-US" sz="1400" dirty="0">
                <a:solidFill>
                  <a:schemeClr val="bg1"/>
                </a:solidFill>
                <a:latin typeface="Consolas" pitchFamily="49" charset="0"/>
                <a:cs typeface="Times New Roman" pitchFamily="18" charset="0"/>
              </a:rPr>
              <a:t>protected virtual void Finalize</a:t>
            </a:r>
            <a:r>
              <a:rPr lang="ru-RU" sz="1400" dirty="0">
                <a:solidFill>
                  <a:schemeClr val="bg1"/>
                </a:solidFill>
                <a:latin typeface="Consolas" pitchFamily="49" charset="0"/>
                <a:cs typeface="Times New Roman" pitchFamily="18" charset="0"/>
              </a:rPr>
              <a:t>()</a:t>
            </a:r>
            <a:r>
              <a:rPr lang="be-BY" sz="1400" dirty="0">
                <a:solidFill>
                  <a:schemeClr val="bg1"/>
                </a:solidFill>
                <a:cs typeface="Times New Roman" pitchFamily="18" charset="0"/>
              </a:rPr>
              <a:t> </a:t>
            </a:r>
            <a:r>
              <a:rPr lang="ru-RU" sz="1400" dirty="0">
                <a:solidFill>
                  <a:schemeClr val="bg1"/>
                </a:solidFill>
                <a:cs typeface="Times New Roman" pitchFamily="18" charset="0"/>
              </a:rPr>
              <a:t>– Используется для освобождения ресурсов перед сборкой мусора.</a:t>
            </a:r>
            <a:endParaRPr lang="be-BY" sz="1400" dirty="0">
              <a:solidFill>
                <a:schemeClr val="bg1"/>
              </a:solidFill>
            </a:endParaRPr>
          </a:p>
          <a:p>
            <a:pPr eaLnBrk="0" hangingPunct="0"/>
            <a:endParaRPr lang="ru-RU" sz="1400" dirty="0">
              <a:solidFill>
                <a:schemeClr val="bg1"/>
              </a:solidFill>
              <a:cs typeface="Times New Roman" pitchFamily="18" charset="0"/>
            </a:endParaRPr>
          </a:p>
          <a:p>
            <a:pPr eaLnBrk="0" hangingPunct="0"/>
            <a:r>
              <a:rPr lang="en-US" sz="1400" dirty="0">
                <a:solidFill>
                  <a:schemeClr val="bg1"/>
                </a:solidFill>
                <a:latin typeface="Consolas" pitchFamily="49" charset="0"/>
                <a:cs typeface="Times New Roman" pitchFamily="18" charset="0"/>
              </a:rPr>
              <a:t>public virtual int </a:t>
            </a:r>
            <a:r>
              <a:rPr lang="ru-RU" sz="1400" dirty="0">
                <a:solidFill>
                  <a:schemeClr val="bg1"/>
                </a:solidFill>
                <a:latin typeface="Consolas" pitchFamily="49" charset="0"/>
                <a:cs typeface="Times New Roman" pitchFamily="18" charset="0"/>
              </a:rPr>
              <a:t>GetHashCode()</a:t>
            </a:r>
            <a:r>
              <a:rPr lang="be-BY" sz="1400" dirty="0">
                <a:solidFill>
                  <a:schemeClr val="bg1"/>
                </a:solidFill>
                <a:cs typeface="Times New Roman" pitchFamily="18" charset="0"/>
              </a:rPr>
              <a:t> </a:t>
            </a:r>
            <a:r>
              <a:rPr lang="ru-RU" sz="1400" dirty="0">
                <a:solidFill>
                  <a:schemeClr val="bg1"/>
                </a:solidFill>
                <a:cs typeface="Times New Roman" pitchFamily="18" charset="0"/>
              </a:rPr>
              <a:t>– Возвращает хэш-код объекта. По умолчанию функция может вернуть для разных объектов одинаковый хэш-код, однако данный метод можно переопределить.</a:t>
            </a:r>
          </a:p>
          <a:p>
            <a:pPr algn="just" eaLnBrk="0" hangingPunct="0"/>
            <a:endParaRPr lang="ru-RU" sz="1400" dirty="0">
              <a:solidFill>
                <a:schemeClr val="bg1"/>
              </a:solidFill>
              <a:latin typeface="Consolas" pitchFamily="49" charset="0"/>
              <a:cs typeface="Times New Roman" pitchFamily="18" charset="0"/>
            </a:endParaRPr>
          </a:p>
          <a:p>
            <a:pPr algn="just" eaLnBrk="0" hangingPunct="0"/>
            <a:r>
              <a:rPr lang="en-US" sz="1400" dirty="0">
                <a:solidFill>
                  <a:schemeClr val="bg1"/>
                </a:solidFill>
                <a:latin typeface="Consolas" pitchFamily="49" charset="0"/>
                <a:cs typeface="Times New Roman" pitchFamily="18" charset="0"/>
              </a:rPr>
              <a:t>public Type GetType</a:t>
            </a:r>
            <a:r>
              <a:rPr lang="ru-RU" sz="1400" dirty="0">
                <a:solidFill>
                  <a:schemeClr val="bg1"/>
                </a:solidFill>
                <a:latin typeface="Consolas" pitchFamily="49" charset="0"/>
                <a:cs typeface="Times New Roman" pitchFamily="18" charset="0"/>
              </a:rPr>
              <a:t>()</a:t>
            </a:r>
            <a:r>
              <a:rPr lang="be-BY" sz="1400" dirty="0">
                <a:solidFill>
                  <a:schemeClr val="bg1"/>
                </a:solidFill>
                <a:cs typeface="Times New Roman" pitchFamily="18" charset="0"/>
              </a:rPr>
              <a:t> </a:t>
            </a:r>
            <a:r>
              <a:rPr lang="ru-RU" sz="1400" dirty="0">
                <a:solidFill>
                  <a:schemeClr val="bg1"/>
                </a:solidFill>
                <a:cs typeface="Times New Roman" pitchFamily="18" charset="0"/>
              </a:rPr>
              <a:t>- Возвращает тип объекта.</a:t>
            </a:r>
          </a:p>
          <a:p>
            <a:pPr algn="just" eaLnBrk="0" hangingPunct="0"/>
            <a:endParaRPr lang="ru-RU" sz="1400" dirty="0">
              <a:solidFill>
                <a:schemeClr val="bg1"/>
              </a:solidFill>
              <a:latin typeface="Consolas" pitchFamily="49" charset="0"/>
              <a:cs typeface="Times New Roman" pitchFamily="18" charset="0"/>
            </a:endParaRPr>
          </a:p>
          <a:p>
            <a:pPr algn="just" eaLnBrk="0" hangingPunct="0"/>
            <a:r>
              <a:rPr lang="en-US" sz="1400" dirty="0">
                <a:solidFill>
                  <a:schemeClr val="bg1"/>
                </a:solidFill>
                <a:latin typeface="Consolas" pitchFamily="49" charset="0"/>
                <a:cs typeface="Times New Roman" pitchFamily="18" charset="0"/>
              </a:rPr>
              <a:t>protected object</a:t>
            </a:r>
            <a:r>
              <a:rPr lang="ru-RU" sz="1400" dirty="0">
                <a:solidFill>
                  <a:schemeClr val="bg1"/>
                </a:solidFill>
                <a:latin typeface="Consolas" pitchFamily="49" charset="0"/>
                <a:cs typeface="Times New Roman" pitchFamily="18" charset="0"/>
              </a:rPr>
              <a:t> MemberwiseClone()</a:t>
            </a:r>
            <a:r>
              <a:rPr lang="be-BY" sz="1400" dirty="0">
                <a:solidFill>
                  <a:schemeClr val="bg1"/>
                </a:solidFill>
                <a:cs typeface="Times New Roman" pitchFamily="18" charset="0"/>
              </a:rPr>
              <a:t> </a:t>
            </a:r>
            <a:r>
              <a:rPr lang="ru-RU" sz="1400" dirty="0">
                <a:solidFill>
                  <a:schemeClr val="bg1"/>
                </a:solidFill>
                <a:cs typeface="Times New Roman" pitchFamily="18" charset="0"/>
              </a:rPr>
              <a:t>– Производит побитовую копию объекта.</a:t>
            </a:r>
          </a:p>
          <a:p>
            <a:pPr algn="just" eaLnBrk="0" hangingPunct="0"/>
            <a:endParaRPr lang="ru-RU" sz="1400" dirty="0">
              <a:solidFill>
                <a:schemeClr val="bg1"/>
              </a:solidFill>
              <a:latin typeface="Consolas" pitchFamily="49" charset="0"/>
              <a:cs typeface="Times New Roman" pitchFamily="18" charset="0"/>
            </a:endParaRPr>
          </a:p>
          <a:p>
            <a:pPr algn="just" eaLnBrk="0" hangingPunct="0"/>
            <a:r>
              <a:rPr lang="en-US" sz="1400" dirty="0">
                <a:solidFill>
                  <a:schemeClr val="bg1"/>
                </a:solidFill>
                <a:latin typeface="Consolas" pitchFamily="49" charset="0"/>
                <a:cs typeface="Times New Roman" pitchFamily="18" charset="0"/>
              </a:rPr>
              <a:t>public static bool ReferenceEquals(object a, object b)</a:t>
            </a:r>
            <a:r>
              <a:rPr lang="ru-RU" sz="1400" dirty="0">
                <a:solidFill>
                  <a:schemeClr val="bg1"/>
                </a:solidFill>
                <a:latin typeface="Consolas" pitchFamily="49" charset="0"/>
                <a:cs typeface="Times New Roman" pitchFamily="18" charset="0"/>
              </a:rPr>
              <a:t> </a:t>
            </a:r>
            <a:r>
              <a:rPr lang="ru-RU" sz="1400" dirty="0">
                <a:solidFill>
                  <a:schemeClr val="bg1"/>
                </a:solidFill>
                <a:cs typeface="Times New Roman" pitchFamily="18" charset="0"/>
              </a:rPr>
              <a:t>– Этот статический метод возвращает значение </a:t>
            </a:r>
            <a:r>
              <a:rPr lang="ru-RU" sz="1400" dirty="0">
                <a:solidFill>
                  <a:schemeClr val="bg1"/>
                </a:solidFill>
                <a:latin typeface="Consolas" pitchFamily="49" charset="0"/>
                <a:cs typeface="Times New Roman" pitchFamily="18" charset="0"/>
              </a:rPr>
              <a:t>true</a:t>
            </a:r>
            <a:r>
              <a:rPr lang="ru-RU" sz="1400" dirty="0">
                <a:solidFill>
                  <a:schemeClr val="bg1"/>
                </a:solidFill>
                <a:cs typeface="Times New Roman" pitchFamily="18" charset="0"/>
              </a:rPr>
              <a:t>, если параметр </a:t>
            </a:r>
            <a:r>
              <a:rPr lang="en-US" sz="1400" dirty="0">
                <a:solidFill>
                  <a:schemeClr val="bg1"/>
                </a:solidFill>
                <a:latin typeface="Consolas" pitchFamily="49" charset="0"/>
                <a:cs typeface="Times New Roman" pitchFamily="18" charset="0"/>
              </a:rPr>
              <a:t>a</a:t>
            </a:r>
            <a:r>
              <a:rPr lang="ru-RU" sz="1400" dirty="0">
                <a:solidFill>
                  <a:schemeClr val="bg1"/>
                </a:solidFill>
                <a:cs typeface="Times New Roman" pitchFamily="18" charset="0"/>
              </a:rPr>
              <a:t> соответствует тому же экземпляру, что и параметр </a:t>
            </a:r>
            <a:r>
              <a:rPr lang="en-US" sz="1400" dirty="0">
                <a:solidFill>
                  <a:schemeClr val="bg1"/>
                </a:solidFill>
                <a:latin typeface="Consolas" pitchFamily="49" charset="0"/>
                <a:cs typeface="Times New Roman" pitchFamily="18" charset="0"/>
              </a:rPr>
              <a:t>b</a:t>
            </a:r>
            <a:r>
              <a:rPr lang="ru-RU" sz="1400" dirty="0">
                <a:solidFill>
                  <a:schemeClr val="bg1"/>
                </a:solidFill>
                <a:cs typeface="Times New Roman" pitchFamily="18" charset="0"/>
              </a:rPr>
              <a:t>, или же оба они равны </a:t>
            </a:r>
            <a:r>
              <a:rPr lang="en-US" sz="1400" dirty="0">
                <a:solidFill>
                  <a:schemeClr val="bg1"/>
                </a:solidFill>
                <a:latin typeface="Consolas" pitchFamily="49" charset="0"/>
                <a:cs typeface="Times New Roman" pitchFamily="18" charset="0"/>
              </a:rPr>
              <a:t>null</a:t>
            </a:r>
            <a:r>
              <a:rPr lang="ru-RU" sz="1400" dirty="0">
                <a:solidFill>
                  <a:schemeClr val="bg1"/>
                </a:solidFill>
                <a:cs typeface="Times New Roman" pitchFamily="18" charset="0"/>
              </a:rPr>
              <a:t>; в противном случае метод возвращает </a:t>
            </a:r>
            <a:r>
              <a:rPr lang="ru-RU" sz="1400" dirty="0">
                <a:solidFill>
                  <a:schemeClr val="bg1"/>
                </a:solidFill>
                <a:latin typeface="Consolas" pitchFamily="49" charset="0"/>
                <a:cs typeface="Times New Roman" pitchFamily="18" charset="0"/>
              </a:rPr>
              <a:t>false</a:t>
            </a:r>
            <a:r>
              <a:rPr lang="ru-RU" sz="1400" dirty="0">
                <a:solidFill>
                  <a:schemeClr val="bg1"/>
                </a:solidFill>
                <a:cs typeface="Times New Roman" pitchFamily="18" charset="0"/>
              </a:rPr>
              <a:t>.</a:t>
            </a:r>
          </a:p>
          <a:p>
            <a:pPr algn="just" eaLnBrk="0" hangingPunct="0"/>
            <a:endParaRPr lang="ru-RU" sz="1400" dirty="0">
              <a:solidFill>
                <a:schemeClr val="bg1"/>
              </a:solidFill>
              <a:latin typeface="Consolas" pitchFamily="49" charset="0"/>
              <a:cs typeface="Times New Roman" pitchFamily="18" charset="0"/>
            </a:endParaRPr>
          </a:p>
          <a:p>
            <a:pPr algn="just" eaLnBrk="0" hangingPunct="0"/>
            <a:r>
              <a:rPr lang="en-US" sz="1400" dirty="0">
                <a:solidFill>
                  <a:schemeClr val="bg1"/>
                </a:solidFill>
                <a:latin typeface="Consolas" pitchFamily="49" charset="0"/>
                <a:cs typeface="Times New Roman" pitchFamily="18" charset="0"/>
              </a:rPr>
              <a:t>public virtual string ToString</a:t>
            </a:r>
            <a:r>
              <a:rPr lang="ru-RU" sz="1400" dirty="0">
                <a:solidFill>
                  <a:schemeClr val="bg1"/>
                </a:solidFill>
                <a:latin typeface="Consolas" pitchFamily="49" charset="0"/>
                <a:cs typeface="Times New Roman" pitchFamily="18" charset="0"/>
              </a:rPr>
              <a:t>()</a:t>
            </a:r>
            <a:r>
              <a:rPr lang="be-BY" sz="1400" dirty="0">
                <a:solidFill>
                  <a:schemeClr val="bg1"/>
                </a:solidFill>
                <a:cs typeface="Times New Roman" pitchFamily="18" charset="0"/>
              </a:rPr>
              <a:t> </a:t>
            </a:r>
            <a:r>
              <a:rPr lang="ru-RU" sz="1400" dirty="0">
                <a:solidFill>
                  <a:schemeClr val="bg1"/>
                </a:solidFill>
                <a:cs typeface="Times New Roman" pitchFamily="18" charset="0"/>
              </a:rPr>
              <a:t>– Возвращает строковое представления объекта.</a:t>
            </a:r>
            <a:endParaRPr lang="ru-RU" sz="1400" dirty="0">
              <a:solidFill>
                <a:schemeClr val="bg1"/>
              </a:solidFill>
            </a:endParaRPr>
          </a:p>
        </p:txBody>
      </p:sp>
    </p:spTree>
    <p:extLst>
      <p:ext uri="{BB962C8B-B14F-4D97-AF65-F5344CB8AC3E}">
        <p14:creationId xmlns:p14="http://schemas.microsoft.com/office/powerpoint/2010/main" val="222112662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4338" name="Rectangle 1"/>
          <p:cNvSpPr>
            <a:spLocks noChangeArrowheads="1"/>
          </p:cNvSpPr>
          <p:nvPr/>
        </p:nvSpPr>
        <p:spPr bwMode="auto">
          <a:xfrm>
            <a:off x="381000" y="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Класс </a:t>
            </a:r>
            <a:r>
              <a:rPr lang="en-US" sz="2400" b="1" dirty="0">
                <a:solidFill>
                  <a:schemeClr val="bg1"/>
                </a:solidFill>
                <a:cs typeface="Times New Roman" pitchFamily="18" charset="0"/>
              </a:rPr>
              <a:t>Object</a:t>
            </a:r>
            <a:endParaRPr lang="en-US" sz="2400" dirty="0">
              <a:solidFill>
                <a:schemeClr val="bg1"/>
              </a:solidFill>
              <a:cs typeface="Times New Roman" pitchFamily="18" charset="0"/>
            </a:endParaRPr>
          </a:p>
        </p:txBody>
      </p:sp>
      <p:sp>
        <p:nvSpPr>
          <p:cNvPr id="26628" name="Rectangle 4"/>
          <p:cNvSpPr>
            <a:spLocks noChangeArrowheads="1"/>
          </p:cNvSpPr>
          <p:nvPr/>
        </p:nvSpPr>
        <p:spPr bwMode="auto">
          <a:xfrm>
            <a:off x="228600" y="457200"/>
            <a:ext cx="8686800" cy="3154363"/>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be-BY" sz="1000" dirty="0">
                <a:solidFill>
                  <a:schemeClr val="bg1"/>
                </a:solidFill>
                <a:latin typeface="Courier New" pitchFamily="49" charset="0"/>
                <a:ea typeface="Calibri" pitchFamily="34" charset="0"/>
                <a:cs typeface="Courier New" pitchFamily="49" charset="0"/>
              </a:rPr>
              <a:t>    class Point</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private int x;</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private int y;</a:t>
            </a:r>
            <a:endParaRPr lang="en-US"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r>
              <a:rPr lang="en-US" sz="1000" dirty="0">
                <a:solidFill>
                  <a:schemeClr val="bg1"/>
                </a:solidFill>
                <a:latin typeface="Courier New" pitchFamily="49" charset="0"/>
                <a:ea typeface="Calibri" pitchFamily="34" charset="0"/>
                <a:cs typeface="Courier New" pitchFamily="49" charset="0"/>
              </a:rPr>
              <a:t>. . . . . . . . . . . . . . . . . . . . . . . . .</a:t>
            </a:r>
          </a:p>
          <a:p>
            <a:pPr eaLnBrk="0" hangingPunct="0">
              <a:defRPr/>
            </a:pPr>
            <a:r>
              <a:rPr lang="be-BY" sz="1000" dirty="0">
                <a:solidFill>
                  <a:schemeClr val="bg1"/>
                </a:solidFill>
                <a:latin typeface="Courier New" pitchFamily="49" charset="0"/>
                <a:ea typeface="Calibri" pitchFamily="34" charset="0"/>
                <a:cs typeface="Courier New" pitchFamily="49" charset="0"/>
              </a:rPr>
              <a:t>        public override string ToString()</a:t>
            </a:r>
            <a:r>
              <a:rPr lang="en-US" sz="1000" dirty="0">
                <a:solidFill>
                  <a:schemeClr val="bg1"/>
                </a:solidFill>
                <a:latin typeface="Courier New" pitchFamily="49" charset="0"/>
                <a:ea typeface="Calibri" pitchFamily="34" charset="0"/>
                <a:cs typeface="Courier New" pitchFamily="49" charset="0"/>
              </a:rPr>
              <a:t>		//</a:t>
            </a:r>
            <a:r>
              <a:rPr lang="ru-RU" sz="1000" dirty="0">
                <a:solidFill>
                  <a:schemeClr val="bg1"/>
                </a:solidFill>
                <a:latin typeface="Courier New" pitchFamily="49" charset="0"/>
                <a:ea typeface="Calibri" pitchFamily="34" charset="0"/>
                <a:cs typeface="Courier New" pitchFamily="49" charset="0"/>
              </a:rPr>
              <a:t>Переопределяем виртуальный метод </a:t>
            </a:r>
            <a:r>
              <a:rPr lang="en-US" sz="1000" dirty="0">
                <a:solidFill>
                  <a:schemeClr val="bg1"/>
                </a:solidFill>
                <a:latin typeface="Courier New" pitchFamily="49" charset="0"/>
                <a:ea typeface="Calibri" pitchFamily="34" charset="0"/>
                <a:cs typeface="Courier New" pitchFamily="49" charset="0"/>
              </a:rPr>
              <a:t>ToString()</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return string.Format("X={0}, Y={1}", x, y);</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en-US" sz="1000" dirty="0">
              <a:solidFill>
                <a:schemeClr val="bg1"/>
              </a:solidFill>
              <a:latin typeface="Courier New" pitchFamily="49" charset="0"/>
              <a:ea typeface="Calibri" pitchFamily="34" charset="0"/>
              <a:cs typeface="Courier New" pitchFamily="49" charset="0"/>
            </a:endParaRPr>
          </a:p>
          <a:p>
            <a:pPr eaLnBrk="0" hangingPunct="0">
              <a:defRPr/>
            </a:pP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class Program</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static void Main(string[] args)</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Point point = new Point(10, 25);</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Console.WriteLine("Point : {0}", point);</a:t>
            </a:r>
            <a:r>
              <a:rPr lang="en-US" sz="1000" dirty="0">
                <a:solidFill>
                  <a:schemeClr val="bg1"/>
                </a:solidFill>
                <a:latin typeface="Courier New" pitchFamily="49" charset="0"/>
                <a:ea typeface="Calibri" pitchFamily="34" charset="0"/>
                <a:cs typeface="Courier New" pitchFamily="49" charset="0"/>
              </a:rPr>
              <a:t>	//</a:t>
            </a:r>
            <a:r>
              <a:rPr lang="ru-RU" sz="1000" dirty="0">
                <a:solidFill>
                  <a:schemeClr val="bg1"/>
                </a:solidFill>
                <a:latin typeface="Courier New" pitchFamily="49" charset="0"/>
                <a:ea typeface="Calibri" pitchFamily="34" charset="0"/>
                <a:cs typeface="Courier New" pitchFamily="49" charset="0"/>
              </a:rPr>
              <a:t>Вывод </a:t>
            </a:r>
            <a:r>
              <a:rPr lang="be-BY" sz="1000" dirty="0">
                <a:solidFill>
                  <a:schemeClr val="bg1"/>
                </a:solidFill>
                <a:latin typeface="Courier New" pitchFamily="49" charset="0"/>
                <a:ea typeface="Calibri" pitchFamily="34" charset="0"/>
                <a:cs typeface="Courier New" pitchFamily="49" charset="0"/>
              </a:rPr>
              <a:t>"</a:t>
            </a:r>
            <a:r>
              <a:rPr lang="en-US" sz="1000" dirty="0">
                <a:solidFill>
                  <a:schemeClr val="bg1"/>
                </a:solidFill>
                <a:latin typeface="Courier New" pitchFamily="49" charset="0"/>
                <a:ea typeface="Calibri" pitchFamily="34" charset="0"/>
                <a:cs typeface="Courier New" pitchFamily="49" charset="0"/>
              </a:rPr>
              <a:t>Point : </a:t>
            </a:r>
            <a:r>
              <a:rPr lang="be-BY" sz="1000" dirty="0">
                <a:solidFill>
                  <a:schemeClr val="bg1"/>
                </a:solidFill>
                <a:latin typeface="Courier New" pitchFamily="49" charset="0"/>
                <a:ea typeface="Calibri" pitchFamily="34" charset="0"/>
                <a:cs typeface="Courier New" pitchFamily="49" charset="0"/>
              </a:rPr>
              <a:t>"X=</a:t>
            </a:r>
            <a:r>
              <a:rPr lang="en-US" sz="1000" dirty="0">
                <a:solidFill>
                  <a:schemeClr val="bg1"/>
                </a:solidFill>
                <a:latin typeface="Courier New" pitchFamily="49" charset="0"/>
                <a:ea typeface="Calibri" pitchFamily="34" charset="0"/>
                <a:cs typeface="Courier New" pitchFamily="49" charset="0"/>
              </a:rPr>
              <a:t>10</a:t>
            </a:r>
            <a:r>
              <a:rPr lang="be-BY" sz="1000" dirty="0">
                <a:solidFill>
                  <a:schemeClr val="bg1"/>
                </a:solidFill>
                <a:latin typeface="Courier New" pitchFamily="49" charset="0"/>
                <a:ea typeface="Calibri" pitchFamily="34" charset="0"/>
                <a:cs typeface="Courier New" pitchFamily="49" charset="0"/>
              </a:rPr>
              <a:t>, Y=</a:t>
            </a:r>
            <a:r>
              <a:rPr lang="en-US" sz="1000" dirty="0">
                <a:solidFill>
                  <a:schemeClr val="bg1"/>
                </a:solidFill>
                <a:latin typeface="Courier New" pitchFamily="49" charset="0"/>
                <a:ea typeface="Calibri" pitchFamily="34" charset="0"/>
                <a:cs typeface="Courier New" pitchFamily="49" charset="0"/>
              </a:rPr>
              <a:t>24</a:t>
            </a:r>
            <a:r>
              <a:rPr lang="be-BY" sz="1000" dirty="0">
                <a:solidFill>
                  <a:schemeClr val="bg1"/>
                </a:solidFill>
                <a:latin typeface="Courier New" pitchFamily="49" charset="0"/>
                <a:ea typeface="Calibri" pitchFamily="34" charset="0"/>
                <a:cs typeface="Courier New" pitchFamily="49" charset="0"/>
              </a:rPr>
              <a:t>"</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Console.WriteLine(point);</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dirty="0">
              <a:solidFill>
                <a:schemeClr val="bg1"/>
              </a:solidFill>
              <a:ea typeface="Calibri" pitchFamily="34" charset="0"/>
              <a:cs typeface="Courier New" pitchFamily="49" charset="0"/>
            </a:endParaRPr>
          </a:p>
        </p:txBody>
      </p:sp>
      <p:sp>
        <p:nvSpPr>
          <p:cNvPr id="26629" name="Rectangle 5"/>
          <p:cNvSpPr>
            <a:spLocks noChangeArrowheads="1"/>
          </p:cNvSpPr>
          <p:nvPr/>
        </p:nvSpPr>
        <p:spPr bwMode="auto">
          <a:xfrm>
            <a:off x="228600" y="3862388"/>
            <a:ext cx="8686800" cy="2386012"/>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en-US" sz="1000" dirty="0">
                <a:solidFill>
                  <a:schemeClr val="bg1"/>
                </a:solidFill>
                <a:latin typeface="Courier New" pitchFamily="49" charset="0"/>
                <a:ea typeface="Calibri" pitchFamily="34" charset="0"/>
                <a:cs typeface="Courier New" pitchFamily="49" charset="0"/>
              </a:rPr>
              <a:t>    . . . . . . . . . . . . . . . . . . . . . . . . . . .</a:t>
            </a:r>
          </a:p>
          <a:p>
            <a:pPr eaLnBrk="0" hangingPunct="0">
              <a:defRPr/>
            </a:pPr>
            <a:r>
              <a:rPr lang="be-BY" sz="1000" dirty="0">
                <a:solidFill>
                  <a:schemeClr val="bg1"/>
                </a:solidFill>
                <a:latin typeface="Courier New" pitchFamily="49" charset="0"/>
                <a:ea typeface="Calibri" pitchFamily="34" charset="0"/>
                <a:cs typeface="Courier New" pitchFamily="49" charset="0"/>
              </a:rPr>
              <a:t>    class Program</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static void Printer(params object[] vals)</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foreach (object obj in vals)</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Console.WriteLine(obj);</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en-US" sz="1000" dirty="0">
              <a:solidFill>
                <a:schemeClr val="bg1"/>
              </a:solidFill>
              <a:latin typeface="Courier New" pitchFamily="49" charset="0"/>
              <a:ea typeface="Calibri" pitchFamily="34" charset="0"/>
              <a:cs typeface="Courier New" pitchFamily="49" charset="0"/>
            </a:endParaRPr>
          </a:p>
          <a:p>
            <a:pPr eaLnBrk="0" hangingPunct="0">
              <a:defRPr/>
            </a:pP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static void Main(string[] args)</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Printer(10, 14.23, "Some string", new Point(100, 200), new Arc(1, 2, 3));</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en-US" sz="1000" dirty="0">
              <a:solidFill>
                <a:schemeClr val="bg1"/>
              </a:solidFill>
              <a:latin typeface="Courier New" pitchFamily="49" charset="0"/>
              <a:ea typeface="Calibri" pitchFamily="34" charset="0"/>
              <a:cs typeface="Courier New" pitchFamily="49" charset="0"/>
            </a:endParaRPr>
          </a:p>
          <a:p>
            <a:pPr eaLnBrk="0" hangingPunct="0">
              <a:defRPr/>
            </a:pPr>
            <a:r>
              <a:rPr lang="en-US" sz="1000" dirty="0">
                <a:solidFill>
                  <a:schemeClr val="bg1"/>
                </a:solidFill>
                <a:latin typeface="Courier New" pitchFamily="49" charset="0"/>
                <a:cs typeface="Courier New" pitchFamily="49" charset="0"/>
              </a:rPr>
              <a:t>    //</a:t>
            </a:r>
            <a:r>
              <a:rPr lang="ru-RU" sz="1000" dirty="0">
                <a:solidFill>
                  <a:schemeClr val="bg1"/>
                </a:solidFill>
                <a:latin typeface="Courier New" pitchFamily="49" charset="0"/>
                <a:cs typeface="Courier New" pitchFamily="49" charset="0"/>
              </a:rPr>
              <a:t>Что выведет программа? Прокомментируйте вывод объекта </a:t>
            </a:r>
            <a:r>
              <a:rPr lang="en-US" sz="1000" dirty="0">
                <a:solidFill>
                  <a:schemeClr val="bg1"/>
                </a:solidFill>
                <a:latin typeface="Courier New" pitchFamily="49" charset="0"/>
                <a:cs typeface="Courier New" pitchFamily="49" charset="0"/>
              </a:rPr>
              <a:t>Arc.</a:t>
            </a:r>
            <a:endParaRPr lang="be-BY" dirty="0">
              <a:solidFill>
                <a:schemeClr val="bg1"/>
              </a:solidFill>
              <a:latin typeface="Arial" pitchFamily="34" charset="0"/>
            </a:endParaRPr>
          </a:p>
        </p:txBody>
      </p:sp>
    </p:spTree>
    <p:extLst>
      <p:ext uri="{BB962C8B-B14F-4D97-AF65-F5344CB8AC3E}">
        <p14:creationId xmlns:p14="http://schemas.microsoft.com/office/powerpoint/2010/main" val="159478513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5362" name="Rectangle 1"/>
          <p:cNvSpPr>
            <a:spLocks noChangeArrowheads="1"/>
          </p:cNvSpPr>
          <p:nvPr/>
        </p:nvSpPr>
        <p:spPr bwMode="auto">
          <a:xfrm>
            <a:off x="381000" y="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Интерфейсы</a:t>
            </a:r>
            <a:endParaRPr lang="en-US" sz="2400" dirty="0">
              <a:solidFill>
                <a:schemeClr val="bg1"/>
              </a:solidFill>
              <a:cs typeface="Times New Roman" pitchFamily="18" charset="0"/>
            </a:endParaRPr>
          </a:p>
        </p:txBody>
      </p:sp>
      <p:sp>
        <p:nvSpPr>
          <p:cNvPr id="15363" name="TextBox 7"/>
          <p:cNvSpPr txBox="1">
            <a:spLocks noChangeArrowheads="1"/>
          </p:cNvSpPr>
          <p:nvPr/>
        </p:nvSpPr>
        <p:spPr bwMode="auto">
          <a:xfrm>
            <a:off x="152400" y="457200"/>
            <a:ext cx="88392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en-US" sz="1600" dirty="0">
                <a:solidFill>
                  <a:schemeClr val="bg1"/>
                </a:solidFill>
              </a:rPr>
              <a:t>	</a:t>
            </a:r>
            <a:r>
              <a:rPr lang="ru-RU" sz="1600" dirty="0">
                <a:solidFill>
                  <a:schemeClr val="bg1"/>
                </a:solidFill>
              </a:rPr>
              <a:t>Интерфейс – пользовательский тип, определяющий минимальную функциональность класса, унаследованного от него. Основная задача интерфейса – производить связь между классами</a:t>
            </a:r>
            <a:r>
              <a:rPr lang="ru-RU" sz="1600" dirty="0" smtClean="0">
                <a:solidFill>
                  <a:schemeClr val="bg1"/>
                </a:solidFill>
              </a:rPr>
              <a:t>. Другое название – контракт.</a:t>
            </a:r>
            <a:endParaRPr lang="ru-RU" sz="1600" dirty="0">
              <a:solidFill>
                <a:schemeClr val="bg1"/>
              </a:solidFill>
            </a:endParaRPr>
          </a:p>
        </p:txBody>
      </p:sp>
      <p:sp>
        <p:nvSpPr>
          <p:cNvPr id="15364" name="Rectangle 1"/>
          <p:cNvSpPr>
            <a:spLocks noChangeArrowheads="1"/>
          </p:cNvSpPr>
          <p:nvPr/>
        </p:nvSpPr>
        <p:spPr bwMode="auto">
          <a:xfrm>
            <a:off x="1905000" y="1295400"/>
            <a:ext cx="4953000" cy="1816100"/>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pPr algn="just" eaLnBrk="0" hangingPunct="0"/>
            <a:r>
              <a:rPr lang="en-US" sz="1400" dirty="0">
                <a:solidFill>
                  <a:schemeClr val="bg1"/>
                </a:solidFill>
                <a:latin typeface="Consolas" pitchFamily="49" charset="0"/>
                <a:ea typeface="Times New Roman" pitchFamily="18" charset="0"/>
                <a:cs typeface="Consolas" pitchFamily="49" charset="0"/>
              </a:rPr>
              <a:t>interface &lt;</a:t>
            </a:r>
            <a:r>
              <a:rPr lang="ru-RU" sz="1400" dirty="0">
                <a:solidFill>
                  <a:schemeClr val="bg1"/>
                </a:solidFill>
                <a:latin typeface="Consolas" pitchFamily="49" charset="0"/>
                <a:ea typeface="Times New Roman" pitchFamily="18" charset="0"/>
                <a:cs typeface="Consolas" pitchFamily="49" charset="0"/>
              </a:rPr>
              <a:t>Имя интерфейса</a:t>
            </a:r>
            <a:r>
              <a:rPr lang="en-US" sz="1400" dirty="0">
                <a:solidFill>
                  <a:schemeClr val="bg1"/>
                </a:solidFill>
                <a:latin typeface="Consolas" pitchFamily="49" charset="0"/>
                <a:ea typeface="Times New Roman" pitchFamily="18" charset="0"/>
                <a:cs typeface="Consolas" pitchFamily="49" charset="0"/>
              </a:rPr>
              <a:t>&gt;</a:t>
            </a:r>
            <a:endParaRPr lang="be-BY" sz="1400" dirty="0">
              <a:solidFill>
                <a:schemeClr val="bg1"/>
              </a:solidFill>
              <a:ea typeface="Times New Roman" pitchFamily="18" charset="0"/>
              <a:cs typeface="Consolas" pitchFamily="49" charset="0"/>
            </a:endParaRPr>
          </a:p>
          <a:p>
            <a:pPr algn="just" eaLnBrk="0" hangingPunct="0"/>
            <a:r>
              <a:rPr lang="en-US" sz="1400" dirty="0">
                <a:solidFill>
                  <a:schemeClr val="bg1"/>
                </a:solidFill>
                <a:latin typeface="Consolas" pitchFamily="49" charset="0"/>
                <a:ea typeface="Times New Roman" pitchFamily="18" charset="0"/>
                <a:cs typeface="Consolas" pitchFamily="49" charset="0"/>
              </a:rPr>
              <a:t>{</a:t>
            </a:r>
            <a:endParaRPr lang="be-BY" sz="1400" dirty="0">
              <a:solidFill>
                <a:schemeClr val="bg1"/>
              </a:solidFill>
              <a:ea typeface="Times New Roman" pitchFamily="18" charset="0"/>
              <a:cs typeface="Consolas" pitchFamily="49" charset="0"/>
            </a:endParaRPr>
          </a:p>
          <a:p>
            <a:pPr algn="just" eaLnBrk="0" hangingPunct="0"/>
            <a:r>
              <a:rPr lang="ru-RU" sz="1400" dirty="0">
                <a:solidFill>
                  <a:schemeClr val="bg1"/>
                </a:solidFill>
                <a:latin typeface="Consolas" pitchFamily="49" charset="0"/>
                <a:ea typeface="Times New Roman" pitchFamily="18" charset="0"/>
                <a:cs typeface="Consolas" pitchFamily="49" charset="0"/>
              </a:rPr>
              <a:t>    </a:t>
            </a:r>
            <a:r>
              <a:rPr lang="en-US" sz="1400" dirty="0">
                <a:solidFill>
                  <a:schemeClr val="bg1"/>
                </a:solidFill>
                <a:latin typeface="Consolas" pitchFamily="49" charset="0"/>
                <a:ea typeface="Times New Roman" pitchFamily="18" charset="0"/>
                <a:cs typeface="Consolas" pitchFamily="49" charset="0"/>
              </a:rPr>
              <a:t>&lt;</a:t>
            </a:r>
            <a:r>
              <a:rPr lang="ru-RU" sz="1400" dirty="0">
                <a:solidFill>
                  <a:schemeClr val="bg1"/>
                </a:solidFill>
                <a:latin typeface="Consolas" pitchFamily="49" charset="0"/>
                <a:ea typeface="Times New Roman" pitchFamily="18" charset="0"/>
                <a:cs typeface="Consolas" pitchFamily="49" charset="0"/>
              </a:rPr>
              <a:t>Функционал интерфейса</a:t>
            </a:r>
            <a:r>
              <a:rPr lang="en-US" sz="1400" dirty="0">
                <a:solidFill>
                  <a:schemeClr val="bg1"/>
                </a:solidFill>
                <a:latin typeface="Consolas" pitchFamily="49" charset="0"/>
                <a:ea typeface="Times New Roman" pitchFamily="18" charset="0"/>
                <a:cs typeface="Consolas" pitchFamily="49" charset="0"/>
              </a:rPr>
              <a:t>:&gt;</a:t>
            </a:r>
          </a:p>
          <a:p>
            <a:pPr algn="just" eaLnBrk="0" hangingPunct="0"/>
            <a:r>
              <a:rPr lang="en-US" sz="1400" dirty="0">
                <a:solidFill>
                  <a:schemeClr val="bg1"/>
                </a:solidFill>
                <a:ea typeface="Times New Roman" pitchFamily="18" charset="0"/>
                <a:cs typeface="Consolas" pitchFamily="49" charset="0"/>
              </a:rPr>
              <a:t>	&lt;</a:t>
            </a:r>
            <a:r>
              <a:rPr lang="ru-RU" sz="1400" dirty="0">
                <a:solidFill>
                  <a:schemeClr val="bg1"/>
                </a:solidFill>
                <a:ea typeface="Times New Roman" pitchFamily="18" charset="0"/>
                <a:cs typeface="Consolas" pitchFamily="49" charset="0"/>
              </a:rPr>
              <a:t>Методы</a:t>
            </a:r>
            <a:r>
              <a:rPr lang="en-US" sz="1400" dirty="0">
                <a:solidFill>
                  <a:schemeClr val="bg1"/>
                </a:solidFill>
                <a:ea typeface="Times New Roman" pitchFamily="18" charset="0"/>
                <a:cs typeface="Consolas" pitchFamily="49" charset="0"/>
              </a:rPr>
              <a:t>&gt;</a:t>
            </a:r>
            <a:endParaRPr lang="ru-RU" sz="1400" dirty="0">
              <a:solidFill>
                <a:schemeClr val="bg1"/>
              </a:solidFill>
              <a:ea typeface="Times New Roman" pitchFamily="18" charset="0"/>
              <a:cs typeface="Consolas" pitchFamily="49" charset="0"/>
            </a:endParaRPr>
          </a:p>
          <a:p>
            <a:pPr algn="just" eaLnBrk="0" hangingPunct="0"/>
            <a:r>
              <a:rPr lang="en-US" sz="1400" dirty="0">
                <a:solidFill>
                  <a:schemeClr val="bg1"/>
                </a:solidFill>
                <a:latin typeface="Consolas" pitchFamily="49" charset="0"/>
                <a:ea typeface="Times New Roman" pitchFamily="18" charset="0"/>
                <a:cs typeface="Consolas" pitchFamily="49" charset="0"/>
              </a:rPr>
              <a:t>	&lt;</a:t>
            </a:r>
            <a:r>
              <a:rPr lang="ru-RU" sz="1400" dirty="0">
                <a:solidFill>
                  <a:schemeClr val="bg1"/>
                </a:solidFill>
                <a:ea typeface="Times New Roman" pitchFamily="18" charset="0"/>
                <a:cs typeface="Consolas" pitchFamily="49" charset="0"/>
              </a:rPr>
              <a:t>Свойства</a:t>
            </a:r>
            <a:r>
              <a:rPr lang="en-US" sz="1400" dirty="0">
                <a:solidFill>
                  <a:schemeClr val="bg1"/>
                </a:solidFill>
                <a:ea typeface="Times New Roman" pitchFamily="18" charset="0"/>
                <a:cs typeface="Consolas" pitchFamily="49" charset="0"/>
              </a:rPr>
              <a:t>&gt;</a:t>
            </a:r>
          </a:p>
          <a:p>
            <a:pPr algn="just" eaLnBrk="0" hangingPunct="0"/>
            <a:r>
              <a:rPr lang="ru-RU" sz="1400" dirty="0">
                <a:solidFill>
                  <a:schemeClr val="bg1"/>
                </a:solidFill>
                <a:ea typeface="Times New Roman" pitchFamily="18" charset="0"/>
                <a:cs typeface="Consolas" pitchFamily="49" charset="0"/>
              </a:rPr>
              <a:t> </a:t>
            </a:r>
            <a:r>
              <a:rPr lang="en-US" sz="1400" dirty="0">
                <a:solidFill>
                  <a:schemeClr val="bg1"/>
                </a:solidFill>
                <a:ea typeface="Times New Roman" pitchFamily="18" charset="0"/>
                <a:cs typeface="Consolas" pitchFamily="49" charset="0"/>
              </a:rPr>
              <a:t>	&lt;</a:t>
            </a:r>
            <a:r>
              <a:rPr lang="ru-RU" sz="1400" dirty="0">
                <a:solidFill>
                  <a:schemeClr val="bg1"/>
                </a:solidFill>
                <a:ea typeface="Times New Roman" pitchFamily="18" charset="0"/>
                <a:cs typeface="Consolas" pitchFamily="49" charset="0"/>
              </a:rPr>
              <a:t>Индексаторы</a:t>
            </a:r>
            <a:r>
              <a:rPr lang="en-US" sz="1400" dirty="0">
                <a:solidFill>
                  <a:schemeClr val="bg1"/>
                </a:solidFill>
                <a:ea typeface="Times New Roman" pitchFamily="18" charset="0"/>
                <a:cs typeface="Consolas" pitchFamily="49" charset="0"/>
              </a:rPr>
              <a:t>&gt;</a:t>
            </a:r>
          </a:p>
          <a:p>
            <a:pPr algn="just" eaLnBrk="0" hangingPunct="0"/>
            <a:r>
              <a:rPr lang="en-US" sz="1400" dirty="0">
                <a:solidFill>
                  <a:schemeClr val="bg1"/>
                </a:solidFill>
                <a:ea typeface="Times New Roman" pitchFamily="18" charset="0"/>
                <a:cs typeface="Consolas" pitchFamily="49" charset="0"/>
              </a:rPr>
              <a:t>	&lt;</a:t>
            </a:r>
            <a:r>
              <a:rPr lang="ru-RU" sz="1400" dirty="0">
                <a:solidFill>
                  <a:schemeClr val="bg1"/>
                </a:solidFill>
                <a:ea typeface="Times New Roman" pitchFamily="18" charset="0"/>
                <a:cs typeface="Consolas" pitchFamily="49" charset="0"/>
              </a:rPr>
              <a:t>События</a:t>
            </a:r>
            <a:r>
              <a:rPr lang="en-US" sz="1400" dirty="0">
                <a:solidFill>
                  <a:schemeClr val="bg1"/>
                </a:solidFill>
                <a:latin typeface="Consolas" pitchFamily="49" charset="0"/>
                <a:ea typeface="Times New Roman" pitchFamily="18" charset="0"/>
                <a:cs typeface="Consolas" pitchFamily="49" charset="0"/>
              </a:rPr>
              <a:t>&gt;</a:t>
            </a:r>
            <a:endParaRPr lang="be-BY" sz="1400" dirty="0">
              <a:solidFill>
                <a:schemeClr val="bg1"/>
              </a:solidFill>
              <a:ea typeface="Times New Roman" pitchFamily="18" charset="0"/>
              <a:cs typeface="Consolas" pitchFamily="49" charset="0"/>
            </a:endParaRPr>
          </a:p>
          <a:p>
            <a:pPr algn="just" eaLnBrk="0" hangingPunct="0"/>
            <a:r>
              <a:rPr lang="ru-RU" sz="1400" dirty="0">
                <a:solidFill>
                  <a:schemeClr val="bg1"/>
                </a:solidFill>
                <a:latin typeface="Consolas" pitchFamily="49" charset="0"/>
                <a:ea typeface="Times New Roman" pitchFamily="18" charset="0"/>
                <a:cs typeface="Consolas" pitchFamily="49" charset="0"/>
              </a:rPr>
              <a:t>}</a:t>
            </a:r>
            <a:endParaRPr lang="ru-RU" sz="1400" dirty="0">
              <a:solidFill>
                <a:schemeClr val="bg1"/>
              </a:solidFill>
              <a:ea typeface="Times New Roman" pitchFamily="18" charset="0"/>
              <a:cs typeface="Consolas" pitchFamily="49" charset="0"/>
            </a:endParaRPr>
          </a:p>
        </p:txBody>
      </p:sp>
      <p:sp>
        <p:nvSpPr>
          <p:cNvPr id="15365" name="TextBox 7"/>
          <p:cNvSpPr txBox="1">
            <a:spLocks noChangeArrowheads="1"/>
          </p:cNvSpPr>
          <p:nvPr/>
        </p:nvSpPr>
        <p:spPr bwMode="auto">
          <a:xfrm>
            <a:off x="152400" y="3200400"/>
            <a:ext cx="8839200" cy="354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en-US" sz="1600" dirty="0">
                <a:solidFill>
                  <a:schemeClr val="bg1"/>
                </a:solidFill>
              </a:rPr>
              <a:t>	</a:t>
            </a:r>
            <a:r>
              <a:rPr lang="ru-RU" sz="1600" dirty="0">
                <a:solidFill>
                  <a:schemeClr val="bg1"/>
                </a:solidFill>
              </a:rPr>
              <a:t>Функционал интерфейса – это минимальный набор, который должен реализовать производный от интерфейса класс. Интерфейс очень похож на абстрактный класс с чисто виртуальными функциями(свойствами и др.), однако несколько отличается от него.</a:t>
            </a:r>
          </a:p>
          <a:p>
            <a:pPr eaLnBrk="1" hangingPunct="1">
              <a:buFont typeface="Arial" charset="0"/>
              <a:buChar char="•"/>
            </a:pPr>
            <a:endParaRPr lang="ru-RU" sz="1600" dirty="0">
              <a:solidFill>
                <a:schemeClr val="bg1"/>
              </a:solidFill>
            </a:endParaRPr>
          </a:p>
          <a:p>
            <a:pPr eaLnBrk="1" hangingPunct="1">
              <a:buFont typeface="Arial" charset="0"/>
              <a:buChar char="•"/>
            </a:pPr>
            <a:r>
              <a:rPr lang="ru-RU" sz="1600" dirty="0">
                <a:solidFill>
                  <a:schemeClr val="bg1"/>
                </a:solidFill>
              </a:rPr>
              <a:t>Производный класс может наследовать(реализовывать) любое количество интерфейсов.</a:t>
            </a:r>
          </a:p>
          <a:p>
            <a:pPr eaLnBrk="1" hangingPunct="1">
              <a:buFont typeface="Arial" charset="0"/>
              <a:buChar char="•"/>
            </a:pPr>
            <a:endParaRPr lang="ru-RU" sz="1600" dirty="0">
              <a:solidFill>
                <a:schemeClr val="bg1"/>
              </a:solidFill>
            </a:endParaRPr>
          </a:p>
          <a:p>
            <a:pPr eaLnBrk="1" hangingPunct="1">
              <a:buFont typeface="Arial" charset="0"/>
              <a:buChar char="•"/>
            </a:pPr>
            <a:r>
              <a:rPr lang="ru-RU" sz="1600" dirty="0">
                <a:solidFill>
                  <a:schemeClr val="bg1"/>
                </a:solidFill>
              </a:rPr>
              <a:t>Все поля интерфейса имеют модификатор </a:t>
            </a:r>
            <a:r>
              <a:rPr lang="en-US" sz="1600" dirty="0">
                <a:solidFill>
                  <a:schemeClr val="bg1"/>
                </a:solidFill>
              </a:rPr>
              <a:t>public, </a:t>
            </a:r>
            <a:r>
              <a:rPr lang="ru-RU" sz="1600" dirty="0">
                <a:solidFill>
                  <a:schemeClr val="bg1"/>
                </a:solidFill>
              </a:rPr>
              <a:t>а также являются виртуальными! </a:t>
            </a:r>
          </a:p>
          <a:p>
            <a:pPr eaLnBrk="1" hangingPunct="1">
              <a:buFont typeface="Arial" charset="0"/>
              <a:buChar char="•"/>
            </a:pPr>
            <a:endParaRPr lang="ru-RU" sz="1600" dirty="0">
              <a:solidFill>
                <a:schemeClr val="bg1"/>
              </a:solidFill>
            </a:endParaRPr>
          </a:p>
          <a:p>
            <a:pPr eaLnBrk="1" hangingPunct="1">
              <a:buFont typeface="Arial" charset="0"/>
              <a:buChar char="•"/>
            </a:pPr>
            <a:r>
              <a:rPr lang="ru-RU" sz="1600" dirty="0">
                <a:solidFill>
                  <a:schemeClr val="bg1"/>
                </a:solidFill>
              </a:rPr>
              <a:t>Интерфейс не может содержать никаких переменных, как, впрочем, и других данных.</a:t>
            </a:r>
          </a:p>
          <a:p>
            <a:pPr eaLnBrk="1" hangingPunct="1">
              <a:buFont typeface="Arial" charset="0"/>
              <a:buChar char="•"/>
            </a:pPr>
            <a:endParaRPr lang="ru-RU" sz="1600" dirty="0">
              <a:solidFill>
                <a:schemeClr val="bg1"/>
              </a:solidFill>
            </a:endParaRPr>
          </a:p>
          <a:p>
            <a:pPr eaLnBrk="1" hangingPunct="1">
              <a:buFont typeface="Arial" charset="0"/>
              <a:buChar char="•"/>
            </a:pPr>
            <a:r>
              <a:rPr lang="ru-RU" sz="1600" dirty="0">
                <a:solidFill>
                  <a:schemeClr val="bg1"/>
                </a:solidFill>
              </a:rPr>
              <a:t>Класс, унаследованный от интерфейса должен реализовать все его методы( свойства и т.д.)</a:t>
            </a:r>
          </a:p>
          <a:p>
            <a:pPr eaLnBrk="1" hangingPunct="1">
              <a:buFont typeface="Arial" charset="0"/>
              <a:buChar char="•"/>
            </a:pPr>
            <a:endParaRPr lang="ru-RU" sz="1600" dirty="0">
              <a:solidFill>
                <a:schemeClr val="bg1"/>
              </a:solidFill>
            </a:endParaRPr>
          </a:p>
          <a:p>
            <a:pPr eaLnBrk="1" hangingPunct="1">
              <a:buFont typeface="Arial" charset="0"/>
              <a:buChar char="•"/>
            </a:pPr>
            <a:r>
              <a:rPr lang="ru-RU" sz="1600" dirty="0">
                <a:solidFill>
                  <a:schemeClr val="bg1"/>
                </a:solidFill>
              </a:rPr>
              <a:t>Интерфейс может быть реализован структурой.</a:t>
            </a:r>
          </a:p>
        </p:txBody>
      </p:sp>
    </p:spTree>
    <p:extLst>
      <p:ext uri="{BB962C8B-B14F-4D97-AF65-F5344CB8AC3E}">
        <p14:creationId xmlns:p14="http://schemas.microsoft.com/office/powerpoint/2010/main" val="425832692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6386" name="Rectangle 1"/>
          <p:cNvSpPr>
            <a:spLocks noChangeArrowheads="1"/>
          </p:cNvSpPr>
          <p:nvPr/>
        </p:nvSpPr>
        <p:spPr bwMode="auto">
          <a:xfrm>
            <a:off x="381000" y="-7620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smtClean="0">
                <a:solidFill>
                  <a:schemeClr val="bg1"/>
                </a:solidFill>
                <a:cs typeface="Times New Roman" pitchFamily="18" charset="0"/>
              </a:rPr>
              <a:t>Создание  и реализация интерфейса </a:t>
            </a:r>
            <a:r>
              <a:rPr lang="ru-RU" sz="2400" b="1" dirty="0">
                <a:solidFill>
                  <a:schemeClr val="bg1"/>
                </a:solidFill>
                <a:cs typeface="Times New Roman" pitchFamily="18" charset="0"/>
              </a:rPr>
              <a:t>– </a:t>
            </a:r>
            <a:r>
              <a:rPr lang="ru-RU" sz="2400" b="1" dirty="0" smtClean="0">
                <a:solidFill>
                  <a:schemeClr val="bg1"/>
                </a:solidFill>
                <a:cs typeface="Times New Roman" pitchFamily="18" charset="0"/>
              </a:rPr>
              <a:t>Пример</a:t>
            </a:r>
            <a:endParaRPr lang="en-US" sz="2400" dirty="0">
              <a:solidFill>
                <a:schemeClr val="bg1"/>
              </a:solidFill>
              <a:cs typeface="Times New Roman" pitchFamily="18" charset="0"/>
            </a:endParaRPr>
          </a:p>
        </p:txBody>
      </p:sp>
      <p:sp>
        <p:nvSpPr>
          <p:cNvPr id="53249" name="Rectangle 1"/>
          <p:cNvSpPr>
            <a:spLocks noChangeArrowheads="1"/>
          </p:cNvSpPr>
          <p:nvPr/>
        </p:nvSpPr>
        <p:spPr bwMode="auto">
          <a:xfrm>
            <a:off x="152400" y="394990"/>
            <a:ext cx="8839200" cy="6463308"/>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en-US" sz="900" dirty="0">
                <a:solidFill>
                  <a:schemeClr val="bg1"/>
                </a:solidFill>
                <a:ea typeface="Calibri" pitchFamily="34" charset="0"/>
                <a:cs typeface="Courier New" pitchFamily="49" charset="0"/>
              </a:rPr>
              <a:t>interface IPrintable</a:t>
            </a:r>
          </a:p>
          <a:p>
            <a:pPr eaLnBrk="0" hangingPunct="0">
              <a:defRPr/>
            </a:pPr>
            <a:r>
              <a:rPr lang="en-US" sz="900" dirty="0">
                <a:solidFill>
                  <a:schemeClr val="bg1"/>
                </a:solidFill>
                <a:ea typeface="Calibri" pitchFamily="34" charset="0"/>
                <a:cs typeface="Courier New" pitchFamily="49" charset="0"/>
              </a:rPr>
              <a:t>{</a:t>
            </a:r>
          </a:p>
          <a:p>
            <a:pPr eaLnBrk="0" hangingPunct="0">
              <a:defRPr/>
            </a:pPr>
            <a:r>
              <a:rPr lang="en-US" sz="900" dirty="0">
                <a:solidFill>
                  <a:schemeClr val="bg1"/>
                </a:solidFill>
                <a:ea typeface="Calibri" pitchFamily="34" charset="0"/>
                <a:cs typeface="Courier New" pitchFamily="49" charset="0"/>
              </a:rPr>
              <a:t>    void Print();</a:t>
            </a:r>
          </a:p>
          <a:p>
            <a:pPr eaLnBrk="0" hangingPunct="0">
              <a:defRPr/>
            </a:pPr>
            <a:r>
              <a:rPr lang="en-US" sz="900" dirty="0">
                <a:solidFill>
                  <a:schemeClr val="bg1"/>
                </a:solidFill>
                <a:ea typeface="Calibri" pitchFamily="34" charset="0"/>
                <a:cs typeface="Courier New" pitchFamily="49" charset="0"/>
              </a:rPr>
              <a:t>}</a:t>
            </a:r>
          </a:p>
          <a:p>
            <a:pPr eaLnBrk="0" hangingPunct="0">
              <a:defRPr/>
            </a:pPr>
            <a:r>
              <a:rPr lang="en-US" sz="900" dirty="0">
                <a:solidFill>
                  <a:schemeClr val="bg1"/>
                </a:solidFill>
                <a:ea typeface="Calibri" pitchFamily="34" charset="0"/>
                <a:cs typeface="Courier New" pitchFamily="49" charset="0"/>
              </a:rPr>
              <a:t>class Point : IPrintable</a:t>
            </a:r>
          </a:p>
          <a:p>
            <a:pPr eaLnBrk="0" hangingPunct="0">
              <a:defRPr/>
            </a:pPr>
            <a:r>
              <a:rPr lang="en-US" sz="900" dirty="0">
                <a:solidFill>
                  <a:schemeClr val="bg1"/>
                </a:solidFill>
                <a:ea typeface="Calibri" pitchFamily="34" charset="0"/>
                <a:cs typeface="Courier New" pitchFamily="49" charset="0"/>
              </a:rPr>
              <a:t>{</a:t>
            </a:r>
          </a:p>
          <a:p>
            <a:pPr eaLnBrk="0" hangingPunct="0">
              <a:defRPr/>
            </a:pPr>
            <a:r>
              <a:rPr lang="en-US" sz="900" dirty="0">
                <a:solidFill>
                  <a:schemeClr val="bg1"/>
                </a:solidFill>
                <a:ea typeface="Calibri" pitchFamily="34" charset="0"/>
                <a:cs typeface="Courier New" pitchFamily="49" charset="0"/>
              </a:rPr>
              <a:t>    public int X { get; private set; }</a:t>
            </a:r>
          </a:p>
          <a:p>
            <a:pPr eaLnBrk="0" hangingPunct="0">
              <a:defRPr/>
            </a:pPr>
            <a:r>
              <a:rPr lang="en-US" sz="900" dirty="0">
                <a:solidFill>
                  <a:schemeClr val="bg1"/>
                </a:solidFill>
                <a:ea typeface="Calibri" pitchFamily="34" charset="0"/>
                <a:cs typeface="Courier New" pitchFamily="49" charset="0"/>
              </a:rPr>
              <a:t>    public int Y { get; private set; }</a:t>
            </a:r>
          </a:p>
          <a:p>
            <a:pPr eaLnBrk="0" hangingPunct="0">
              <a:defRPr/>
            </a:pPr>
            <a:r>
              <a:rPr lang="en-US" sz="900" dirty="0">
                <a:solidFill>
                  <a:schemeClr val="bg1"/>
                </a:solidFill>
                <a:ea typeface="Calibri" pitchFamily="34" charset="0"/>
                <a:cs typeface="Courier New" pitchFamily="49" charset="0"/>
              </a:rPr>
              <a:t>    public Point(int x, int y) { X = x; Y = y; }</a:t>
            </a:r>
          </a:p>
          <a:p>
            <a:pPr eaLnBrk="0" hangingPunct="0">
              <a:defRPr/>
            </a:pPr>
            <a:endParaRPr lang="en-US" sz="900" dirty="0">
              <a:solidFill>
                <a:schemeClr val="bg1"/>
              </a:solidFill>
              <a:ea typeface="Calibri" pitchFamily="34" charset="0"/>
              <a:cs typeface="Courier New" pitchFamily="49" charset="0"/>
            </a:endParaRPr>
          </a:p>
          <a:p>
            <a:pPr eaLnBrk="0" hangingPunct="0">
              <a:defRPr/>
            </a:pPr>
            <a:r>
              <a:rPr lang="en-US" sz="900" dirty="0">
                <a:solidFill>
                  <a:schemeClr val="bg1"/>
                </a:solidFill>
                <a:ea typeface="Calibri" pitchFamily="34" charset="0"/>
                <a:cs typeface="Courier New" pitchFamily="49" charset="0"/>
              </a:rPr>
              <a:t>    public virtual void Print() // </a:t>
            </a:r>
            <a:r>
              <a:rPr lang="be-BY" sz="900" dirty="0">
                <a:solidFill>
                  <a:schemeClr val="bg1"/>
                </a:solidFill>
                <a:ea typeface="Calibri" pitchFamily="34" charset="0"/>
                <a:cs typeface="Courier New" pitchFamily="49" charset="0"/>
              </a:rPr>
              <a:t>Обязательная реализация функции!</a:t>
            </a:r>
          </a:p>
          <a:p>
            <a:pPr eaLnBrk="0" hangingPunct="0">
              <a:defRPr/>
            </a:pPr>
            <a:r>
              <a:rPr lang="be-BY" sz="900" dirty="0">
                <a:solidFill>
                  <a:schemeClr val="bg1"/>
                </a:solidFill>
                <a:ea typeface="Calibri" pitchFamily="34" charset="0"/>
                <a:cs typeface="Courier New" pitchFamily="49" charset="0"/>
              </a:rPr>
              <a:t>    {</a:t>
            </a:r>
          </a:p>
          <a:p>
            <a:pPr eaLnBrk="0" hangingPunct="0">
              <a:defRPr/>
            </a:pPr>
            <a:r>
              <a:rPr lang="be-BY" sz="900" dirty="0">
                <a:solidFill>
                  <a:schemeClr val="bg1"/>
                </a:solidFill>
                <a:ea typeface="Calibri" pitchFamily="34" charset="0"/>
                <a:cs typeface="Courier New" pitchFamily="49" charset="0"/>
              </a:rPr>
              <a:t>        </a:t>
            </a:r>
            <a:r>
              <a:rPr lang="en-US" sz="900" dirty="0">
                <a:solidFill>
                  <a:schemeClr val="bg1"/>
                </a:solidFill>
                <a:ea typeface="Calibri" pitchFamily="34" charset="0"/>
                <a:cs typeface="Courier New" pitchFamily="49" charset="0"/>
              </a:rPr>
              <a:t>Console.WriteLine("I'm Point at X={0};Y={1}",X,Y);</a:t>
            </a:r>
          </a:p>
          <a:p>
            <a:pPr eaLnBrk="0" hangingPunct="0">
              <a:defRPr/>
            </a:pPr>
            <a:r>
              <a:rPr lang="en-US" sz="900" dirty="0">
                <a:solidFill>
                  <a:schemeClr val="bg1"/>
                </a:solidFill>
                <a:ea typeface="Calibri" pitchFamily="34" charset="0"/>
                <a:cs typeface="Courier New" pitchFamily="49" charset="0"/>
              </a:rPr>
              <a:t>    }</a:t>
            </a:r>
          </a:p>
          <a:p>
            <a:pPr eaLnBrk="0" hangingPunct="0">
              <a:defRPr/>
            </a:pPr>
            <a:r>
              <a:rPr lang="en-US" sz="900" dirty="0">
                <a:solidFill>
                  <a:schemeClr val="bg1"/>
                </a:solidFill>
                <a:ea typeface="Calibri" pitchFamily="34" charset="0"/>
                <a:cs typeface="Courier New" pitchFamily="49" charset="0"/>
              </a:rPr>
              <a:t>}</a:t>
            </a:r>
          </a:p>
          <a:p>
            <a:pPr eaLnBrk="0" hangingPunct="0">
              <a:defRPr/>
            </a:pPr>
            <a:r>
              <a:rPr lang="en-US" sz="900" dirty="0">
                <a:solidFill>
                  <a:schemeClr val="bg1"/>
                </a:solidFill>
                <a:ea typeface="Calibri" pitchFamily="34" charset="0"/>
                <a:cs typeface="Courier New" pitchFamily="49" charset="0"/>
              </a:rPr>
              <a:t>class Arc : Point</a:t>
            </a:r>
          </a:p>
          <a:p>
            <a:pPr eaLnBrk="0" hangingPunct="0">
              <a:defRPr/>
            </a:pPr>
            <a:r>
              <a:rPr lang="en-US" sz="900" dirty="0">
                <a:solidFill>
                  <a:schemeClr val="bg1"/>
                </a:solidFill>
                <a:ea typeface="Calibri" pitchFamily="34" charset="0"/>
                <a:cs typeface="Courier New" pitchFamily="49" charset="0"/>
              </a:rPr>
              <a:t>{</a:t>
            </a:r>
          </a:p>
          <a:p>
            <a:pPr eaLnBrk="0" hangingPunct="0">
              <a:defRPr/>
            </a:pPr>
            <a:r>
              <a:rPr lang="en-US" sz="900" dirty="0">
                <a:solidFill>
                  <a:schemeClr val="bg1"/>
                </a:solidFill>
                <a:ea typeface="Calibri" pitchFamily="34" charset="0"/>
                <a:cs typeface="Courier New" pitchFamily="49" charset="0"/>
              </a:rPr>
              <a:t>    private double _radius;</a:t>
            </a:r>
          </a:p>
          <a:p>
            <a:pPr eaLnBrk="0" hangingPunct="0">
              <a:defRPr/>
            </a:pPr>
            <a:r>
              <a:rPr lang="en-US" sz="900" dirty="0">
                <a:solidFill>
                  <a:schemeClr val="bg1"/>
                </a:solidFill>
                <a:ea typeface="Calibri" pitchFamily="34" charset="0"/>
                <a:cs typeface="Courier New" pitchFamily="49" charset="0"/>
              </a:rPr>
              <a:t>    public Arc(int x, int y, double radius) : base(x, y) { _radius = radius; }</a:t>
            </a:r>
          </a:p>
          <a:p>
            <a:pPr eaLnBrk="0" hangingPunct="0">
              <a:defRPr/>
            </a:pPr>
            <a:r>
              <a:rPr lang="en-US" sz="900" dirty="0">
                <a:solidFill>
                  <a:schemeClr val="bg1"/>
                </a:solidFill>
                <a:ea typeface="Calibri" pitchFamily="34" charset="0"/>
                <a:cs typeface="Courier New" pitchFamily="49" charset="0"/>
              </a:rPr>
              <a:t>    public override void Print()</a:t>
            </a:r>
          </a:p>
          <a:p>
            <a:pPr eaLnBrk="0" hangingPunct="0">
              <a:defRPr/>
            </a:pPr>
            <a:r>
              <a:rPr lang="en-US" sz="900" dirty="0">
                <a:solidFill>
                  <a:schemeClr val="bg1"/>
                </a:solidFill>
                <a:ea typeface="Calibri" pitchFamily="34" charset="0"/>
                <a:cs typeface="Courier New" pitchFamily="49" charset="0"/>
              </a:rPr>
              <a:t>    {</a:t>
            </a:r>
          </a:p>
          <a:p>
            <a:pPr eaLnBrk="0" hangingPunct="0">
              <a:defRPr/>
            </a:pPr>
            <a:r>
              <a:rPr lang="en-US" sz="900" dirty="0">
                <a:solidFill>
                  <a:schemeClr val="bg1"/>
                </a:solidFill>
                <a:ea typeface="Calibri" pitchFamily="34" charset="0"/>
                <a:cs typeface="Courier New" pitchFamily="49" charset="0"/>
              </a:rPr>
              <a:t>        Console.WriteLine("I'm Arc with Radius {0} at point {1}; {2}", _radius, base.X, base.Y);</a:t>
            </a:r>
          </a:p>
          <a:p>
            <a:pPr eaLnBrk="0" hangingPunct="0">
              <a:defRPr/>
            </a:pPr>
            <a:r>
              <a:rPr lang="en-US" sz="900" dirty="0">
                <a:solidFill>
                  <a:schemeClr val="bg1"/>
                </a:solidFill>
                <a:ea typeface="Calibri" pitchFamily="34" charset="0"/>
                <a:cs typeface="Courier New" pitchFamily="49" charset="0"/>
              </a:rPr>
              <a:t>    }</a:t>
            </a:r>
          </a:p>
          <a:p>
            <a:pPr eaLnBrk="0" hangingPunct="0">
              <a:defRPr/>
            </a:pPr>
            <a:r>
              <a:rPr lang="en-US" sz="900" dirty="0">
                <a:solidFill>
                  <a:schemeClr val="bg1"/>
                </a:solidFill>
                <a:ea typeface="Calibri" pitchFamily="34" charset="0"/>
                <a:cs typeface="Courier New" pitchFamily="49" charset="0"/>
              </a:rPr>
              <a:t>}</a:t>
            </a:r>
          </a:p>
          <a:p>
            <a:pPr eaLnBrk="0" hangingPunct="0">
              <a:defRPr/>
            </a:pPr>
            <a:r>
              <a:rPr lang="en-US" sz="900" dirty="0">
                <a:solidFill>
                  <a:schemeClr val="bg1"/>
                </a:solidFill>
                <a:ea typeface="Calibri" pitchFamily="34" charset="0"/>
                <a:cs typeface="Courier New" pitchFamily="49" charset="0"/>
              </a:rPr>
              <a:t>class Point3D : IPrintable</a:t>
            </a:r>
          </a:p>
          <a:p>
            <a:pPr eaLnBrk="0" hangingPunct="0">
              <a:defRPr/>
            </a:pPr>
            <a:r>
              <a:rPr lang="en-US" sz="900" dirty="0">
                <a:solidFill>
                  <a:schemeClr val="bg1"/>
                </a:solidFill>
                <a:ea typeface="Calibri" pitchFamily="34" charset="0"/>
                <a:cs typeface="Courier New" pitchFamily="49" charset="0"/>
              </a:rPr>
              <a:t>{</a:t>
            </a:r>
          </a:p>
          <a:p>
            <a:pPr eaLnBrk="0" hangingPunct="0">
              <a:defRPr/>
            </a:pPr>
            <a:r>
              <a:rPr lang="en-US" sz="900" dirty="0">
                <a:solidFill>
                  <a:schemeClr val="bg1"/>
                </a:solidFill>
                <a:ea typeface="Calibri" pitchFamily="34" charset="0"/>
                <a:cs typeface="Courier New" pitchFamily="49" charset="0"/>
              </a:rPr>
              <a:t>    int _x, _y, _z;</a:t>
            </a:r>
          </a:p>
          <a:p>
            <a:pPr eaLnBrk="0" hangingPunct="0">
              <a:defRPr/>
            </a:pPr>
            <a:r>
              <a:rPr lang="en-US" sz="900" dirty="0">
                <a:solidFill>
                  <a:schemeClr val="bg1"/>
                </a:solidFill>
                <a:ea typeface="Calibri" pitchFamily="34" charset="0"/>
                <a:cs typeface="Courier New" pitchFamily="49" charset="0"/>
              </a:rPr>
              <a:t>    public Point3D(int x, int y, int z) { _x = x; _y = y; _z = z; }</a:t>
            </a:r>
          </a:p>
          <a:p>
            <a:pPr eaLnBrk="0" hangingPunct="0">
              <a:defRPr/>
            </a:pPr>
            <a:endParaRPr lang="en-US" sz="900" dirty="0">
              <a:solidFill>
                <a:schemeClr val="bg1"/>
              </a:solidFill>
              <a:ea typeface="Calibri" pitchFamily="34" charset="0"/>
              <a:cs typeface="Courier New" pitchFamily="49" charset="0"/>
            </a:endParaRPr>
          </a:p>
          <a:p>
            <a:pPr eaLnBrk="0" hangingPunct="0">
              <a:defRPr/>
            </a:pPr>
            <a:r>
              <a:rPr lang="en-US" sz="900" dirty="0">
                <a:solidFill>
                  <a:schemeClr val="bg1"/>
                </a:solidFill>
                <a:ea typeface="Calibri" pitchFamily="34" charset="0"/>
                <a:cs typeface="Courier New" pitchFamily="49" charset="0"/>
              </a:rPr>
              <a:t>    public void Print()</a:t>
            </a:r>
          </a:p>
          <a:p>
            <a:pPr eaLnBrk="0" hangingPunct="0">
              <a:defRPr/>
            </a:pPr>
            <a:r>
              <a:rPr lang="en-US" sz="900" dirty="0">
                <a:solidFill>
                  <a:schemeClr val="bg1"/>
                </a:solidFill>
                <a:ea typeface="Calibri" pitchFamily="34" charset="0"/>
                <a:cs typeface="Courier New" pitchFamily="49" charset="0"/>
              </a:rPr>
              <a:t>    {</a:t>
            </a:r>
          </a:p>
          <a:p>
            <a:pPr eaLnBrk="0" hangingPunct="0">
              <a:defRPr/>
            </a:pPr>
            <a:r>
              <a:rPr lang="en-US" sz="900" dirty="0">
                <a:solidFill>
                  <a:schemeClr val="bg1"/>
                </a:solidFill>
                <a:ea typeface="Calibri" pitchFamily="34" charset="0"/>
                <a:cs typeface="Courier New" pitchFamily="49" charset="0"/>
              </a:rPr>
              <a:t>        Console.WriteLine("I'm Point 3D at X={0};Y={1};Z={2}", _x, _y, _z);</a:t>
            </a:r>
          </a:p>
          <a:p>
            <a:pPr eaLnBrk="0" hangingPunct="0">
              <a:defRPr/>
            </a:pPr>
            <a:r>
              <a:rPr lang="en-US" sz="900" dirty="0">
                <a:solidFill>
                  <a:schemeClr val="bg1"/>
                </a:solidFill>
                <a:ea typeface="Calibri" pitchFamily="34" charset="0"/>
                <a:cs typeface="Courier New" pitchFamily="49" charset="0"/>
              </a:rPr>
              <a:t>    }</a:t>
            </a:r>
          </a:p>
          <a:p>
            <a:pPr eaLnBrk="0" hangingPunct="0">
              <a:defRPr/>
            </a:pPr>
            <a:r>
              <a:rPr lang="en-US" sz="900" dirty="0">
                <a:solidFill>
                  <a:schemeClr val="bg1"/>
                </a:solidFill>
                <a:ea typeface="Calibri" pitchFamily="34" charset="0"/>
                <a:cs typeface="Courier New" pitchFamily="49" charset="0"/>
              </a:rPr>
              <a:t>}</a:t>
            </a:r>
          </a:p>
          <a:p>
            <a:pPr eaLnBrk="0" hangingPunct="0">
              <a:defRPr/>
            </a:pPr>
            <a:r>
              <a:rPr lang="en-US" sz="900" dirty="0">
                <a:solidFill>
                  <a:schemeClr val="bg1"/>
                </a:solidFill>
                <a:ea typeface="Calibri" pitchFamily="34" charset="0"/>
                <a:cs typeface="Courier New" pitchFamily="49" charset="0"/>
              </a:rPr>
              <a:t>class Program</a:t>
            </a:r>
          </a:p>
          <a:p>
            <a:pPr eaLnBrk="0" hangingPunct="0">
              <a:defRPr/>
            </a:pPr>
            <a:r>
              <a:rPr lang="en-US" sz="900" dirty="0">
                <a:solidFill>
                  <a:schemeClr val="bg1"/>
                </a:solidFill>
                <a:ea typeface="Calibri" pitchFamily="34" charset="0"/>
                <a:cs typeface="Courier New" pitchFamily="49" charset="0"/>
              </a:rPr>
              <a:t>{</a:t>
            </a:r>
          </a:p>
          <a:p>
            <a:pPr eaLnBrk="0" hangingPunct="0">
              <a:defRPr/>
            </a:pPr>
            <a:r>
              <a:rPr lang="en-US" sz="900" dirty="0">
                <a:solidFill>
                  <a:schemeClr val="bg1"/>
                </a:solidFill>
                <a:ea typeface="Calibri" pitchFamily="34" charset="0"/>
                <a:cs typeface="Courier New" pitchFamily="49" charset="0"/>
              </a:rPr>
              <a:t>    static void Printer(params IPrintable[] vals)</a:t>
            </a:r>
          </a:p>
          <a:p>
            <a:pPr eaLnBrk="0" hangingPunct="0">
              <a:defRPr/>
            </a:pPr>
            <a:r>
              <a:rPr lang="en-US" sz="900" dirty="0">
                <a:solidFill>
                  <a:schemeClr val="bg1"/>
                </a:solidFill>
                <a:ea typeface="Calibri" pitchFamily="34" charset="0"/>
                <a:cs typeface="Courier New" pitchFamily="49" charset="0"/>
              </a:rPr>
              <a:t>    {</a:t>
            </a:r>
          </a:p>
          <a:p>
            <a:pPr eaLnBrk="0" hangingPunct="0">
              <a:defRPr/>
            </a:pPr>
            <a:r>
              <a:rPr lang="en-US" sz="900" dirty="0">
                <a:solidFill>
                  <a:schemeClr val="bg1"/>
                </a:solidFill>
                <a:ea typeface="Calibri" pitchFamily="34" charset="0"/>
                <a:cs typeface="Courier New" pitchFamily="49" charset="0"/>
              </a:rPr>
              <a:t>        foreach (IPrintable obj in vals) obj.Print();</a:t>
            </a:r>
          </a:p>
          <a:p>
            <a:pPr eaLnBrk="0" hangingPunct="0">
              <a:defRPr/>
            </a:pPr>
            <a:r>
              <a:rPr lang="en-US" sz="900" dirty="0">
                <a:solidFill>
                  <a:schemeClr val="bg1"/>
                </a:solidFill>
                <a:ea typeface="Calibri" pitchFamily="34" charset="0"/>
                <a:cs typeface="Courier New" pitchFamily="49" charset="0"/>
              </a:rPr>
              <a:t>    }</a:t>
            </a:r>
          </a:p>
          <a:p>
            <a:pPr eaLnBrk="0" hangingPunct="0">
              <a:defRPr/>
            </a:pPr>
            <a:r>
              <a:rPr lang="en-US" sz="900" dirty="0">
                <a:solidFill>
                  <a:schemeClr val="bg1"/>
                </a:solidFill>
                <a:ea typeface="Calibri" pitchFamily="34" charset="0"/>
                <a:cs typeface="Courier New" pitchFamily="49" charset="0"/>
              </a:rPr>
              <a:t>    static void Main(string[] args)</a:t>
            </a:r>
          </a:p>
          <a:p>
            <a:pPr eaLnBrk="0" hangingPunct="0">
              <a:defRPr/>
            </a:pPr>
            <a:r>
              <a:rPr lang="en-US" sz="900" dirty="0">
                <a:solidFill>
                  <a:schemeClr val="bg1"/>
                </a:solidFill>
                <a:ea typeface="Calibri" pitchFamily="34" charset="0"/>
                <a:cs typeface="Courier New" pitchFamily="49" charset="0"/>
              </a:rPr>
              <a:t>    {</a:t>
            </a:r>
          </a:p>
          <a:p>
            <a:pPr eaLnBrk="0" hangingPunct="0">
              <a:defRPr/>
            </a:pPr>
            <a:r>
              <a:rPr lang="en-US" sz="900" dirty="0">
                <a:solidFill>
                  <a:schemeClr val="bg1"/>
                </a:solidFill>
                <a:ea typeface="Calibri" pitchFamily="34" charset="0"/>
                <a:cs typeface="Courier New" pitchFamily="49" charset="0"/>
              </a:rPr>
              <a:t>        Printer(new Point(1,2),new Arc(10,20,30),new Point3D(100,200,300));</a:t>
            </a:r>
          </a:p>
          <a:p>
            <a:pPr eaLnBrk="0" hangingPunct="0">
              <a:defRPr/>
            </a:pPr>
            <a:r>
              <a:rPr lang="en-US" sz="900" dirty="0">
                <a:solidFill>
                  <a:schemeClr val="bg1"/>
                </a:solidFill>
                <a:ea typeface="Calibri" pitchFamily="34" charset="0"/>
                <a:cs typeface="Courier New" pitchFamily="49" charset="0"/>
              </a:rPr>
              <a:t>    }</a:t>
            </a:r>
          </a:p>
          <a:p>
            <a:pPr eaLnBrk="0" hangingPunct="0">
              <a:defRPr/>
            </a:pPr>
            <a:r>
              <a:rPr lang="en-US" sz="900" dirty="0" smtClean="0">
                <a:solidFill>
                  <a:schemeClr val="bg1"/>
                </a:solidFill>
                <a:ea typeface="Calibri" pitchFamily="34" charset="0"/>
                <a:cs typeface="Courier New" pitchFamily="49" charset="0"/>
              </a:rPr>
              <a:t>}</a:t>
            </a:r>
            <a:endParaRPr lang="be-BY" sz="900" dirty="0">
              <a:solidFill>
                <a:schemeClr val="bg1"/>
              </a:solidFill>
              <a:ea typeface="Calibri" pitchFamily="34" charset="0"/>
              <a:cs typeface="Courier New" pitchFamily="49" charset="0"/>
            </a:endParaRPr>
          </a:p>
        </p:txBody>
      </p:sp>
    </p:spTree>
    <p:extLst>
      <p:ext uri="{BB962C8B-B14F-4D97-AF65-F5344CB8AC3E}">
        <p14:creationId xmlns:p14="http://schemas.microsoft.com/office/powerpoint/2010/main" val="205161199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ru-RU" dirty="0" smtClean="0">
                <a:solidFill>
                  <a:schemeClr val="bg1"/>
                </a:solidFill>
              </a:rPr>
              <a:t>Полезные интерфейсы в </a:t>
            </a:r>
            <a:r>
              <a:rPr lang="en-US" dirty="0" smtClean="0">
                <a:solidFill>
                  <a:schemeClr val="bg1"/>
                </a:solidFill>
              </a:rPr>
              <a:t>.NET</a:t>
            </a:r>
            <a:endParaRPr lang="ru-RU" dirty="0">
              <a:solidFill>
                <a:schemeClr val="bg1"/>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1364860172"/>
              </p:ext>
            </p:extLst>
          </p:nvPr>
        </p:nvGraphicFramePr>
        <p:xfrm>
          <a:off x="572970" y="1472018"/>
          <a:ext cx="7700910" cy="3901286"/>
        </p:xfrm>
        <a:graphic>
          <a:graphicData uri="http://schemas.openxmlformats.org/drawingml/2006/table">
            <a:tbl>
              <a:tblPr/>
              <a:tblGrid>
                <a:gridCol w="2630878"/>
                <a:gridCol w="1584176"/>
                <a:gridCol w="3485856"/>
              </a:tblGrid>
              <a:tr h="320018">
                <a:tc>
                  <a:txBody>
                    <a:bodyPr/>
                    <a:lstStyle/>
                    <a:p>
                      <a:pPr algn="l"/>
                      <a:r>
                        <a:rPr lang="ru-RU" sz="1600" b="1" dirty="0" smtClean="0">
                          <a:solidFill>
                            <a:schemeClr val="accent1">
                              <a:lumMod val="75000"/>
                            </a:schemeClr>
                          </a:solidFill>
                        </a:rPr>
                        <a:t>Пространство</a:t>
                      </a:r>
                      <a:r>
                        <a:rPr lang="ru-RU" sz="1600" b="1" baseline="0" dirty="0" smtClean="0">
                          <a:solidFill>
                            <a:schemeClr val="accent1">
                              <a:lumMod val="75000"/>
                            </a:schemeClr>
                          </a:solidFill>
                        </a:rPr>
                        <a:t> имен </a:t>
                      </a:r>
                      <a:endParaRPr lang="en-US" sz="1600" b="1" dirty="0">
                        <a:solidFill>
                          <a:schemeClr val="accent1">
                            <a:lumMod val="75000"/>
                          </a:schemeClr>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solidFill>
                  </a:tcPr>
                </a:tc>
                <a:tc>
                  <a:txBody>
                    <a:bodyPr/>
                    <a:lstStyle/>
                    <a:p>
                      <a:pPr algn="l"/>
                      <a:r>
                        <a:rPr lang="ru-RU" sz="1600" dirty="0" smtClean="0">
                          <a:solidFill>
                            <a:schemeClr val="accent1">
                              <a:lumMod val="75000"/>
                            </a:schemeClr>
                          </a:solidFill>
                        </a:rPr>
                        <a:t>Название</a:t>
                      </a:r>
                      <a:endParaRPr lang="en-US" sz="1600" dirty="0">
                        <a:solidFill>
                          <a:schemeClr val="accent1">
                            <a:lumMod val="75000"/>
                          </a:schemeClr>
                        </a:solidFill>
                      </a:endParaRPr>
                    </a:p>
                  </a:txBody>
                  <a:tcPr marL="45717" marR="45717" marT="22858" marB="22858"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solidFill>
                  </a:tcPr>
                </a:tc>
                <a:tc>
                  <a:txBody>
                    <a:bodyPr/>
                    <a:lstStyle/>
                    <a:p>
                      <a:pPr algn="l"/>
                      <a:r>
                        <a:rPr lang="ru-RU" sz="1600" dirty="0" smtClean="0">
                          <a:solidFill>
                            <a:schemeClr val="accent1">
                              <a:lumMod val="75000"/>
                            </a:schemeClr>
                          </a:solidFill>
                        </a:rPr>
                        <a:t>Назначение</a:t>
                      </a:r>
                      <a:endParaRPr lang="en-US" sz="1600" dirty="0">
                        <a:solidFill>
                          <a:schemeClr val="accent1">
                            <a:lumMod val="75000"/>
                          </a:schemeClr>
                        </a:solidFill>
                      </a:endParaRPr>
                    </a:p>
                  </a:txBody>
                  <a:tcPr marL="45717" marR="45717" marT="22858" marB="22858"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solidFill>
                  </a:tcPr>
                </a:tc>
              </a:tr>
              <a:tr h="320018">
                <a:tc>
                  <a:txBody>
                    <a:bodyPr/>
                    <a:lstStyle/>
                    <a:p>
                      <a:pPr algn="l"/>
                      <a:r>
                        <a:rPr lang="en-US" sz="1600" b="0" dirty="0" smtClean="0">
                          <a:solidFill>
                            <a:schemeClr val="bg1"/>
                          </a:solidFill>
                        </a:rPr>
                        <a:t>System</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en-US" sz="1600" b="0" dirty="0" err="1" smtClean="0">
                          <a:solidFill>
                            <a:schemeClr val="bg1"/>
                          </a:solidFill>
                        </a:rPr>
                        <a:t>IEnumerable</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rowSpan="2">
                  <a:txBody>
                    <a:bodyPr/>
                    <a:lstStyle/>
                    <a:p>
                      <a:pPr algn="l"/>
                      <a:r>
                        <a:rPr lang="ru-RU" sz="1600" b="0" dirty="0" smtClean="0">
                          <a:solidFill>
                            <a:schemeClr val="bg1"/>
                          </a:solidFill>
                        </a:rPr>
                        <a:t>Одноправленная неизменяемая последовательность элементов.</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457168">
                <a:tc>
                  <a:txBody>
                    <a:bodyPr/>
                    <a:lstStyle/>
                    <a:p>
                      <a:pPr algn="l"/>
                      <a:r>
                        <a:rPr lang="en-US" sz="1600" b="0" dirty="0" err="1" smtClean="0">
                          <a:solidFill>
                            <a:schemeClr val="bg1"/>
                          </a:solidFill>
                        </a:rPr>
                        <a:t>System.Collections.Generic</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en-US" sz="1600" b="0" dirty="0" err="1" smtClean="0">
                          <a:solidFill>
                            <a:schemeClr val="bg1"/>
                          </a:solidFill>
                        </a:rPr>
                        <a:t>IEnumerable</a:t>
                      </a:r>
                      <a:r>
                        <a:rPr lang="en-US" sz="1600" b="0" dirty="0" smtClean="0">
                          <a:solidFill>
                            <a:schemeClr val="bg1"/>
                          </a:solidFill>
                        </a:rPr>
                        <a:t>&lt;T&gt;</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vMerge="1">
                  <a:txBody>
                    <a:bodyPr/>
                    <a:lstStyle/>
                    <a:p>
                      <a:pPr algn="l"/>
                      <a:endParaRPr lang="en-US" sz="14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427730">
                <a:tc rowSpan="2">
                  <a:txBody>
                    <a:bodyPr/>
                    <a:lstStyle/>
                    <a:p>
                      <a:pPr algn="l"/>
                      <a:r>
                        <a:rPr lang="en-US" sz="1600" b="0" dirty="0" smtClean="0">
                          <a:solidFill>
                            <a:schemeClr val="bg1"/>
                          </a:solidFill>
                        </a:rPr>
                        <a:t>System</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7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0" dirty="0" err="1" smtClean="0">
                          <a:solidFill>
                            <a:schemeClr val="bg1"/>
                          </a:solidFill>
                        </a:rPr>
                        <a:t>IComparable</a:t>
                      </a:r>
                      <a:endParaRPr lang="en-US" sz="1600" b="0" dirty="0" smtClean="0">
                        <a:solidFill>
                          <a:schemeClr val="bg1"/>
                        </a:solidFill>
                      </a:endParaRPr>
                    </a:p>
                    <a:p>
                      <a:pPr algn="l"/>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75000"/>
                      </a:schemeClr>
                    </a:solidFill>
                  </a:tcPr>
                </a:tc>
                <a:tc rowSpan="2">
                  <a:txBody>
                    <a:bodyPr/>
                    <a:lstStyle/>
                    <a:p>
                      <a:pPr algn="l"/>
                      <a:r>
                        <a:rPr lang="ru-RU" sz="1600" b="0" dirty="0" smtClean="0">
                          <a:solidFill>
                            <a:schemeClr val="bg1"/>
                          </a:solidFill>
                        </a:rPr>
                        <a:t>Упорядочивание элементов для помещения их в сортируемые коллекции. Реализуется самим</a:t>
                      </a:r>
                      <a:r>
                        <a:rPr lang="ru-RU" sz="1600" b="0" baseline="0" dirty="0" smtClean="0">
                          <a:solidFill>
                            <a:schemeClr val="bg1"/>
                          </a:solidFill>
                        </a:rPr>
                        <a:t> типом.</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75000"/>
                      </a:schemeClr>
                    </a:solidFill>
                  </a:tcPr>
                </a:tc>
              </a:tr>
              <a:tr h="320018">
                <a:tc vMerge="1">
                  <a:txBody>
                    <a:bodyPr/>
                    <a:lstStyle/>
                    <a:p>
                      <a:pPr algn="l"/>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75000"/>
                      </a:schemeClr>
                    </a:solidFill>
                  </a:tcPr>
                </a:tc>
                <a:tc>
                  <a:txBody>
                    <a:bodyPr/>
                    <a:lstStyle/>
                    <a:p>
                      <a:pPr algn="l"/>
                      <a:r>
                        <a:rPr lang="en-US" sz="1600" b="0" dirty="0" err="1" smtClean="0">
                          <a:solidFill>
                            <a:schemeClr val="bg1"/>
                          </a:solidFill>
                        </a:rPr>
                        <a:t>IComparable</a:t>
                      </a:r>
                      <a:r>
                        <a:rPr lang="en-US" sz="1600" b="0" dirty="0" smtClean="0">
                          <a:solidFill>
                            <a:schemeClr val="bg1"/>
                          </a:solidFill>
                        </a:rPr>
                        <a:t>&lt;T&gt;</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75000"/>
                      </a:schemeClr>
                    </a:solidFill>
                  </a:tcPr>
                </a:tc>
                <a:tc vMerge="1">
                  <a:txBody>
                    <a:bodyPr/>
                    <a:lstStyle/>
                    <a:p>
                      <a:pPr algn="l"/>
                      <a:endParaRPr lang="en-US" sz="14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457168">
                <a:tc>
                  <a:txBody>
                    <a:bodyPr/>
                    <a:lstStyle/>
                    <a:p>
                      <a:pPr algn="l"/>
                      <a:r>
                        <a:rPr lang="en-US" sz="1600" b="0" dirty="0" err="1" smtClean="0">
                          <a:solidFill>
                            <a:schemeClr val="bg1"/>
                          </a:solidFill>
                        </a:rPr>
                        <a:t>System.Collections</a:t>
                      </a:r>
                      <a:r>
                        <a:rPr lang="en-US" sz="1600" b="0" dirty="0" smtClean="0">
                          <a:solidFill>
                            <a:schemeClr val="bg1"/>
                          </a:solidFill>
                        </a:rPr>
                        <a:t>.</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en-US" sz="1600" b="0" dirty="0" err="1" smtClean="0">
                          <a:solidFill>
                            <a:schemeClr val="bg1"/>
                          </a:solidFill>
                        </a:rPr>
                        <a:t>IComparer</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rowSpan="2">
                  <a:txBody>
                    <a:bodyPr/>
                    <a:lstStyle/>
                    <a:p>
                      <a:pPr algn="l"/>
                      <a:r>
                        <a:rPr lang="ru-RU" sz="1600" b="0" dirty="0" smtClean="0">
                          <a:solidFill>
                            <a:schemeClr val="bg1"/>
                          </a:solidFill>
                        </a:rPr>
                        <a:t>Упорядочивание элементов для помещения их в сортируемые коллекции. Реализуется</a:t>
                      </a:r>
                      <a:r>
                        <a:rPr lang="ru-RU" sz="1600" b="0" baseline="0" dirty="0" smtClean="0">
                          <a:solidFill>
                            <a:schemeClr val="bg1"/>
                          </a:solidFill>
                        </a:rPr>
                        <a:t> внешним классом.</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457168">
                <a:tc>
                  <a:txBody>
                    <a:bodyPr/>
                    <a:lstStyle/>
                    <a:p>
                      <a:pPr algn="l"/>
                      <a:r>
                        <a:rPr lang="en-US" sz="1600" b="0" dirty="0" err="1" smtClean="0">
                          <a:solidFill>
                            <a:schemeClr val="bg1"/>
                          </a:solidFill>
                        </a:rPr>
                        <a:t>System.Collections.Generic</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en-US" sz="1600" b="0" dirty="0" err="1" smtClean="0">
                          <a:solidFill>
                            <a:schemeClr val="bg1"/>
                          </a:solidFill>
                        </a:rPr>
                        <a:t>IComparer</a:t>
                      </a:r>
                      <a:r>
                        <a:rPr lang="en-US" sz="1600" b="0" dirty="0" smtClean="0">
                          <a:solidFill>
                            <a:schemeClr val="bg1"/>
                          </a:solidFill>
                        </a:rPr>
                        <a:t>&lt;T&gt;</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vMerge="1">
                  <a:txBody>
                    <a:bodyPr/>
                    <a:lstStyle/>
                    <a:p>
                      <a:pPr algn="l"/>
                      <a:endParaRPr lang="en-US" sz="14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209424">
                <a:tc>
                  <a:txBody>
                    <a:bodyPr/>
                    <a:lstStyle/>
                    <a:p>
                      <a:pPr algn="l"/>
                      <a:r>
                        <a:rPr lang="ru-RU" sz="1600" b="0" dirty="0" smtClean="0">
                          <a:solidFill>
                            <a:schemeClr val="bg1"/>
                          </a:solidFill>
                        </a:rPr>
                        <a:t>System</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75000"/>
                      </a:schemeClr>
                    </a:solidFill>
                  </a:tcPr>
                </a:tc>
                <a:tc>
                  <a:txBody>
                    <a:bodyPr/>
                    <a:lstStyle/>
                    <a:p>
                      <a:pPr algn="l"/>
                      <a:r>
                        <a:rPr lang="ru-RU" sz="1600" b="0" dirty="0" smtClean="0">
                          <a:solidFill>
                            <a:schemeClr val="bg1"/>
                          </a:solidFill>
                        </a:rPr>
                        <a:t>IEquatable&lt;T&gt;</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75000"/>
                      </a:schemeClr>
                    </a:solidFill>
                  </a:tcPr>
                </a:tc>
                <a:tc>
                  <a:txBody>
                    <a:bodyPr/>
                    <a:lstStyle/>
                    <a:p>
                      <a:pPr algn="l"/>
                      <a:r>
                        <a:rPr lang="en-US" sz="1600" b="0" dirty="0" smtClean="0">
                          <a:solidFill>
                            <a:schemeClr val="bg1"/>
                          </a:solidFill>
                        </a:rPr>
                        <a:t>C</a:t>
                      </a:r>
                      <a:r>
                        <a:rPr lang="ru-RU" sz="1600" b="0" dirty="0" smtClean="0">
                          <a:solidFill>
                            <a:schemeClr val="bg1"/>
                          </a:solidFill>
                        </a:rPr>
                        <a:t>равнение элементов на равенство</a:t>
                      </a:r>
                      <a:r>
                        <a:rPr lang="en-US" sz="1600" b="0" dirty="0" smtClean="0">
                          <a:solidFill>
                            <a:schemeClr val="bg1"/>
                          </a:solidFill>
                        </a:rPr>
                        <a:t>.</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75000"/>
                      </a:schemeClr>
                    </a:solidFill>
                  </a:tcPr>
                </a:tc>
              </a:tr>
              <a:tr h="320018">
                <a:tc>
                  <a:txBody>
                    <a:bodyPr/>
                    <a:lstStyle/>
                    <a:p>
                      <a:pPr algn="l"/>
                      <a:r>
                        <a:rPr lang="en-US" sz="1600" b="0" dirty="0" smtClean="0">
                          <a:solidFill>
                            <a:schemeClr val="bg1"/>
                          </a:solidFill>
                        </a:rPr>
                        <a:t>System</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en-US" sz="1600" b="0" dirty="0" err="1" smtClean="0">
                          <a:solidFill>
                            <a:schemeClr val="bg1"/>
                          </a:solidFill>
                        </a:rPr>
                        <a:t>IDisposable</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ru-RU" sz="1600" b="0" dirty="0" smtClean="0">
                          <a:solidFill>
                            <a:schemeClr val="bg1"/>
                          </a:solidFill>
                        </a:rPr>
                        <a:t>Освобождение внешних ресурсов.</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320018">
                <a:tc>
                  <a:txBody>
                    <a:bodyPr/>
                    <a:lstStyle/>
                    <a:p>
                      <a:pPr algn="l"/>
                      <a:r>
                        <a:rPr lang="en-US" sz="1600" b="0" dirty="0" err="1" smtClean="0">
                          <a:solidFill>
                            <a:schemeClr val="bg1"/>
                          </a:solidFill>
                        </a:rPr>
                        <a:t>System.Runtime.Serialization</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75000"/>
                      </a:schemeClr>
                    </a:solidFill>
                  </a:tcPr>
                </a:tc>
                <a:tc>
                  <a:txBody>
                    <a:bodyPr/>
                    <a:lstStyle/>
                    <a:p>
                      <a:pPr algn="l"/>
                      <a:r>
                        <a:rPr lang="en-US" sz="1600" b="0" dirty="0" err="1" smtClean="0">
                          <a:solidFill>
                            <a:schemeClr val="bg1"/>
                          </a:solidFill>
                        </a:rPr>
                        <a:t>ISerializable</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75000"/>
                      </a:schemeClr>
                    </a:solidFill>
                  </a:tcPr>
                </a:tc>
                <a:tc>
                  <a:txBody>
                    <a:bodyPr/>
                    <a:lstStyle/>
                    <a:p>
                      <a:pPr algn="l"/>
                      <a:r>
                        <a:rPr lang="ru-RU" sz="1600" b="0" dirty="0" smtClean="0">
                          <a:solidFill>
                            <a:schemeClr val="bg1"/>
                          </a:solidFill>
                        </a:rPr>
                        <a:t>Управление бинарной сериализацией.</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75000"/>
                      </a:schemeClr>
                    </a:solidFill>
                  </a:tcPr>
                </a:tc>
              </a:tr>
            </a:tbl>
          </a:graphicData>
        </a:graphic>
      </p:graphicFrame>
    </p:spTree>
    <p:extLst>
      <p:ext uri="{BB962C8B-B14F-4D97-AF65-F5344CB8AC3E}">
        <p14:creationId xmlns:p14="http://schemas.microsoft.com/office/powerpoint/2010/main" val="162485374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7410" name="Rectangle 1"/>
          <p:cNvSpPr>
            <a:spLocks noChangeArrowheads="1"/>
          </p:cNvSpPr>
          <p:nvPr/>
        </p:nvSpPr>
        <p:spPr bwMode="auto">
          <a:xfrm>
            <a:off x="381000" y="-4763"/>
            <a:ext cx="83058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Интерфейс </a:t>
            </a:r>
            <a:r>
              <a:rPr lang="en-US" sz="2400" b="1" dirty="0">
                <a:solidFill>
                  <a:schemeClr val="bg1"/>
                </a:solidFill>
                <a:cs typeface="Times New Roman" pitchFamily="18" charset="0"/>
              </a:rPr>
              <a:t>IComparable</a:t>
            </a:r>
            <a:r>
              <a:rPr lang="ru-RU" sz="2400" b="1" dirty="0">
                <a:solidFill>
                  <a:schemeClr val="bg1"/>
                </a:solidFill>
                <a:cs typeface="Times New Roman" pitchFamily="18" charset="0"/>
              </a:rPr>
              <a:t>.</a:t>
            </a:r>
            <a:endParaRPr lang="en-US" sz="2400" b="1" dirty="0">
              <a:solidFill>
                <a:schemeClr val="bg1"/>
              </a:solidFill>
              <a:cs typeface="Times New Roman" pitchFamily="18" charset="0"/>
            </a:endParaRPr>
          </a:p>
          <a:p>
            <a:pPr algn="ctr">
              <a:tabLst>
                <a:tab pos="457200" algn="l"/>
              </a:tabLst>
            </a:pPr>
            <a:r>
              <a:rPr lang="ru-RU" sz="1200" dirty="0">
                <a:solidFill>
                  <a:schemeClr val="bg1"/>
                </a:solidFill>
                <a:cs typeface="Times New Roman" pitchFamily="18" charset="0"/>
              </a:rPr>
              <a:t>Используется для сортировки в массивах и т.д</a:t>
            </a:r>
            <a:r>
              <a:rPr lang="ru-RU" sz="1200" dirty="0" smtClean="0">
                <a:solidFill>
                  <a:schemeClr val="bg1"/>
                </a:solidFill>
                <a:cs typeface="Times New Roman" pitchFamily="18" charset="0"/>
              </a:rPr>
              <a:t>. Реализуется в том типе который необходимо будет упорядочивать.</a:t>
            </a:r>
            <a:endParaRPr lang="en-US" sz="1200" dirty="0">
              <a:solidFill>
                <a:schemeClr val="bg1"/>
              </a:solidFill>
              <a:cs typeface="Times New Roman" pitchFamily="18" charset="0"/>
            </a:endParaRPr>
          </a:p>
        </p:txBody>
      </p:sp>
      <p:sp>
        <p:nvSpPr>
          <p:cNvPr id="17411" name="Rectangle 1"/>
          <p:cNvSpPr>
            <a:spLocks noChangeArrowheads="1"/>
          </p:cNvSpPr>
          <p:nvPr/>
        </p:nvSpPr>
        <p:spPr bwMode="auto">
          <a:xfrm>
            <a:off x="1475656" y="663645"/>
            <a:ext cx="4925144" cy="707886"/>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p>
            <a:pPr eaLnBrk="0" hangingPunct="0"/>
            <a:r>
              <a:rPr lang="be-BY" sz="1000" dirty="0" smtClean="0">
                <a:solidFill>
                  <a:schemeClr val="bg1"/>
                </a:solidFill>
                <a:latin typeface="Courier New" pitchFamily="49" charset="0"/>
                <a:ea typeface="Calibri" pitchFamily="34" charset="0"/>
                <a:cs typeface="Courier New" pitchFamily="49" charset="0"/>
              </a:rPr>
              <a:t>interface I</a:t>
            </a:r>
            <a:r>
              <a:rPr lang="en-US" sz="1000" dirty="0" smtClean="0">
                <a:solidFill>
                  <a:schemeClr val="bg1"/>
                </a:solidFill>
                <a:latin typeface="Courier New" pitchFamily="49" charset="0"/>
                <a:ea typeface="Calibri" pitchFamily="34" charset="0"/>
                <a:cs typeface="Courier New" pitchFamily="49" charset="0"/>
              </a:rPr>
              <a:t>C</a:t>
            </a:r>
            <a:r>
              <a:rPr lang="be-BY" sz="1000" dirty="0" smtClean="0">
                <a:solidFill>
                  <a:schemeClr val="bg1"/>
                </a:solidFill>
                <a:latin typeface="Courier New" pitchFamily="49" charset="0"/>
                <a:ea typeface="Calibri" pitchFamily="34" charset="0"/>
                <a:cs typeface="Courier New" pitchFamily="49" charset="0"/>
              </a:rPr>
              <a:t>omparable</a:t>
            </a:r>
            <a:r>
              <a:rPr lang="en-US" sz="1000" dirty="0" smtClean="0">
                <a:solidFill>
                  <a:schemeClr val="bg1"/>
                </a:solidFill>
                <a:latin typeface="Courier New" pitchFamily="49" charset="0"/>
                <a:ea typeface="Calibri" pitchFamily="34" charset="0"/>
                <a:cs typeface="Courier New" pitchFamily="49" charset="0"/>
              </a:rPr>
              <a:t>&lt;T&gt; // </a:t>
            </a:r>
            <a:r>
              <a:rPr lang="en-US" sz="900" dirty="0" smtClean="0">
                <a:solidFill>
                  <a:schemeClr val="bg1"/>
                </a:solidFill>
                <a:latin typeface="Courier New" pitchFamily="49" charset="0"/>
                <a:ea typeface="Calibri" pitchFamily="34" charset="0"/>
                <a:cs typeface="Courier New" pitchFamily="49" charset="0"/>
              </a:rPr>
              <a:t>System.Collections.Generic</a:t>
            </a:r>
            <a:endParaRPr lang="be-BY" sz="900" dirty="0">
              <a:solidFill>
                <a:schemeClr val="bg1"/>
              </a:solidFill>
              <a:ea typeface="Calibri" pitchFamily="34" charset="0"/>
              <a:cs typeface="Courier New" pitchFamily="49" charset="0"/>
            </a:endParaRPr>
          </a:p>
          <a:p>
            <a:pPr eaLnBrk="0" hangingPunct="0"/>
            <a:r>
              <a:rPr lang="be-BY" sz="1000" dirty="0" smtClean="0">
                <a:solidFill>
                  <a:schemeClr val="bg1"/>
                </a:solidFill>
                <a:latin typeface="Courier New" pitchFamily="49" charset="0"/>
                <a:ea typeface="Calibri" pitchFamily="34" charset="0"/>
                <a:cs typeface="Courier New" pitchFamily="49" charset="0"/>
              </a:rPr>
              <a:t>{</a:t>
            </a:r>
            <a:endParaRPr lang="be-BY" sz="900" dirty="0">
              <a:solidFill>
                <a:schemeClr val="bg1"/>
              </a:solidFill>
              <a:ea typeface="Calibri" pitchFamily="34" charset="0"/>
              <a:cs typeface="Courier New" pitchFamily="49" charset="0"/>
            </a:endParaRPr>
          </a:p>
          <a:p>
            <a:pPr eaLnBrk="0" hangingPunct="0"/>
            <a:r>
              <a:rPr lang="en-US" sz="1000" dirty="0" smtClean="0">
                <a:solidFill>
                  <a:schemeClr val="bg1"/>
                </a:solidFill>
                <a:latin typeface="Courier New" pitchFamily="49" charset="0"/>
                <a:ea typeface="Calibri" pitchFamily="34" charset="0"/>
                <a:cs typeface="Courier New" pitchFamily="49" charset="0"/>
              </a:rPr>
              <a:t>    </a:t>
            </a:r>
            <a:r>
              <a:rPr lang="be-BY" sz="1000" dirty="0" smtClean="0">
                <a:solidFill>
                  <a:schemeClr val="bg1"/>
                </a:solidFill>
                <a:latin typeface="Courier New" pitchFamily="49" charset="0"/>
                <a:ea typeface="Calibri" pitchFamily="34" charset="0"/>
                <a:cs typeface="Courier New" pitchFamily="49" charset="0"/>
              </a:rPr>
              <a:t>int CompareTo(</a:t>
            </a:r>
            <a:r>
              <a:rPr lang="en-US" sz="1000" dirty="0" smtClean="0">
                <a:solidFill>
                  <a:schemeClr val="bg1"/>
                </a:solidFill>
                <a:latin typeface="Courier New" pitchFamily="49" charset="0"/>
                <a:ea typeface="Calibri" pitchFamily="34" charset="0"/>
                <a:cs typeface="Courier New" pitchFamily="49" charset="0"/>
              </a:rPr>
              <a:t>T</a:t>
            </a:r>
            <a:r>
              <a:rPr lang="be-BY" sz="1000" dirty="0" smtClean="0">
                <a:solidFill>
                  <a:schemeClr val="bg1"/>
                </a:solidFill>
                <a:latin typeface="Courier New" pitchFamily="49" charset="0"/>
                <a:ea typeface="Calibri" pitchFamily="34" charset="0"/>
                <a:cs typeface="Courier New" pitchFamily="49" charset="0"/>
              </a:rPr>
              <a:t> </a:t>
            </a:r>
            <a:r>
              <a:rPr lang="en-US" sz="1000" dirty="0" smtClean="0">
                <a:solidFill>
                  <a:schemeClr val="bg1"/>
                </a:solidFill>
                <a:latin typeface="Courier New" pitchFamily="49" charset="0"/>
                <a:ea typeface="Calibri" pitchFamily="34" charset="0"/>
                <a:cs typeface="Courier New" pitchFamily="49" charset="0"/>
              </a:rPr>
              <a:t>other</a:t>
            </a:r>
            <a:r>
              <a:rPr lang="be-BY" sz="1000" dirty="0" smtClean="0">
                <a:solidFill>
                  <a:schemeClr val="bg1"/>
                </a:solidFill>
                <a:latin typeface="Courier New" pitchFamily="49" charset="0"/>
                <a:ea typeface="Calibri" pitchFamily="34" charset="0"/>
                <a:cs typeface="Courier New" pitchFamily="49" charset="0"/>
              </a:rPr>
              <a:t>);</a:t>
            </a:r>
            <a:endParaRPr lang="be-BY" sz="900" dirty="0">
              <a:solidFill>
                <a:schemeClr val="bg1"/>
              </a:solidFill>
              <a:ea typeface="Calibri" pitchFamily="34" charset="0"/>
              <a:cs typeface="Courier New" pitchFamily="49" charset="0"/>
            </a:endParaRPr>
          </a:p>
          <a:p>
            <a:pPr eaLnBrk="0" hangingPunct="0"/>
            <a:r>
              <a:rPr lang="be-BY" sz="1000" dirty="0" smtClean="0">
                <a:solidFill>
                  <a:schemeClr val="bg1"/>
                </a:solidFill>
                <a:latin typeface="Courier New" pitchFamily="49" charset="0"/>
                <a:ea typeface="Calibri" pitchFamily="34" charset="0"/>
                <a:cs typeface="Courier New" pitchFamily="49" charset="0"/>
              </a:rPr>
              <a:t>}</a:t>
            </a:r>
            <a:endParaRPr lang="be-BY" dirty="0">
              <a:solidFill>
                <a:schemeClr val="bg1"/>
              </a:solidFill>
              <a:ea typeface="Calibri" pitchFamily="34" charset="0"/>
              <a:cs typeface="Courier New" pitchFamily="49" charset="0"/>
            </a:endParaRPr>
          </a:p>
        </p:txBody>
      </p:sp>
      <p:sp>
        <p:nvSpPr>
          <p:cNvPr id="17412" name="TextBox 7"/>
          <p:cNvSpPr txBox="1">
            <a:spLocks noChangeArrowheads="1"/>
          </p:cNvSpPr>
          <p:nvPr/>
        </p:nvSpPr>
        <p:spPr bwMode="auto">
          <a:xfrm>
            <a:off x="228600" y="1340768"/>
            <a:ext cx="88392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en-US" sz="1600" dirty="0">
                <a:solidFill>
                  <a:schemeClr val="bg1"/>
                </a:solidFill>
              </a:rPr>
              <a:t>	</a:t>
            </a:r>
            <a:r>
              <a:rPr lang="ru-RU" sz="1600" dirty="0">
                <a:solidFill>
                  <a:schemeClr val="bg1"/>
                </a:solidFill>
              </a:rPr>
              <a:t>Метод </a:t>
            </a:r>
            <a:r>
              <a:rPr lang="en-US" sz="1600" dirty="0">
                <a:solidFill>
                  <a:schemeClr val="bg1"/>
                </a:solidFill>
              </a:rPr>
              <a:t>CompareTo()</a:t>
            </a:r>
            <a:r>
              <a:rPr lang="ru-RU" sz="1600" dirty="0">
                <a:solidFill>
                  <a:schemeClr val="bg1"/>
                </a:solidFill>
              </a:rPr>
              <a:t> должен возвращать </a:t>
            </a:r>
            <a:r>
              <a:rPr lang="ru-RU" sz="1600" dirty="0" smtClean="0">
                <a:solidFill>
                  <a:schemeClr val="bg1"/>
                </a:solidFill>
              </a:rPr>
              <a:t>отрицательное значение </a:t>
            </a:r>
            <a:r>
              <a:rPr lang="ru-RU" sz="1600" dirty="0">
                <a:solidFill>
                  <a:schemeClr val="bg1"/>
                </a:solidFill>
              </a:rPr>
              <a:t>если текущий объект меньше принимаемого, 0 – если они равны, </a:t>
            </a:r>
            <a:r>
              <a:rPr lang="ru-RU" sz="1600" dirty="0" smtClean="0">
                <a:solidFill>
                  <a:schemeClr val="bg1"/>
                </a:solidFill>
              </a:rPr>
              <a:t>положительное </a:t>
            </a:r>
            <a:r>
              <a:rPr lang="ru-RU" sz="1600" dirty="0">
                <a:solidFill>
                  <a:schemeClr val="bg1"/>
                </a:solidFill>
              </a:rPr>
              <a:t>– если текущий </a:t>
            </a:r>
            <a:r>
              <a:rPr lang="ru-RU" sz="1600" dirty="0" smtClean="0">
                <a:solidFill>
                  <a:schemeClr val="bg1"/>
                </a:solidFill>
              </a:rPr>
              <a:t>больше </a:t>
            </a:r>
            <a:r>
              <a:rPr lang="ru-RU" sz="1600" dirty="0">
                <a:solidFill>
                  <a:schemeClr val="bg1"/>
                </a:solidFill>
              </a:rPr>
              <a:t>принимаемого</a:t>
            </a:r>
            <a:r>
              <a:rPr lang="ru-RU" sz="1600" dirty="0" smtClean="0">
                <a:solidFill>
                  <a:schemeClr val="bg1"/>
                </a:solidFill>
              </a:rPr>
              <a:t>. При сравнении с </a:t>
            </a:r>
            <a:r>
              <a:rPr lang="en-US" sz="1600" dirty="0" smtClean="0">
                <a:solidFill>
                  <a:schemeClr val="bg1"/>
                </a:solidFill>
              </a:rPr>
              <a:t>null </a:t>
            </a:r>
            <a:r>
              <a:rPr lang="ru-RU" sz="1600" dirty="0" smtClean="0">
                <a:solidFill>
                  <a:schemeClr val="bg1"/>
                </a:solidFill>
              </a:rPr>
              <a:t>нужно возвращать положительное число.</a:t>
            </a:r>
            <a:endParaRPr lang="ru-RU" sz="1600" dirty="0">
              <a:solidFill>
                <a:schemeClr val="bg1"/>
              </a:solidFill>
            </a:endParaRPr>
          </a:p>
        </p:txBody>
      </p:sp>
      <p:sp>
        <p:nvSpPr>
          <p:cNvPr id="17413" name="Rectangle 2"/>
          <p:cNvSpPr>
            <a:spLocks noChangeArrowheads="1"/>
          </p:cNvSpPr>
          <p:nvPr/>
        </p:nvSpPr>
        <p:spPr bwMode="auto">
          <a:xfrm>
            <a:off x="304800" y="2186275"/>
            <a:ext cx="8686800" cy="45550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eaLnBrk="0" hangingPunct="0"/>
            <a:r>
              <a:rPr lang="be-BY" sz="1000" dirty="0">
                <a:solidFill>
                  <a:schemeClr val="bg1"/>
                </a:solidFill>
                <a:latin typeface="Courier New" pitchFamily="49" charset="0"/>
                <a:ea typeface="Calibri" pitchFamily="34" charset="0"/>
                <a:cs typeface="Courier New" pitchFamily="49" charset="0"/>
              </a:rPr>
              <a:t>using System.Collections</a:t>
            </a:r>
            <a:r>
              <a:rPr lang="en-US" sz="1000" dirty="0">
                <a:solidFill>
                  <a:schemeClr val="bg1"/>
                </a:solidFill>
                <a:latin typeface="Courier New" pitchFamily="49" charset="0"/>
                <a:ea typeface="Calibri" pitchFamily="34" charset="0"/>
                <a:cs typeface="Courier New" pitchFamily="49" charset="0"/>
              </a:rPr>
              <a:t>.Generic</a:t>
            </a:r>
            <a:r>
              <a:rPr lang="be-BY" sz="1000" dirty="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eaLnBrk="0" hangingPunct="0"/>
            <a:endParaRPr lang="en-US" sz="1000" dirty="0" smtClean="0">
              <a:solidFill>
                <a:schemeClr val="bg1"/>
              </a:solidFill>
              <a:latin typeface="Courier New" pitchFamily="49" charset="0"/>
              <a:ea typeface="Calibri" pitchFamily="34" charset="0"/>
              <a:cs typeface="Courier New" pitchFamily="49" charset="0"/>
            </a:endParaRPr>
          </a:p>
          <a:p>
            <a:pPr eaLnBrk="0" hangingPunct="0"/>
            <a:r>
              <a:rPr lang="be-BY" sz="1000" dirty="0" smtClean="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class Point : </a:t>
            </a:r>
            <a:r>
              <a:rPr lang="be-BY" sz="1000" dirty="0" smtClean="0">
                <a:solidFill>
                  <a:schemeClr val="bg1"/>
                </a:solidFill>
                <a:latin typeface="Courier New" pitchFamily="49" charset="0"/>
                <a:ea typeface="Calibri" pitchFamily="34" charset="0"/>
                <a:cs typeface="Courier New" pitchFamily="49" charset="0"/>
              </a:rPr>
              <a:t>I</a:t>
            </a:r>
            <a:r>
              <a:rPr lang="en-US" sz="1000" dirty="0" smtClean="0">
                <a:solidFill>
                  <a:schemeClr val="bg1"/>
                </a:solidFill>
                <a:latin typeface="Courier New" pitchFamily="49" charset="0"/>
                <a:ea typeface="Calibri" pitchFamily="34" charset="0"/>
                <a:cs typeface="Courier New" pitchFamily="49" charset="0"/>
              </a:rPr>
              <a:t>C</a:t>
            </a:r>
            <a:r>
              <a:rPr lang="be-BY" sz="1000" dirty="0" smtClean="0">
                <a:solidFill>
                  <a:schemeClr val="bg1"/>
                </a:solidFill>
                <a:latin typeface="Courier New" pitchFamily="49" charset="0"/>
                <a:ea typeface="Calibri" pitchFamily="34" charset="0"/>
                <a:cs typeface="Courier New" pitchFamily="49" charset="0"/>
              </a:rPr>
              <a:t>omparable</a:t>
            </a:r>
            <a:r>
              <a:rPr lang="en-US" sz="1000" dirty="0" smtClean="0">
                <a:solidFill>
                  <a:schemeClr val="bg1"/>
                </a:solidFill>
                <a:latin typeface="Courier New" pitchFamily="49" charset="0"/>
                <a:ea typeface="Calibri" pitchFamily="34" charset="0"/>
                <a:cs typeface="Courier New" pitchFamily="49" charset="0"/>
              </a:rPr>
              <a:t>&lt;Point&gt;</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private int x;</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private int y;</a:t>
            </a:r>
            <a:endParaRPr lang="be-BY" sz="900" dirty="0">
              <a:solidFill>
                <a:schemeClr val="bg1"/>
              </a:solidFill>
              <a:ea typeface="Calibri" pitchFamily="34" charset="0"/>
              <a:cs typeface="Courier New" pitchFamily="49" charset="0"/>
            </a:endParaRPr>
          </a:p>
          <a:p>
            <a:pPr eaLnBrk="0" hangingPunct="0"/>
            <a:r>
              <a:rPr lang="ru-RU" sz="1000" dirty="0">
                <a:solidFill>
                  <a:schemeClr val="bg1"/>
                </a:solidFill>
                <a:latin typeface="Courier New" pitchFamily="49" charset="0"/>
                <a:ea typeface="Calibri" pitchFamily="34" charset="0"/>
                <a:cs typeface="Courier New" pitchFamily="49" charset="0"/>
              </a:rPr>
              <a:t>        . . . . . . . . . . . . . . . . . . . . . . . . . . . . . .</a:t>
            </a:r>
            <a:endParaRPr lang="be-BY" sz="1000" dirty="0">
              <a:solidFill>
                <a:schemeClr val="bg1"/>
              </a:solidFill>
              <a:latin typeface="Courier New" pitchFamily="49" charset="0"/>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public int </a:t>
            </a:r>
            <a:r>
              <a:rPr lang="be-BY" sz="1000" dirty="0" smtClean="0">
                <a:solidFill>
                  <a:schemeClr val="bg1"/>
                </a:solidFill>
                <a:latin typeface="Courier New" pitchFamily="49" charset="0"/>
                <a:ea typeface="Calibri" pitchFamily="34" charset="0"/>
                <a:cs typeface="Courier New" pitchFamily="49" charset="0"/>
              </a:rPr>
              <a:t>CompareTo(</a:t>
            </a:r>
            <a:r>
              <a:rPr lang="en-US" sz="1000" dirty="0" smtClean="0">
                <a:solidFill>
                  <a:schemeClr val="bg1"/>
                </a:solidFill>
                <a:latin typeface="Courier New" pitchFamily="49" charset="0"/>
                <a:ea typeface="Calibri" pitchFamily="34" charset="0"/>
                <a:cs typeface="Courier New" pitchFamily="49" charset="0"/>
              </a:rPr>
              <a:t>Point p</a:t>
            </a:r>
            <a:r>
              <a:rPr lang="be-BY" sz="1000" dirty="0" smtClean="0">
                <a:solidFill>
                  <a:schemeClr val="bg1"/>
                </a:solidFill>
                <a:latin typeface="Courier New" pitchFamily="49" charset="0"/>
                <a:ea typeface="Calibri" pitchFamily="34" charset="0"/>
                <a:cs typeface="Courier New" pitchFamily="49" charset="0"/>
              </a:rPr>
              <a:t>)</a:t>
            </a:r>
            <a:r>
              <a:rPr lang="be-BY" sz="1000" dirty="0">
                <a:solidFill>
                  <a:schemeClr val="bg1"/>
                </a:solidFill>
                <a:latin typeface="Courier New" pitchFamily="49" charset="0"/>
                <a:ea typeface="Calibri" pitchFamily="34" charset="0"/>
                <a:cs typeface="Courier New" pitchFamily="49" charset="0"/>
              </a:rPr>
              <a:t>	//Реализация интерфейса</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r>
              <a:rPr lang="en-US" sz="1000" dirty="0" smtClean="0">
                <a:solidFill>
                  <a:schemeClr val="bg1"/>
                </a:solidFill>
                <a:latin typeface="Courier New" pitchFamily="49" charset="0"/>
                <a:ea typeface="Calibri" pitchFamily="34" charset="0"/>
                <a:cs typeface="Courier New" pitchFamily="49" charset="0"/>
              </a:rPr>
              <a:t>            </a:t>
            </a:r>
            <a:r>
              <a:rPr lang="be-BY" sz="1000" dirty="0" smtClean="0">
                <a:solidFill>
                  <a:schemeClr val="bg1"/>
                </a:solidFill>
                <a:latin typeface="Courier New" pitchFamily="49" charset="0"/>
                <a:ea typeface="Calibri" pitchFamily="34" charset="0"/>
                <a:cs typeface="Courier New" pitchFamily="49" charset="0"/>
              </a:rPr>
              <a:t>return </a:t>
            </a:r>
            <a:r>
              <a:rPr lang="be-BY" sz="1000" dirty="0">
                <a:solidFill>
                  <a:schemeClr val="bg1"/>
                </a:solidFill>
                <a:latin typeface="Courier New" pitchFamily="49" charset="0"/>
                <a:ea typeface="Calibri" pitchFamily="34" charset="0"/>
                <a:cs typeface="Courier New" pitchFamily="49" charset="0"/>
              </a:rPr>
              <a:t>x - p.x;</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class Program</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static void Main(string[] args)</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Point[] array = new Point[10];</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Random rand = new Random();</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for (int i = 0; i &lt; 10; i++)</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array[i] = new Point(rand.Next() % 100, rand.Next() % 100);</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Array.Sort(array);		//Сортировка массива точек</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foreach (Point pt in array)</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Console.WriteLine(pt);</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dirty="0">
              <a:solidFill>
                <a:schemeClr val="bg1"/>
              </a:solidFill>
              <a:ea typeface="Calibri" pitchFamily="34" charset="0"/>
              <a:cs typeface="Courier New" pitchFamily="49" charset="0"/>
            </a:endParaRPr>
          </a:p>
        </p:txBody>
      </p:sp>
    </p:spTree>
    <p:extLst>
      <p:ext uri="{BB962C8B-B14F-4D97-AF65-F5344CB8AC3E}">
        <p14:creationId xmlns:p14="http://schemas.microsoft.com/office/powerpoint/2010/main" val="594232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8434" name="Rectangle 1"/>
          <p:cNvSpPr>
            <a:spLocks noChangeArrowheads="1"/>
          </p:cNvSpPr>
          <p:nvPr/>
        </p:nvSpPr>
        <p:spPr bwMode="auto">
          <a:xfrm>
            <a:off x="381000" y="-97205"/>
            <a:ext cx="83058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Интерфейс </a:t>
            </a:r>
            <a:r>
              <a:rPr lang="en-US" sz="2400" b="1" dirty="0">
                <a:solidFill>
                  <a:schemeClr val="bg1"/>
                </a:solidFill>
                <a:cs typeface="Times New Roman" pitchFamily="18" charset="0"/>
              </a:rPr>
              <a:t>IComparer</a:t>
            </a:r>
            <a:r>
              <a:rPr lang="ru-RU" sz="2400" b="1" dirty="0">
                <a:solidFill>
                  <a:schemeClr val="bg1"/>
                </a:solidFill>
                <a:cs typeface="Times New Roman" pitchFamily="18" charset="0"/>
              </a:rPr>
              <a:t>.</a:t>
            </a:r>
            <a:endParaRPr lang="en-US" sz="2400" b="1" dirty="0">
              <a:solidFill>
                <a:schemeClr val="bg1"/>
              </a:solidFill>
              <a:cs typeface="Times New Roman" pitchFamily="18" charset="0"/>
            </a:endParaRPr>
          </a:p>
          <a:p>
            <a:pPr algn="ctr">
              <a:tabLst>
                <a:tab pos="457200" algn="l"/>
              </a:tabLst>
            </a:pPr>
            <a:r>
              <a:rPr lang="ru-RU" sz="1200" dirty="0">
                <a:solidFill>
                  <a:schemeClr val="bg1"/>
                </a:solidFill>
                <a:cs typeface="Times New Roman" pitchFamily="18" charset="0"/>
              </a:rPr>
              <a:t>Используется </a:t>
            </a:r>
            <a:r>
              <a:rPr lang="ru-RU" sz="1200" dirty="0" smtClean="0">
                <a:solidFill>
                  <a:schemeClr val="bg1"/>
                </a:solidFill>
                <a:cs typeface="Times New Roman" pitchFamily="18" charset="0"/>
              </a:rPr>
              <a:t>для сортировки классов у которых уже есть реализация </a:t>
            </a:r>
            <a:r>
              <a:rPr lang="en-US" sz="1200" dirty="0" smtClean="0">
                <a:solidFill>
                  <a:schemeClr val="bg1"/>
                </a:solidFill>
                <a:cs typeface="Times New Roman" pitchFamily="18" charset="0"/>
              </a:rPr>
              <a:t>IComparable </a:t>
            </a:r>
            <a:r>
              <a:rPr lang="ru-RU" sz="1200" dirty="0" smtClean="0">
                <a:solidFill>
                  <a:schemeClr val="bg1"/>
                </a:solidFill>
                <a:cs typeface="Times New Roman" pitchFamily="18" charset="0"/>
              </a:rPr>
              <a:t> или если есть классы нелья модифицировать. Реализуется в отдельном классе.</a:t>
            </a:r>
            <a:endParaRPr lang="en-US" sz="1200" dirty="0">
              <a:solidFill>
                <a:schemeClr val="bg1"/>
              </a:solidFill>
              <a:cs typeface="Times New Roman" pitchFamily="18" charset="0"/>
            </a:endParaRPr>
          </a:p>
        </p:txBody>
      </p:sp>
      <p:sp>
        <p:nvSpPr>
          <p:cNvPr id="18435" name="Rectangle 1"/>
          <p:cNvSpPr>
            <a:spLocks noChangeArrowheads="1"/>
          </p:cNvSpPr>
          <p:nvPr/>
        </p:nvSpPr>
        <p:spPr bwMode="auto">
          <a:xfrm>
            <a:off x="2667000" y="848767"/>
            <a:ext cx="3733800" cy="708025"/>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pPr eaLnBrk="0" hangingPunct="0"/>
            <a:r>
              <a:rPr lang="be-BY" sz="1000" dirty="0">
                <a:solidFill>
                  <a:schemeClr val="bg1"/>
                </a:solidFill>
                <a:latin typeface="Courier New" pitchFamily="49" charset="0"/>
                <a:ea typeface="Calibri" pitchFamily="34" charset="0"/>
                <a:cs typeface="Courier New" pitchFamily="49" charset="0"/>
              </a:rPr>
              <a:t>    interface </a:t>
            </a:r>
            <a:r>
              <a:rPr lang="be-BY" sz="1000" dirty="0" smtClean="0">
                <a:solidFill>
                  <a:schemeClr val="bg1"/>
                </a:solidFill>
                <a:latin typeface="Courier New" pitchFamily="49" charset="0"/>
                <a:ea typeface="Calibri" pitchFamily="34" charset="0"/>
                <a:cs typeface="Courier New" pitchFamily="49" charset="0"/>
              </a:rPr>
              <a:t>I</a:t>
            </a:r>
            <a:r>
              <a:rPr lang="en-US" sz="1000" dirty="0" smtClean="0">
                <a:solidFill>
                  <a:schemeClr val="bg1"/>
                </a:solidFill>
                <a:latin typeface="Courier New" pitchFamily="49" charset="0"/>
                <a:ea typeface="Calibri" pitchFamily="34" charset="0"/>
                <a:cs typeface="Courier New" pitchFamily="49" charset="0"/>
              </a:rPr>
              <a:t>C</a:t>
            </a:r>
            <a:r>
              <a:rPr lang="be-BY" sz="1000" dirty="0" smtClean="0">
                <a:solidFill>
                  <a:schemeClr val="bg1"/>
                </a:solidFill>
                <a:latin typeface="Courier New" pitchFamily="49" charset="0"/>
                <a:ea typeface="Calibri" pitchFamily="34" charset="0"/>
                <a:cs typeface="Courier New" pitchFamily="49" charset="0"/>
              </a:rPr>
              <a:t>ompar</a:t>
            </a:r>
            <a:r>
              <a:rPr lang="en-US" sz="1000" dirty="0" smtClean="0">
                <a:solidFill>
                  <a:schemeClr val="bg1"/>
                </a:solidFill>
                <a:latin typeface="Courier New" pitchFamily="49" charset="0"/>
                <a:ea typeface="Calibri" pitchFamily="34" charset="0"/>
                <a:cs typeface="Courier New" pitchFamily="49" charset="0"/>
              </a:rPr>
              <a:t>er&lt;T&gt;</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int </a:t>
            </a:r>
            <a:r>
              <a:rPr lang="be-BY" sz="1000" dirty="0" smtClean="0">
                <a:solidFill>
                  <a:schemeClr val="bg1"/>
                </a:solidFill>
                <a:latin typeface="Courier New" pitchFamily="49" charset="0"/>
                <a:ea typeface="Calibri" pitchFamily="34" charset="0"/>
                <a:cs typeface="Courier New" pitchFamily="49" charset="0"/>
              </a:rPr>
              <a:t>Compare(</a:t>
            </a:r>
            <a:r>
              <a:rPr lang="en-US" sz="1000" dirty="0" smtClean="0">
                <a:solidFill>
                  <a:schemeClr val="bg1"/>
                </a:solidFill>
                <a:latin typeface="Courier New" pitchFamily="49" charset="0"/>
                <a:ea typeface="Calibri" pitchFamily="34" charset="0"/>
                <a:cs typeface="Courier New" pitchFamily="49" charset="0"/>
              </a:rPr>
              <a:t>T</a:t>
            </a:r>
            <a:r>
              <a:rPr lang="be-BY" sz="1000" dirty="0" smtClean="0">
                <a:solidFill>
                  <a:schemeClr val="bg1"/>
                </a:solidFill>
                <a:latin typeface="Courier New" pitchFamily="49" charset="0"/>
                <a:ea typeface="Calibri" pitchFamily="34" charset="0"/>
                <a:cs typeface="Courier New" pitchFamily="49" charset="0"/>
              </a:rPr>
              <a:t> </a:t>
            </a:r>
            <a:r>
              <a:rPr lang="en-US" sz="1000" dirty="0" smtClean="0">
                <a:solidFill>
                  <a:schemeClr val="bg1"/>
                </a:solidFill>
                <a:latin typeface="Courier New" pitchFamily="49" charset="0"/>
                <a:ea typeface="Calibri" pitchFamily="34" charset="0"/>
                <a:cs typeface="Courier New" pitchFamily="49" charset="0"/>
              </a:rPr>
              <a:t>x,</a:t>
            </a:r>
            <a:r>
              <a:rPr lang="be-BY" sz="1000" dirty="0" smtClean="0">
                <a:solidFill>
                  <a:schemeClr val="bg1"/>
                </a:solidFill>
                <a:latin typeface="Courier New" pitchFamily="49" charset="0"/>
                <a:ea typeface="Calibri" pitchFamily="34" charset="0"/>
                <a:cs typeface="Courier New" pitchFamily="49" charset="0"/>
              </a:rPr>
              <a:t> </a:t>
            </a:r>
            <a:r>
              <a:rPr lang="en-US" sz="1000" dirty="0" smtClean="0">
                <a:solidFill>
                  <a:schemeClr val="bg1"/>
                </a:solidFill>
                <a:latin typeface="Courier New" pitchFamily="49" charset="0"/>
                <a:ea typeface="Calibri" pitchFamily="34" charset="0"/>
                <a:cs typeface="Courier New" pitchFamily="49" charset="0"/>
              </a:rPr>
              <a:t>T y</a:t>
            </a:r>
            <a:r>
              <a:rPr lang="be-BY" sz="1000" dirty="0" smtClean="0">
                <a:solidFill>
                  <a:schemeClr val="bg1"/>
                </a:solidFill>
                <a:latin typeface="Courier New" pitchFamily="49" charset="0"/>
                <a:ea typeface="Calibri" pitchFamily="34" charset="0"/>
                <a:cs typeface="Courier New" pitchFamily="49" charset="0"/>
              </a:rPr>
              <a:t>);</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dirty="0">
              <a:solidFill>
                <a:schemeClr val="bg1"/>
              </a:solidFill>
              <a:ea typeface="Calibri" pitchFamily="34" charset="0"/>
              <a:cs typeface="Courier New" pitchFamily="49" charset="0"/>
            </a:endParaRPr>
          </a:p>
        </p:txBody>
      </p:sp>
      <p:sp>
        <p:nvSpPr>
          <p:cNvPr id="55297" name="Rectangle 1"/>
          <p:cNvSpPr>
            <a:spLocks noChangeArrowheads="1"/>
          </p:cNvSpPr>
          <p:nvPr/>
        </p:nvSpPr>
        <p:spPr bwMode="auto">
          <a:xfrm>
            <a:off x="304800" y="1755303"/>
            <a:ext cx="8534400" cy="4693593"/>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be-BY" sz="1000" dirty="0">
                <a:solidFill>
                  <a:schemeClr val="bg1"/>
                </a:solidFill>
                <a:latin typeface="Courier New" pitchFamily="49" charset="0"/>
                <a:ea typeface="Calibri" pitchFamily="34" charset="0"/>
                <a:cs typeface="Courier New" pitchFamily="49" charset="0"/>
              </a:rPr>
              <a:t>using </a:t>
            </a:r>
            <a:r>
              <a:rPr lang="be-BY" sz="1000" dirty="0" smtClean="0">
                <a:solidFill>
                  <a:schemeClr val="bg1"/>
                </a:solidFill>
                <a:latin typeface="Courier New" pitchFamily="49" charset="0"/>
                <a:ea typeface="Calibri" pitchFamily="34" charset="0"/>
                <a:cs typeface="Courier New" pitchFamily="49" charset="0"/>
              </a:rPr>
              <a:t>System.Collections</a:t>
            </a:r>
            <a:r>
              <a:rPr lang="en-US" sz="1000" dirty="0" smtClean="0">
                <a:solidFill>
                  <a:schemeClr val="bg1"/>
                </a:solidFill>
                <a:latin typeface="Courier New" pitchFamily="49" charset="0"/>
                <a:ea typeface="Calibri" pitchFamily="34" charset="0"/>
                <a:cs typeface="Courier New" pitchFamily="49" charset="0"/>
              </a:rPr>
              <a:t>.Generic</a:t>
            </a:r>
            <a:r>
              <a:rPr lang="be-BY" sz="1000" dirty="0" smtClean="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class Point : </a:t>
            </a:r>
            <a:r>
              <a:rPr lang="be-BY" sz="1000" dirty="0" smtClean="0">
                <a:solidFill>
                  <a:schemeClr val="bg1"/>
                </a:solidFill>
                <a:latin typeface="Courier New" pitchFamily="49" charset="0"/>
                <a:ea typeface="Calibri" pitchFamily="34" charset="0"/>
                <a:cs typeface="Courier New" pitchFamily="49" charset="0"/>
              </a:rPr>
              <a:t>I</a:t>
            </a:r>
            <a:r>
              <a:rPr lang="en-US" sz="1000" dirty="0" smtClean="0">
                <a:solidFill>
                  <a:schemeClr val="bg1"/>
                </a:solidFill>
                <a:latin typeface="Courier New" pitchFamily="49" charset="0"/>
                <a:ea typeface="Calibri" pitchFamily="34" charset="0"/>
                <a:cs typeface="Courier New" pitchFamily="49" charset="0"/>
              </a:rPr>
              <a:t>C</a:t>
            </a:r>
            <a:r>
              <a:rPr lang="be-BY" sz="1000" dirty="0" smtClean="0">
                <a:solidFill>
                  <a:schemeClr val="bg1"/>
                </a:solidFill>
                <a:latin typeface="Courier New" pitchFamily="49" charset="0"/>
                <a:ea typeface="Calibri" pitchFamily="34" charset="0"/>
                <a:cs typeface="Courier New" pitchFamily="49" charset="0"/>
              </a:rPr>
              <a:t>omparable</a:t>
            </a:r>
            <a:r>
              <a:rPr lang="en-US" sz="1000" dirty="0" smtClean="0">
                <a:solidFill>
                  <a:schemeClr val="bg1"/>
                </a:solidFill>
                <a:latin typeface="Courier New" pitchFamily="49" charset="0"/>
                <a:ea typeface="Calibri" pitchFamily="34" charset="0"/>
                <a:cs typeface="Courier New" pitchFamily="49" charset="0"/>
              </a:rPr>
              <a:t>&lt;Point&gt;</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en-US" sz="1000" dirty="0">
                <a:solidFill>
                  <a:schemeClr val="bg1"/>
                </a:solidFill>
                <a:latin typeface="Courier New" pitchFamily="49" charset="0"/>
                <a:ea typeface="Calibri" pitchFamily="34" charset="0"/>
                <a:cs typeface="Courier New" pitchFamily="49" charset="0"/>
              </a:rPr>
              <a:t>    . . . . . . . . . . . . . . . . . . .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class SortPointsByY : </a:t>
            </a:r>
            <a:r>
              <a:rPr lang="be-BY" sz="1000" dirty="0" smtClean="0">
                <a:solidFill>
                  <a:schemeClr val="bg1"/>
                </a:solidFill>
                <a:latin typeface="Courier New" pitchFamily="49" charset="0"/>
                <a:ea typeface="Calibri" pitchFamily="34" charset="0"/>
                <a:cs typeface="Courier New" pitchFamily="49" charset="0"/>
              </a:rPr>
              <a:t>I</a:t>
            </a:r>
            <a:r>
              <a:rPr lang="en-US" sz="1000" dirty="0" smtClean="0">
                <a:solidFill>
                  <a:schemeClr val="bg1"/>
                </a:solidFill>
                <a:latin typeface="Courier New" pitchFamily="49" charset="0"/>
                <a:ea typeface="Calibri" pitchFamily="34" charset="0"/>
                <a:cs typeface="Courier New" pitchFamily="49" charset="0"/>
              </a:rPr>
              <a:t>C</a:t>
            </a:r>
            <a:r>
              <a:rPr lang="be-BY" sz="1000" dirty="0" smtClean="0">
                <a:solidFill>
                  <a:schemeClr val="bg1"/>
                </a:solidFill>
                <a:latin typeface="Courier New" pitchFamily="49" charset="0"/>
                <a:ea typeface="Calibri" pitchFamily="34" charset="0"/>
                <a:cs typeface="Courier New" pitchFamily="49" charset="0"/>
              </a:rPr>
              <a:t>omparer</a:t>
            </a:r>
            <a:r>
              <a:rPr lang="en-US" sz="1000" dirty="0" smtClean="0">
                <a:solidFill>
                  <a:schemeClr val="bg1"/>
                </a:solidFill>
                <a:latin typeface="Courier New" pitchFamily="49" charset="0"/>
                <a:ea typeface="Calibri" pitchFamily="34" charset="0"/>
                <a:cs typeface="Courier New" pitchFamily="49" charset="0"/>
              </a:rPr>
              <a:t>&lt;Point&gt;</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int </a:t>
            </a:r>
            <a:r>
              <a:rPr lang="be-BY" sz="1000" dirty="0" smtClean="0">
                <a:solidFill>
                  <a:schemeClr val="bg1"/>
                </a:solidFill>
                <a:latin typeface="Courier New" pitchFamily="49" charset="0"/>
                <a:ea typeface="Calibri" pitchFamily="34" charset="0"/>
                <a:cs typeface="Courier New" pitchFamily="49" charset="0"/>
              </a:rPr>
              <a:t>IComparer.Compare(</a:t>
            </a:r>
            <a:r>
              <a:rPr lang="en-US" sz="1000" dirty="0" smtClean="0">
                <a:solidFill>
                  <a:schemeClr val="bg1"/>
                </a:solidFill>
                <a:latin typeface="Courier New" pitchFamily="49" charset="0"/>
                <a:ea typeface="Calibri" pitchFamily="34" charset="0"/>
                <a:cs typeface="Courier New" pitchFamily="49" charset="0"/>
              </a:rPr>
              <a:t>Point first</a:t>
            </a:r>
            <a:r>
              <a:rPr lang="be-BY" sz="1000" dirty="0" smtClean="0">
                <a:solidFill>
                  <a:schemeClr val="bg1"/>
                </a:solidFill>
                <a:latin typeface="Courier New" pitchFamily="49" charset="0"/>
                <a:ea typeface="Calibri" pitchFamily="34" charset="0"/>
                <a:cs typeface="Courier New" pitchFamily="49" charset="0"/>
              </a:rPr>
              <a:t>,</a:t>
            </a:r>
            <a:r>
              <a:rPr lang="en-US" sz="1000" dirty="0" smtClean="0">
                <a:solidFill>
                  <a:schemeClr val="bg1"/>
                </a:solidFill>
                <a:latin typeface="Courier New" pitchFamily="49" charset="0"/>
                <a:ea typeface="Calibri" pitchFamily="34" charset="0"/>
                <a:cs typeface="Courier New" pitchFamily="49" charset="0"/>
              </a:rPr>
              <a:t> Point second</a:t>
            </a:r>
            <a:r>
              <a:rPr lang="be-BY" sz="1000" dirty="0" smtClean="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en-US" sz="1000" dirty="0" smtClean="0">
                <a:solidFill>
                  <a:schemeClr val="bg1"/>
                </a:solidFill>
                <a:latin typeface="Courier New" pitchFamily="49" charset="0"/>
                <a:ea typeface="Calibri" pitchFamily="34" charset="0"/>
                <a:cs typeface="Courier New" pitchFamily="49" charset="0"/>
              </a:rPr>
              <a:t>            </a:t>
            </a:r>
            <a:r>
              <a:rPr lang="be-BY" sz="1000" dirty="0" smtClean="0">
                <a:solidFill>
                  <a:schemeClr val="bg1"/>
                </a:solidFill>
                <a:latin typeface="Courier New" pitchFamily="49" charset="0"/>
                <a:ea typeface="Calibri" pitchFamily="34" charset="0"/>
                <a:cs typeface="Courier New" pitchFamily="49" charset="0"/>
              </a:rPr>
              <a:t>return </a:t>
            </a:r>
            <a:r>
              <a:rPr lang="be-BY" sz="1000" dirty="0">
                <a:solidFill>
                  <a:schemeClr val="bg1"/>
                </a:solidFill>
                <a:latin typeface="Courier New" pitchFamily="49" charset="0"/>
                <a:ea typeface="Calibri" pitchFamily="34" charset="0"/>
                <a:cs typeface="Courier New" pitchFamily="49" charset="0"/>
              </a:rPr>
              <a:t>p1.Y - p2.Y;</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en-US" sz="1000" dirty="0">
              <a:solidFill>
                <a:schemeClr val="bg1"/>
              </a:solidFill>
              <a:latin typeface="Courier New" pitchFamily="49" charset="0"/>
              <a:ea typeface="Calibri" pitchFamily="34" charset="0"/>
              <a:cs typeface="Courier New" pitchFamily="49" charset="0"/>
            </a:endParaRPr>
          </a:p>
          <a:p>
            <a:pPr eaLnBrk="0" hangingPunct="0">
              <a:defRPr/>
            </a:pP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class Program</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static void Main(string[] args)</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Point[] array = new Point[10];</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Random rand = new Random();</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for (int i = 0; i &lt; 10; i++)</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array[i] = new Point(rand.Next() % 100, rand.Next() % 100);</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Array.Sort(array,new SortPointsByY());</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foreach (Point pt in array)</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Console.WriteLine(pt);</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dirty="0">
              <a:solidFill>
                <a:schemeClr val="bg1"/>
              </a:solidFill>
              <a:latin typeface="Arial" pitchFamily="34" charset="0"/>
            </a:endParaRPr>
          </a:p>
        </p:txBody>
      </p:sp>
    </p:spTree>
    <p:extLst>
      <p:ext uri="{BB962C8B-B14F-4D97-AF65-F5344CB8AC3E}">
        <p14:creationId xmlns:p14="http://schemas.microsoft.com/office/powerpoint/2010/main" val="353764571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0482" name="Rectangle 1"/>
          <p:cNvSpPr>
            <a:spLocks noChangeArrowheads="1"/>
          </p:cNvSpPr>
          <p:nvPr/>
        </p:nvSpPr>
        <p:spPr bwMode="auto">
          <a:xfrm>
            <a:off x="381000" y="-4763"/>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Перегрузка операторов</a:t>
            </a:r>
            <a:endParaRPr lang="en-US" sz="2400" b="1" dirty="0">
              <a:solidFill>
                <a:schemeClr val="bg1"/>
              </a:solidFill>
              <a:cs typeface="Times New Roman" pitchFamily="18" charset="0"/>
            </a:endParaRPr>
          </a:p>
        </p:txBody>
      </p:sp>
      <p:sp>
        <p:nvSpPr>
          <p:cNvPr id="20483" name="Прямоугольник 3"/>
          <p:cNvSpPr>
            <a:spLocks noChangeArrowheads="1"/>
          </p:cNvSpPr>
          <p:nvPr/>
        </p:nvSpPr>
        <p:spPr bwMode="auto">
          <a:xfrm>
            <a:off x="152400" y="533400"/>
            <a:ext cx="8839200" cy="2862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ru-RU" b="1" dirty="0" smtClean="0">
                <a:solidFill>
                  <a:schemeClr val="bg1"/>
                </a:solidFill>
                <a:cs typeface="Courier New" pitchFamily="49" charset="0"/>
              </a:rPr>
              <a:t>Перегрузка операторов </a:t>
            </a:r>
            <a:r>
              <a:rPr lang="en-US" b="1" dirty="0" smtClean="0">
                <a:solidFill>
                  <a:schemeClr val="bg1"/>
                </a:solidFill>
                <a:cs typeface="Courier New" pitchFamily="49" charset="0"/>
              </a:rPr>
              <a:t>(operator overload) </a:t>
            </a:r>
            <a:r>
              <a:rPr lang="ru-RU" b="1" dirty="0" smtClean="0">
                <a:solidFill>
                  <a:schemeClr val="bg1"/>
                </a:solidFill>
                <a:cs typeface="Courier New" pitchFamily="49" charset="0"/>
              </a:rPr>
              <a:t>это механизм обеспечения поддержки операций со своим типом с помощью встроенных операторов. При реализации каждого оператора важно не нарушать их семантику. Так, например, операция сложения должна быть коммутативной (от перемены мест слагаемых сумма не меняется). Наша реализация сложения также должна быть коммутативна. Иначе  поведение программы может стать плохо предсказуемым.</a:t>
            </a:r>
            <a:endParaRPr lang="en-US" b="1" dirty="0" smtClean="0">
              <a:solidFill>
                <a:schemeClr val="bg1"/>
              </a:solidFill>
              <a:cs typeface="Courier New" pitchFamily="49" charset="0"/>
            </a:endParaRPr>
          </a:p>
          <a:p>
            <a:endParaRPr lang="en-US" b="1" dirty="0" smtClean="0">
              <a:solidFill>
                <a:schemeClr val="bg1"/>
              </a:solidFill>
              <a:cs typeface="Courier New" pitchFamily="49" charset="0"/>
            </a:endParaRPr>
          </a:p>
          <a:p>
            <a:r>
              <a:rPr lang="ru-RU" b="1" dirty="0" smtClean="0">
                <a:solidFill>
                  <a:schemeClr val="bg1"/>
                </a:solidFill>
                <a:cs typeface="Courier New" pitchFamily="49" charset="0"/>
              </a:rPr>
              <a:t>Если вы перегружаете операторы равно (==) и неравно (!=)</a:t>
            </a:r>
            <a:r>
              <a:rPr lang="en-US" b="1" dirty="0" smtClean="0">
                <a:solidFill>
                  <a:schemeClr val="bg1"/>
                </a:solidFill>
                <a:cs typeface="Courier New" pitchFamily="49" charset="0"/>
              </a:rPr>
              <a:t>, </a:t>
            </a:r>
            <a:r>
              <a:rPr lang="ru-RU" b="1" dirty="0" smtClean="0">
                <a:solidFill>
                  <a:schemeClr val="bg1"/>
                </a:solidFill>
                <a:cs typeface="Courier New" pitchFamily="49" charset="0"/>
              </a:rPr>
              <a:t>то рекомендуется также перегрузить метод </a:t>
            </a:r>
            <a:r>
              <a:rPr lang="en-US" b="1" dirty="0" smtClean="0">
                <a:solidFill>
                  <a:schemeClr val="bg1"/>
                </a:solidFill>
                <a:cs typeface="Courier New" pitchFamily="49" charset="0"/>
              </a:rPr>
              <a:t>bool Equals(object obj). </a:t>
            </a:r>
            <a:r>
              <a:rPr lang="ru-RU" b="1" dirty="0" smtClean="0">
                <a:solidFill>
                  <a:schemeClr val="bg1"/>
                </a:solidFill>
                <a:cs typeface="Courier New" pitchFamily="49" charset="0"/>
              </a:rPr>
              <a:t>Не забудьте убедиться что ваши методы позволяют выполнять сравнение с </a:t>
            </a:r>
            <a:r>
              <a:rPr lang="en-US" b="1" dirty="0" smtClean="0">
                <a:solidFill>
                  <a:schemeClr val="bg1"/>
                </a:solidFill>
                <a:cs typeface="Courier New" pitchFamily="49" charset="0"/>
              </a:rPr>
              <a:t>null </a:t>
            </a:r>
            <a:r>
              <a:rPr lang="ru-RU" b="1" dirty="0" smtClean="0">
                <a:solidFill>
                  <a:schemeClr val="bg1"/>
                </a:solidFill>
                <a:cs typeface="Courier New" pitchFamily="49" charset="0"/>
              </a:rPr>
              <a:t>значениями.</a:t>
            </a:r>
            <a:endParaRPr lang="ru-RU" b="1" dirty="0">
              <a:solidFill>
                <a:schemeClr val="bg1"/>
              </a:solidFill>
              <a:cs typeface="Courier New" pitchFamily="49" charset="0"/>
            </a:endParaRPr>
          </a:p>
        </p:txBody>
      </p:sp>
    </p:spTree>
    <p:extLst>
      <p:ext uri="{BB962C8B-B14F-4D97-AF65-F5344CB8AC3E}">
        <p14:creationId xmlns:p14="http://schemas.microsoft.com/office/powerpoint/2010/main" val="82212403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solidFill>
                  <a:schemeClr val="bg1"/>
                </a:solidFill>
              </a:rPr>
              <a:t>Материалы для обучения</a:t>
            </a:r>
            <a:endParaRPr lang="en-US" dirty="0">
              <a:solidFill>
                <a:schemeClr val="bg1"/>
              </a:solidFill>
            </a:endParaRPr>
          </a:p>
        </p:txBody>
      </p:sp>
      <p:sp>
        <p:nvSpPr>
          <p:cNvPr id="3" name="Content Placeholder 2"/>
          <p:cNvSpPr>
            <a:spLocks noGrp="1"/>
          </p:cNvSpPr>
          <p:nvPr>
            <p:ph idx="1"/>
          </p:nvPr>
        </p:nvSpPr>
        <p:spPr/>
        <p:txBody>
          <a:bodyPr/>
          <a:lstStyle/>
          <a:p>
            <a:r>
              <a:rPr lang="en-US" dirty="0">
                <a:solidFill>
                  <a:schemeClr val="bg1"/>
                </a:solidFill>
                <a:hlinkClick r:id="rId3"/>
              </a:rPr>
              <a:t>https://</a:t>
            </a:r>
            <a:r>
              <a:rPr lang="en-US" dirty="0" smtClean="0">
                <a:solidFill>
                  <a:schemeClr val="bg1"/>
                </a:solidFill>
                <a:hlinkClick r:id="rId3"/>
              </a:rPr>
              <a:t>github.com/bazile/Training</a:t>
            </a:r>
            <a:r>
              <a:rPr lang="en-US" dirty="0" smtClean="0">
                <a:solidFill>
                  <a:schemeClr val="bg1"/>
                </a:solidFill>
              </a:rPr>
              <a:t/>
            </a:r>
            <a:br>
              <a:rPr lang="en-US" dirty="0" smtClean="0">
                <a:solidFill>
                  <a:schemeClr val="bg1"/>
                </a:solidFill>
              </a:rPr>
            </a:br>
            <a:r>
              <a:rPr lang="ru-RU" dirty="0" smtClean="0">
                <a:solidFill>
                  <a:schemeClr val="bg1"/>
                </a:solidFill>
              </a:rPr>
              <a:t>Презентации и примеры кода используемые во время занятия</a:t>
            </a:r>
          </a:p>
          <a:p>
            <a:endParaRPr lang="ru-RU" dirty="0" smtClean="0">
              <a:solidFill>
                <a:schemeClr val="bg1"/>
              </a:solidFill>
            </a:endParaRPr>
          </a:p>
          <a:p>
            <a:r>
              <a:rPr lang="en-US" dirty="0">
                <a:solidFill>
                  <a:schemeClr val="bg1"/>
                </a:solidFill>
                <a:hlinkClick r:id="rId4"/>
              </a:rPr>
              <a:t>http://belhard.nullptr.ru</a:t>
            </a:r>
            <a:r>
              <a:rPr lang="en-US" dirty="0" smtClean="0">
                <a:solidFill>
                  <a:schemeClr val="bg1"/>
                </a:solidFill>
                <a:hlinkClick r:id="rId4"/>
              </a:rPr>
              <a:t>/</a:t>
            </a:r>
            <a:r>
              <a:rPr lang="ru-RU" dirty="0" smtClean="0">
                <a:solidFill>
                  <a:schemeClr val="bg1"/>
                </a:solidFill>
              </a:rPr>
              <a:t/>
            </a:r>
            <a:br>
              <a:rPr lang="ru-RU" dirty="0" smtClean="0">
                <a:solidFill>
                  <a:schemeClr val="bg1"/>
                </a:solidFill>
              </a:rPr>
            </a:br>
            <a:r>
              <a:rPr lang="ru-RU" dirty="0" smtClean="0">
                <a:solidFill>
                  <a:schemeClr val="bg1"/>
                </a:solidFill>
              </a:rPr>
              <a:t>Книги, примеры к ним и другие полезные файлы.</a:t>
            </a:r>
            <a:endParaRPr lang="ru-RU" dirty="0">
              <a:solidFill>
                <a:schemeClr val="bg1"/>
              </a:solidFill>
            </a:endParaRPr>
          </a:p>
          <a:p>
            <a:endParaRPr lang="en-US" dirty="0"/>
          </a:p>
        </p:txBody>
      </p:sp>
    </p:spTree>
    <p:extLst>
      <p:ext uri="{BB962C8B-B14F-4D97-AF65-F5344CB8AC3E}">
        <p14:creationId xmlns:p14="http://schemas.microsoft.com/office/powerpoint/2010/main" val="243209201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0482" name="Rectangle 1"/>
          <p:cNvSpPr>
            <a:spLocks noChangeArrowheads="1"/>
          </p:cNvSpPr>
          <p:nvPr/>
        </p:nvSpPr>
        <p:spPr bwMode="auto">
          <a:xfrm>
            <a:off x="381000" y="-4763"/>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Перегрузка операторов</a:t>
            </a:r>
            <a:endParaRPr lang="en-US" sz="2400" b="1" dirty="0">
              <a:solidFill>
                <a:schemeClr val="bg1"/>
              </a:solidFill>
              <a:cs typeface="Times New Roman" pitchFamily="18" charset="0"/>
            </a:endParaRPr>
          </a:p>
        </p:txBody>
      </p:sp>
      <p:sp>
        <p:nvSpPr>
          <p:cNvPr id="20483" name="Прямоугольник 3"/>
          <p:cNvSpPr>
            <a:spLocks noChangeArrowheads="1"/>
          </p:cNvSpPr>
          <p:nvPr/>
        </p:nvSpPr>
        <p:spPr bwMode="auto">
          <a:xfrm>
            <a:off x="152400" y="533400"/>
            <a:ext cx="8839200" cy="5632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ru-RU" dirty="0">
                <a:solidFill>
                  <a:schemeClr val="bg1"/>
                </a:solidFill>
              </a:rPr>
              <a:t> В языке </a:t>
            </a:r>
            <a:r>
              <a:rPr lang="en-US" dirty="0">
                <a:solidFill>
                  <a:schemeClr val="bg1"/>
                </a:solidFill>
              </a:rPr>
              <a:t>C# </a:t>
            </a:r>
            <a:r>
              <a:rPr lang="ru-RU" dirty="0">
                <a:solidFill>
                  <a:schemeClr val="bg1"/>
                </a:solidFill>
              </a:rPr>
              <a:t>могут перегружаться операторы</a:t>
            </a:r>
            <a:r>
              <a:rPr lang="en-US" dirty="0">
                <a:solidFill>
                  <a:schemeClr val="bg1"/>
                </a:solidFill>
              </a:rPr>
              <a:t>:</a:t>
            </a:r>
          </a:p>
          <a:p>
            <a:r>
              <a:rPr lang="en-US" dirty="0">
                <a:solidFill>
                  <a:schemeClr val="bg1"/>
                </a:solidFill>
              </a:rPr>
              <a:t>	</a:t>
            </a:r>
            <a:r>
              <a:rPr lang="ru-RU" dirty="0">
                <a:solidFill>
                  <a:schemeClr val="bg1"/>
                </a:solidFill>
              </a:rPr>
              <a:t>Унарные +, -, !, ~, ++, --, true, false</a:t>
            </a:r>
          </a:p>
          <a:p>
            <a:r>
              <a:rPr lang="ru-RU" dirty="0">
                <a:solidFill>
                  <a:schemeClr val="bg1"/>
                </a:solidFill>
              </a:rPr>
              <a:t>	Бинарные +, -, *, /, %, &amp;, |, ^, &lt;&lt;, &gt;&gt;, ==, !=, &gt;, &lt;, &gt;=, &lt;=.</a:t>
            </a:r>
          </a:p>
          <a:p>
            <a:endParaRPr lang="ru-RU" dirty="0">
              <a:solidFill>
                <a:schemeClr val="bg1"/>
              </a:solidFill>
            </a:endParaRPr>
          </a:p>
          <a:p>
            <a:r>
              <a:rPr lang="ru-RU" b="1" dirty="0">
                <a:solidFill>
                  <a:schemeClr val="bg1"/>
                </a:solidFill>
              </a:rPr>
              <a:t>Унарные</a:t>
            </a:r>
            <a:r>
              <a:rPr lang="ru-RU" dirty="0">
                <a:solidFill>
                  <a:schemeClr val="bg1"/>
                </a:solidFill>
              </a:rPr>
              <a:t> операторы производят действия с одним объектом </a:t>
            </a:r>
            <a:r>
              <a:rPr lang="en-US" dirty="0">
                <a:solidFill>
                  <a:schemeClr val="bg1"/>
                </a:solidFill>
              </a:rPr>
              <a:t>:</a:t>
            </a:r>
          </a:p>
          <a:p>
            <a:r>
              <a:rPr lang="en-US" dirty="0">
                <a:solidFill>
                  <a:schemeClr val="bg1"/>
                </a:solidFill>
                <a:latin typeface="Courier New" pitchFamily="49" charset="0"/>
                <a:cs typeface="Courier New" pitchFamily="49" charset="0"/>
              </a:rPr>
              <a:t>	</a:t>
            </a:r>
            <a:r>
              <a:rPr lang="en-US" b="1" dirty="0">
                <a:solidFill>
                  <a:schemeClr val="bg1"/>
                </a:solidFill>
                <a:latin typeface="Courier New" pitchFamily="49" charset="0"/>
                <a:cs typeface="Courier New" pitchFamily="49" charset="0"/>
              </a:rPr>
              <a:t>-a</a:t>
            </a:r>
          </a:p>
          <a:p>
            <a:r>
              <a:rPr lang="en-US" b="1" dirty="0">
                <a:solidFill>
                  <a:schemeClr val="bg1"/>
                </a:solidFill>
                <a:latin typeface="Courier New" pitchFamily="49" charset="0"/>
                <a:cs typeface="Courier New" pitchFamily="49" charset="0"/>
              </a:rPr>
              <a:t>	++a</a:t>
            </a:r>
          </a:p>
          <a:p>
            <a:r>
              <a:rPr lang="en-US" b="1" dirty="0">
                <a:solidFill>
                  <a:schemeClr val="bg1"/>
                </a:solidFill>
                <a:latin typeface="Courier New" pitchFamily="49" charset="0"/>
                <a:cs typeface="Courier New" pitchFamily="49" charset="0"/>
              </a:rPr>
              <a:t>	a--</a:t>
            </a:r>
            <a:endParaRPr lang="be-BY" b="1" dirty="0">
              <a:solidFill>
                <a:schemeClr val="bg1"/>
              </a:solidFill>
              <a:latin typeface="Courier New" pitchFamily="49" charset="0"/>
              <a:cs typeface="Courier New" pitchFamily="49" charset="0"/>
            </a:endParaRPr>
          </a:p>
          <a:p>
            <a:endParaRPr lang="ru-RU" dirty="0">
              <a:solidFill>
                <a:schemeClr val="bg1"/>
              </a:solidFill>
            </a:endParaRPr>
          </a:p>
          <a:p>
            <a:r>
              <a:rPr lang="ru-RU" dirty="0">
                <a:solidFill>
                  <a:schemeClr val="bg1"/>
                </a:solidFill>
              </a:rPr>
              <a:t>Бинарные операторы производят действие сразу с двумя объектами</a:t>
            </a:r>
            <a:r>
              <a:rPr lang="en-US" dirty="0">
                <a:solidFill>
                  <a:schemeClr val="bg1"/>
                </a:solidFill>
              </a:rPr>
              <a:t>:</a:t>
            </a:r>
          </a:p>
          <a:p>
            <a:r>
              <a:rPr lang="en-US" b="1" dirty="0">
                <a:solidFill>
                  <a:schemeClr val="bg1"/>
                </a:solidFill>
                <a:latin typeface="Courier New" pitchFamily="49" charset="0"/>
                <a:cs typeface="Courier New" pitchFamily="49" charset="0"/>
              </a:rPr>
              <a:t>	a*b</a:t>
            </a:r>
          </a:p>
          <a:p>
            <a:r>
              <a:rPr lang="en-US" b="1" dirty="0">
                <a:solidFill>
                  <a:schemeClr val="bg1"/>
                </a:solidFill>
                <a:latin typeface="Courier New" pitchFamily="49" charset="0"/>
                <a:cs typeface="Courier New" pitchFamily="49" charset="0"/>
              </a:rPr>
              <a:t>	a*=b</a:t>
            </a:r>
          </a:p>
          <a:p>
            <a:r>
              <a:rPr lang="en-US" b="1" dirty="0">
                <a:solidFill>
                  <a:schemeClr val="bg1"/>
                </a:solidFill>
                <a:latin typeface="Courier New" pitchFamily="49" charset="0"/>
                <a:cs typeface="Courier New" pitchFamily="49" charset="0"/>
              </a:rPr>
              <a:t>	a&gt;=b</a:t>
            </a:r>
          </a:p>
          <a:p>
            <a:endParaRPr lang="ru-RU" dirty="0">
              <a:solidFill>
                <a:schemeClr val="bg1"/>
              </a:solidFill>
            </a:endParaRPr>
          </a:p>
          <a:p>
            <a:r>
              <a:rPr lang="ru-RU" dirty="0">
                <a:solidFill>
                  <a:schemeClr val="bg1"/>
                </a:solidFill>
              </a:rPr>
              <a:t>	Некоторые бинарные операторы, такие как </a:t>
            </a:r>
            <a:r>
              <a:rPr lang="en-US" dirty="0">
                <a:solidFill>
                  <a:schemeClr val="bg1"/>
                </a:solidFill>
              </a:rPr>
              <a:t>+=, -=, *=</a:t>
            </a:r>
            <a:r>
              <a:rPr lang="ru-RU" dirty="0">
                <a:solidFill>
                  <a:schemeClr val="bg1"/>
                </a:solidFill>
              </a:rPr>
              <a:t>,</a:t>
            </a:r>
            <a:r>
              <a:rPr lang="en-US" dirty="0">
                <a:solidFill>
                  <a:schemeClr val="bg1"/>
                </a:solidFill>
              </a:rPr>
              <a:t> /= </a:t>
            </a:r>
            <a:r>
              <a:rPr lang="ru-RU" dirty="0">
                <a:solidFill>
                  <a:schemeClr val="bg1"/>
                </a:solidFill>
              </a:rPr>
              <a:t>автоматически перегружаются, если будут перегружены </a:t>
            </a:r>
            <a:r>
              <a:rPr lang="en-US" dirty="0">
                <a:solidFill>
                  <a:schemeClr val="bg1"/>
                </a:solidFill>
              </a:rPr>
              <a:t>+,-,*,/</a:t>
            </a:r>
            <a:r>
              <a:rPr lang="ru-RU" dirty="0">
                <a:solidFill>
                  <a:schemeClr val="bg1"/>
                </a:solidFill>
              </a:rPr>
              <a:t>.</a:t>
            </a:r>
          </a:p>
          <a:p>
            <a:r>
              <a:rPr lang="ru-RU" dirty="0">
                <a:solidFill>
                  <a:schemeClr val="bg1"/>
                </a:solidFill>
              </a:rPr>
              <a:t>Операторы </a:t>
            </a:r>
            <a:r>
              <a:rPr lang="en-US" dirty="0">
                <a:solidFill>
                  <a:schemeClr val="bg1"/>
                </a:solidFill>
              </a:rPr>
              <a:t>==, != ; &gt;,&lt; ; &gt;=, &lt;= </a:t>
            </a:r>
            <a:r>
              <a:rPr lang="ru-RU" dirty="0">
                <a:solidFill>
                  <a:schemeClr val="bg1"/>
                </a:solidFill>
              </a:rPr>
              <a:t>можно перегрузить только парами.</a:t>
            </a:r>
          </a:p>
          <a:p>
            <a:endParaRPr lang="ru-RU" b="1" dirty="0">
              <a:solidFill>
                <a:schemeClr val="bg1"/>
              </a:solidFill>
            </a:endParaRPr>
          </a:p>
          <a:p>
            <a:r>
              <a:rPr lang="ru-RU" b="1" dirty="0">
                <a:solidFill>
                  <a:schemeClr val="bg1"/>
                </a:solidFill>
              </a:rPr>
              <a:t>	При перегрузке бинарных операторов хотя бы один из принимаемых объектов должен быть типа объекта, в котором эти операторы перегружаются!</a:t>
            </a:r>
            <a:endParaRPr lang="ru-RU" b="1" dirty="0">
              <a:solidFill>
                <a:schemeClr val="bg1"/>
              </a:solidFill>
              <a:latin typeface="Courier New" pitchFamily="49" charset="0"/>
              <a:cs typeface="Courier New" pitchFamily="49" charset="0"/>
            </a:endParaRPr>
          </a:p>
        </p:txBody>
      </p:sp>
    </p:spTree>
    <p:extLst>
      <p:ext uri="{BB962C8B-B14F-4D97-AF65-F5344CB8AC3E}">
        <p14:creationId xmlns:p14="http://schemas.microsoft.com/office/powerpoint/2010/main" val="272022440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4817" name="Rectangle 1"/>
          <p:cNvSpPr>
            <a:spLocks noChangeArrowheads="1"/>
          </p:cNvSpPr>
          <p:nvPr/>
        </p:nvSpPr>
        <p:spPr bwMode="auto">
          <a:xfrm>
            <a:off x="228600" y="564446"/>
            <a:ext cx="8686800" cy="6186309"/>
          </a:xfrm>
          <a:prstGeom prst="rect">
            <a:avLst/>
          </a:prstGeom>
          <a:solidFill>
            <a:schemeClr val="bg1"/>
          </a:solidFill>
          <a:ln w="9525">
            <a:solidFill>
              <a:schemeClr val="bg1">
                <a:lumMod val="65000"/>
              </a:schemeClr>
            </a:solidFill>
            <a:miter lim="800000"/>
            <a:headEnd/>
            <a:tailEnd/>
          </a:ln>
          <a:effectLst/>
        </p:spPr>
        <p:txBody>
          <a:bodyPr anchor="ctr">
            <a:spAutoFit/>
          </a:bodyPr>
          <a:lstStyle/>
          <a:p>
            <a:r>
              <a:rPr lang="en-US" sz="900" dirty="0">
                <a:solidFill>
                  <a:srgbClr val="0000FF"/>
                </a:solidFill>
                <a:latin typeface="Consolas"/>
              </a:rPr>
              <a:t>class</a:t>
            </a:r>
            <a:r>
              <a:rPr lang="en-US" sz="900" dirty="0">
                <a:solidFill>
                  <a:prstClr val="black"/>
                </a:solidFill>
                <a:latin typeface="Consolas"/>
              </a:rPr>
              <a:t> </a:t>
            </a:r>
            <a:r>
              <a:rPr lang="en-US" sz="900" dirty="0">
                <a:solidFill>
                  <a:srgbClr val="2B91AF"/>
                </a:solidFill>
                <a:latin typeface="Consolas"/>
              </a:rPr>
              <a:t>Point</a:t>
            </a:r>
            <a:endParaRPr lang="en-US" sz="900" dirty="0">
              <a:solidFill>
                <a:prstClr val="black"/>
              </a:solidFill>
              <a:latin typeface="Consolas"/>
            </a:endParaRPr>
          </a:p>
          <a:p>
            <a:r>
              <a:rPr lang="en-US" sz="900" dirty="0">
                <a:solidFill>
                  <a:prstClr val="black"/>
                </a:solidFill>
                <a:latin typeface="Consolas"/>
              </a:rPr>
              <a:t>{</a:t>
            </a:r>
          </a:p>
          <a:p>
            <a:r>
              <a:rPr lang="en-US" sz="900" dirty="0" smtClean="0">
                <a:solidFill>
                  <a:srgbClr val="0000FF"/>
                </a:solidFill>
                <a:latin typeface="Consolas"/>
              </a:rPr>
              <a:t>    public</a:t>
            </a:r>
            <a:r>
              <a:rPr lang="en-US" sz="900" dirty="0" smtClean="0">
                <a:solidFill>
                  <a:prstClr val="black"/>
                </a:solidFill>
                <a:latin typeface="Consolas"/>
              </a:rPr>
              <a:t> </a:t>
            </a:r>
            <a:r>
              <a:rPr lang="en-US" sz="900" dirty="0">
                <a:solidFill>
                  <a:srgbClr val="0000FF"/>
                </a:solidFill>
                <a:latin typeface="Consolas"/>
              </a:rPr>
              <a:t>static</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 </a:t>
            </a:r>
            <a:r>
              <a:rPr lang="en-US" sz="900" dirty="0">
                <a:solidFill>
                  <a:srgbClr val="0000FF"/>
                </a:solidFill>
                <a:latin typeface="Consolas"/>
              </a:rPr>
              <a:t>operator</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 point1, </a:t>
            </a:r>
            <a:r>
              <a:rPr lang="en-US" sz="900" dirty="0">
                <a:solidFill>
                  <a:srgbClr val="2B91AF"/>
                </a:solidFill>
                <a:latin typeface="Consolas"/>
              </a:rPr>
              <a:t>Point</a:t>
            </a:r>
            <a:r>
              <a:rPr lang="en-US" sz="900" dirty="0">
                <a:solidFill>
                  <a:prstClr val="black"/>
                </a:solidFill>
                <a:latin typeface="Consolas"/>
              </a:rPr>
              <a:t> point2)</a:t>
            </a:r>
          </a:p>
          <a:p>
            <a:r>
              <a:rPr lang="en-US" sz="900" dirty="0">
                <a:solidFill>
                  <a:prstClr val="black"/>
                </a:solidFill>
                <a:latin typeface="Consolas"/>
              </a:rPr>
              <a:t>    {</a:t>
            </a:r>
          </a:p>
          <a:p>
            <a:r>
              <a:rPr lang="en-US" sz="900" dirty="0">
                <a:solidFill>
                  <a:prstClr val="black"/>
                </a:solidFill>
                <a:latin typeface="Consolas"/>
              </a:rPr>
              <a:t>        </a:t>
            </a:r>
            <a:r>
              <a:rPr lang="en-US" sz="900" dirty="0">
                <a:solidFill>
                  <a:srgbClr val="0000FF"/>
                </a:solidFill>
                <a:latin typeface="Consolas"/>
              </a:rPr>
              <a:t>return</a:t>
            </a:r>
            <a:r>
              <a:rPr lang="en-US" sz="900" dirty="0">
                <a:solidFill>
                  <a:prstClr val="black"/>
                </a:solidFill>
                <a:latin typeface="Consolas"/>
              </a:rPr>
              <a:t> </a:t>
            </a:r>
            <a:r>
              <a:rPr lang="en-US" sz="900" dirty="0">
                <a:solidFill>
                  <a:srgbClr val="0000FF"/>
                </a:solidFill>
                <a:latin typeface="Consolas"/>
              </a:rPr>
              <a:t>new</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(point1.x + point2.x, point1.y + point2.y);</a:t>
            </a:r>
          </a:p>
          <a:p>
            <a:r>
              <a:rPr lang="en-US" sz="900" dirty="0">
                <a:solidFill>
                  <a:prstClr val="black"/>
                </a:solidFill>
                <a:latin typeface="Consolas"/>
              </a:rPr>
              <a:t>    }</a:t>
            </a:r>
          </a:p>
          <a:p>
            <a:r>
              <a:rPr lang="en-US" sz="900" dirty="0">
                <a:solidFill>
                  <a:prstClr val="black"/>
                </a:solidFill>
                <a:latin typeface="Consolas"/>
              </a:rPr>
              <a:t>    </a:t>
            </a:r>
            <a:r>
              <a:rPr lang="en-US" sz="900" dirty="0">
                <a:solidFill>
                  <a:srgbClr val="0000FF"/>
                </a:solidFill>
                <a:latin typeface="Consolas"/>
              </a:rPr>
              <a:t>public</a:t>
            </a:r>
            <a:r>
              <a:rPr lang="en-US" sz="900" dirty="0">
                <a:solidFill>
                  <a:prstClr val="black"/>
                </a:solidFill>
                <a:latin typeface="Consolas"/>
              </a:rPr>
              <a:t> </a:t>
            </a:r>
            <a:r>
              <a:rPr lang="en-US" sz="900" dirty="0">
                <a:solidFill>
                  <a:srgbClr val="0000FF"/>
                </a:solidFill>
                <a:latin typeface="Consolas"/>
              </a:rPr>
              <a:t>static</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 </a:t>
            </a:r>
            <a:r>
              <a:rPr lang="en-US" sz="900" dirty="0">
                <a:solidFill>
                  <a:srgbClr val="0000FF"/>
                </a:solidFill>
                <a:latin typeface="Consolas"/>
              </a:rPr>
              <a:t>operator</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 point, </a:t>
            </a:r>
            <a:r>
              <a:rPr lang="en-US" sz="900" dirty="0">
                <a:solidFill>
                  <a:srgbClr val="0000FF"/>
                </a:solidFill>
                <a:latin typeface="Consolas"/>
              </a:rPr>
              <a:t>int</a:t>
            </a:r>
            <a:r>
              <a:rPr lang="en-US" sz="900" dirty="0">
                <a:solidFill>
                  <a:prstClr val="black"/>
                </a:solidFill>
                <a:latin typeface="Consolas"/>
              </a:rPr>
              <a:t> delta)</a:t>
            </a:r>
          </a:p>
          <a:p>
            <a:r>
              <a:rPr lang="en-US" sz="900" dirty="0">
                <a:solidFill>
                  <a:prstClr val="black"/>
                </a:solidFill>
                <a:latin typeface="Consolas"/>
              </a:rPr>
              <a:t>    {</a:t>
            </a:r>
          </a:p>
          <a:p>
            <a:r>
              <a:rPr lang="en-US" sz="900" dirty="0">
                <a:solidFill>
                  <a:prstClr val="black"/>
                </a:solidFill>
                <a:latin typeface="Consolas"/>
              </a:rPr>
              <a:t>        </a:t>
            </a:r>
            <a:r>
              <a:rPr lang="en-US" sz="900" dirty="0">
                <a:solidFill>
                  <a:srgbClr val="0000FF"/>
                </a:solidFill>
                <a:latin typeface="Consolas"/>
              </a:rPr>
              <a:t>return</a:t>
            </a:r>
            <a:r>
              <a:rPr lang="en-US" sz="900" dirty="0">
                <a:solidFill>
                  <a:prstClr val="black"/>
                </a:solidFill>
                <a:latin typeface="Consolas"/>
              </a:rPr>
              <a:t> </a:t>
            </a:r>
            <a:r>
              <a:rPr lang="en-US" sz="900" dirty="0">
                <a:solidFill>
                  <a:srgbClr val="0000FF"/>
                </a:solidFill>
                <a:latin typeface="Consolas"/>
              </a:rPr>
              <a:t>new</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(point.x + delta, point.y + delta);</a:t>
            </a:r>
          </a:p>
          <a:p>
            <a:r>
              <a:rPr lang="en-US" sz="900" dirty="0">
                <a:solidFill>
                  <a:prstClr val="black"/>
                </a:solidFill>
                <a:latin typeface="Consolas"/>
              </a:rPr>
              <a:t>    }</a:t>
            </a:r>
          </a:p>
          <a:p>
            <a:r>
              <a:rPr lang="en-US" sz="900" dirty="0">
                <a:solidFill>
                  <a:prstClr val="black"/>
                </a:solidFill>
                <a:latin typeface="Consolas"/>
              </a:rPr>
              <a:t>    </a:t>
            </a:r>
            <a:r>
              <a:rPr lang="en-US" sz="900" dirty="0">
                <a:solidFill>
                  <a:srgbClr val="0000FF"/>
                </a:solidFill>
                <a:latin typeface="Consolas"/>
              </a:rPr>
              <a:t>public</a:t>
            </a:r>
            <a:r>
              <a:rPr lang="en-US" sz="900" dirty="0">
                <a:solidFill>
                  <a:prstClr val="black"/>
                </a:solidFill>
                <a:latin typeface="Consolas"/>
              </a:rPr>
              <a:t> </a:t>
            </a:r>
            <a:r>
              <a:rPr lang="en-US" sz="900" dirty="0">
                <a:solidFill>
                  <a:srgbClr val="0000FF"/>
                </a:solidFill>
                <a:latin typeface="Consolas"/>
              </a:rPr>
              <a:t>static</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 </a:t>
            </a:r>
            <a:r>
              <a:rPr lang="en-US" sz="900" dirty="0">
                <a:solidFill>
                  <a:srgbClr val="0000FF"/>
                </a:solidFill>
                <a:latin typeface="Consolas"/>
              </a:rPr>
              <a:t>operator</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 point)</a:t>
            </a:r>
          </a:p>
          <a:p>
            <a:r>
              <a:rPr lang="en-US" sz="900" dirty="0">
                <a:solidFill>
                  <a:prstClr val="black"/>
                </a:solidFill>
                <a:latin typeface="Consolas"/>
              </a:rPr>
              <a:t>    {</a:t>
            </a:r>
          </a:p>
          <a:p>
            <a:r>
              <a:rPr lang="en-US" sz="900" dirty="0">
                <a:solidFill>
                  <a:prstClr val="black"/>
                </a:solidFill>
                <a:latin typeface="Consolas"/>
              </a:rPr>
              <a:t>        </a:t>
            </a:r>
            <a:r>
              <a:rPr lang="en-US" sz="900" dirty="0">
                <a:solidFill>
                  <a:srgbClr val="0000FF"/>
                </a:solidFill>
                <a:latin typeface="Consolas"/>
              </a:rPr>
              <a:t>return</a:t>
            </a:r>
            <a:r>
              <a:rPr lang="en-US" sz="900" dirty="0">
                <a:solidFill>
                  <a:prstClr val="black"/>
                </a:solidFill>
                <a:latin typeface="Consolas"/>
              </a:rPr>
              <a:t> </a:t>
            </a:r>
            <a:r>
              <a:rPr lang="en-US" sz="900" dirty="0">
                <a:solidFill>
                  <a:srgbClr val="0000FF"/>
                </a:solidFill>
                <a:latin typeface="Consolas"/>
              </a:rPr>
              <a:t>new</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(-point.x, -point.y);</a:t>
            </a:r>
          </a:p>
          <a:p>
            <a:r>
              <a:rPr lang="en-US" sz="900" dirty="0">
                <a:solidFill>
                  <a:prstClr val="black"/>
                </a:solidFill>
                <a:latin typeface="Consolas"/>
              </a:rPr>
              <a:t>    </a:t>
            </a:r>
            <a:r>
              <a:rPr lang="en-US" sz="900" dirty="0" smtClean="0">
                <a:solidFill>
                  <a:prstClr val="black"/>
                </a:solidFill>
                <a:latin typeface="Consolas"/>
              </a:rPr>
              <a:t>}</a:t>
            </a:r>
          </a:p>
          <a:p>
            <a:r>
              <a:rPr lang="en-US" sz="900" dirty="0" smtClean="0">
                <a:solidFill>
                  <a:srgbClr val="008000"/>
                </a:solidFill>
                <a:latin typeface="Consolas"/>
              </a:rPr>
              <a:t>    </a:t>
            </a:r>
            <a:r>
              <a:rPr lang="ru-RU" sz="900" dirty="0" smtClean="0">
                <a:solidFill>
                  <a:srgbClr val="008000"/>
                </a:solidFill>
                <a:latin typeface="Consolas"/>
              </a:rPr>
              <a:t>// </a:t>
            </a:r>
            <a:r>
              <a:rPr lang="ru-RU" sz="900" dirty="0">
                <a:solidFill>
                  <a:srgbClr val="008000"/>
                </a:solidFill>
                <a:latin typeface="Consolas"/>
              </a:rPr>
              <a:t>Операторы == и != должны перегружаться совместно с переопределением </a:t>
            </a:r>
            <a:r>
              <a:rPr lang="ru-RU" sz="900" dirty="0" smtClean="0">
                <a:solidFill>
                  <a:srgbClr val="008000"/>
                </a:solidFill>
                <a:latin typeface="Consolas"/>
              </a:rPr>
              <a:t>Equals</a:t>
            </a:r>
            <a:r>
              <a:rPr lang="en-US" sz="900" dirty="0" smtClean="0">
                <a:solidFill>
                  <a:srgbClr val="008000"/>
                </a:solidFill>
                <a:latin typeface="Consolas"/>
              </a:rPr>
              <a:t>()</a:t>
            </a:r>
            <a:r>
              <a:rPr lang="ru-RU" sz="900" dirty="0" smtClean="0">
                <a:solidFill>
                  <a:srgbClr val="008000"/>
                </a:solidFill>
                <a:latin typeface="Consolas"/>
              </a:rPr>
              <a:t> </a:t>
            </a:r>
            <a:r>
              <a:rPr lang="ru-RU" sz="900" dirty="0">
                <a:solidFill>
                  <a:srgbClr val="008000"/>
                </a:solidFill>
                <a:latin typeface="Consolas"/>
              </a:rPr>
              <a:t>чтобы сравнение всегда вело себя одинаково</a:t>
            </a:r>
          </a:p>
          <a:p>
            <a:r>
              <a:rPr lang="en-US" sz="900" dirty="0" smtClean="0">
                <a:solidFill>
                  <a:srgbClr val="0000FF"/>
                </a:solidFill>
                <a:latin typeface="Consolas"/>
              </a:rPr>
              <a:t>    public</a:t>
            </a:r>
            <a:r>
              <a:rPr lang="en-US" sz="900" dirty="0" smtClean="0">
                <a:solidFill>
                  <a:prstClr val="black"/>
                </a:solidFill>
                <a:latin typeface="Consolas"/>
              </a:rPr>
              <a:t> </a:t>
            </a:r>
            <a:r>
              <a:rPr lang="en-US" sz="900" dirty="0">
                <a:solidFill>
                  <a:srgbClr val="0000FF"/>
                </a:solidFill>
                <a:latin typeface="Consolas"/>
              </a:rPr>
              <a:t>static</a:t>
            </a:r>
            <a:r>
              <a:rPr lang="en-US" sz="900" dirty="0">
                <a:solidFill>
                  <a:prstClr val="black"/>
                </a:solidFill>
                <a:latin typeface="Consolas"/>
              </a:rPr>
              <a:t> </a:t>
            </a:r>
            <a:r>
              <a:rPr lang="en-US" sz="900" dirty="0">
                <a:solidFill>
                  <a:srgbClr val="0000FF"/>
                </a:solidFill>
                <a:latin typeface="Consolas"/>
              </a:rPr>
              <a:t>bool</a:t>
            </a:r>
            <a:r>
              <a:rPr lang="en-US" sz="900" dirty="0">
                <a:solidFill>
                  <a:prstClr val="black"/>
                </a:solidFill>
                <a:latin typeface="Consolas"/>
              </a:rPr>
              <a:t> </a:t>
            </a:r>
            <a:r>
              <a:rPr lang="en-US" sz="900" dirty="0">
                <a:solidFill>
                  <a:srgbClr val="0000FF"/>
                </a:solidFill>
                <a:latin typeface="Consolas"/>
              </a:rPr>
              <a:t>operator</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 point1, </a:t>
            </a:r>
            <a:r>
              <a:rPr lang="en-US" sz="900" dirty="0">
                <a:solidFill>
                  <a:srgbClr val="2B91AF"/>
                </a:solidFill>
                <a:latin typeface="Consolas"/>
              </a:rPr>
              <a:t>Point</a:t>
            </a:r>
            <a:r>
              <a:rPr lang="en-US" sz="900" dirty="0">
                <a:solidFill>
                  <a:prstClr val="black"/>
                </a:solidFill>
                <a:latin typeface="Consolas"/>
              </a:rPr>
              <a:t> point2)</a:t>
            </a:r>
          </a:p>
          <a:p>
            <a:r>
              <a:rPr lang="en-US" sz="900" dirty="0">
                <a:solidFill>
                  <a:prstClr val="black"/>
                </a:solidFill>
                <a:latin typeface="Consolas"/>
              </a:rPr>
              <a:t>    {</a:t>
            </a:r>
          </a:p>
          <a:p>
            <a:r>
              <a:rPr lang="en-US" sz="900" dirty="0">
                <a:solidFill>
                  <a:prstClr val="black"/>
                </a:solidFill>
                <a:latin typeface="Consolas"/>
              </a:rPr>
              <a:t>        </a:t>
            </a:r>
            <a:r>
              <a:rPr lang="en-US" sz="900" dirty="0">
                <a:solidFill>
                  <a:srgbClr val="0000FF"/>
                </a:solidFill>
                <a:latin typeface="Consolas"/>
              </a:rPr>
              <a:t>return</a:t>
            </a:r>
            <a:r>
              <a:rPr lang="en-US" sz="900" dirty="0">
                <a:solidFill>
                  <a:prstClr val="black"/>
                </a:solidFill>
                <a:latin typeface="Consolas"/>
              </a:rPr>
              <a:t> </a:t>
            </a:r>
            <a:r>
              <a:rPr lang="en-US" sz="900" dirty="0">
                <a:solidFill>
                  <a:srgbClr val="0000FF"/>
                </a:solidFill>
                <a:latin typeface="Consolas"/>
              </a:rPr>
              <a:t>object</a:t>
            </a:r>
            <a:r>
              <a:rPr lang="en-US" sz="900" dirty="0">
                <a:solidFill>
                  <a:prstClr val="black"/>
                </a:solidFill>
                <a:latin typeface="Consolas"/>
              </a:rPr>
              <a:t>.Equals(point1, point2);</a:t>
            </a:r>
          </a:p>
          <a:p>
            <a:r>
              <a:rPr lang="en-US" sz="900" dirty="0">
                <a:solidFill>
                  <a:prstClr val="black"/>
                </a:solidFill>
                <a:latin typeface="Consolas"/>
              </a:rPr>
              <a:t>    }</a:t>
            </a:r>
          </a:p>
          <a:p>
            <a:r>
              <a:rPr lang="en-US" sz="900" dirty="0">
                <a:solidFill>
                  <a:prstClr val="black"/>
                </a:solidFill>
                <a:latin typeface="Consolas"/>
              </a:rPr>
              <a:t>    </a:t>
            </a:r>
            <a:r>
              <a:rPr lang="en-US" sz="900" dirty="0">
                <a:solidFill>
                  <a:srgbClr val="0000FF"/>
                </a:solidFill>
                <a:latin typeface="Consolas"/>
              </a:rPr>
              <a:t>public</a:t>
            </a:r>
            <a:r>
              <a:rPr lang="en-US" sz="900" dirty="0">
                <a:solidFill>
                  <a:prstClr val="black"/>
                </a:solidFill>
                <a:latin typeface="Consolas"/>
              </a:rPr>
              <a:t> </a:t>
            </a:r>
            <a:r>
              <a:rPr lang="en-US" sz="900" dirty="0">
                <a:solidFill>
                  <a:srgbClr val="0000FF"/>
                </a:solidFill>
                <a:latin typeface="Consolas"/>
              </a:rPr>
              <a:t>static</a:t>
            </a:r>
            <a:r>
              <a:rPr lang="en-US" sz="900" dirty="0">
                <a:solidFill>
                  <a:prstClr val="black"/>
                </a:solidFill>
                <a:latin typeface="Consolas"/>
              </a:rPr>
              <a:t> </a:t>
            </a:r>
            <a:r>
              <a:rPr lang="en-US" sz="900" dirty="0">
                <a:solidFill>
                  <a:srgbClr val="0000FF"/>
                </a:solidFill>
                <a:latin typeface="Consolas"/>
              </a:rPr>
              <a:t>bool</a:t>
            </a:r>
            <a:r>
              <a:rPr lang="en-US" sz="900" dirty="0">
                <a:solidFill>
                  <a:prstClr val="black"/>
                </a:solidFill>
                <a:latin typeface="Consolas"/>
              </a:rPr>
              <a:t> </a:t>
            </a:r>
            <a:r>
              <a:rPr lang="en-US" sz="900" dirty="0">
                <a:solidFill>
                  <a:srgbClr val="0000FF"/>
                </a:solidFill>
                <a:latin typeface="Consolas"/>
              </a:rPr>
              <a:t>operator</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 point1, </a:t>
            </a:r>
            <a:r>
              <a:rPr lang="en-US" sz="900" dirty="0">
                <a:solidFill>
                  <a:srgbClr val="2B91AF"/>
                </a:solidFill>
                <a:latin typeface="Consolas"/>
              </a:rPr>
              <a:t>Point</a:t>
            </a:r>
            <a:r>
              <a:rPr lang="en-US" sz="900" dirty="0">
                <a:solidFill>
                  <a:prstClr val="black"/>
                </a:solidFill>
                <a:latin typeface="Consolas"/>
              </a:rPr>
              <a:t> point2)</a:t>
            </a:r>
          </a:p>
          <a:p>
            <a:r>
              <a:rPr lang="en-US" sz="900" dirty="0">
                <a:solidFill>
                  <a:prstClr val="black"/>
                </a:solidFill>
                <a:latin typeface="Consolas"/>
              </a:rPr>
              <a:t>    {</a:t>
            </a:r>
          </a:p>
          <a:p>
            <a:r>
              <a:rPr lang="en-US" sz="900" dirty="0">
                <a:solidFill>
                  <a:prstClr val="black"/>
                </a:solidFill>
                <a:latin typeface="Consolas"/>
              </a:rPr>
              <a:t>        </a:t>
            </a:r>
            <a:r>
              <a:rPr lang="en-US" sz="900" dirty="0">
                <a:solidFill>
                  <a:srgbClr val="0000FF"/>
                </a:solidFill>
                <a:latin typeface="Consolas"/>
              </a:rPr>
              <a:t>return</a:t>
            </a:r>
            <a:r>
              <a:rPr lang="en-US" sz="900" dirty="0">
                <a:solidFill>
                  <a:prstClr val="black"/>
                </a:solidFill>
                <a:latin typeface="Consolas"/>
              </a:rPr>
              <a:t> !</a:t>
            </a:r>
            <a:r>
              <a:rPr lang="en-US" sz="900" dirty="0">
                <a:solidFill>
                  <a:srgbClr val="0000FF"/>
                </a:solidFill>
                <a:latin typeface="Consolas"/>
              </a:rPr>
              <a:t>object</a:t>
            </a:r>
            <a:r>
              <a:rPr lang="en-US" sz="900" dirty="0">
                <a:solidFill>
                  <a:prstClr val="black"/>
                </a:solidFill>
                <a:latin typeface="Consolas"/>
              </a:rPr>
              <a:t>.Equals(point1, point2);</a:t>
            </a:r>
          </a:p>
          <a:p>
            <a:r>
              <a:rPr lang="en-US" sz="900" dirty="0">
                <a:solidFill>
                  <a:prstClr val="black"/>
                </a:solidFill>
                <a:latin typeface="Consolas"/>
              </a:rPr>
              <a:t>    }</a:t>
            </a:r>
          </a:p>
          <a:p>
            <a:r>
              <a:rPr lang="en-US" sz="900" dirty="0">
                <a:solidFill>
                  <a:prstClr val="black"/>
                </a:solidFill>
                <a:latin typeface="Consolas"/>
              </a:rPr>
              <a:t>    </a:t>
            </a:r>
            <a:r>
              <a:rPr lang="en-US" sz="900" dirty="0">
                <a:solidFill>
                  <a:srgbClr val="0000FF"/>
                </a:solidFill>
                <a:latin typeface="Consolas"/>
              </a:rPr>
              <a:t>public</a:t>
            </a:r>
            <a:r>
              <a:rPr lang="en-US" sz="900" dirty="0">
                <a:solidFill>
                  <a:prstClr val="black"/>
                </a:solidFill>
                <a:latin typeface="Consolas"/>
              </a:rPr>
              <a:t> </a:t>
            </a:r>
            <a:r>
              <a:rPr lang="en-US" sz="900" dirty="0">
                <a:solidFill>
                  <a:srgbClr val="0000FF"/>
                </a:solidFill>
                <a:latin typeface="Consolas"/>
              </a:rPr>
              <a:t>override</a:t>
            </a:r>
            <a:r>
              <a:rPr lang="en-US" sz="900" dirty="0">
                <a:solidFill>
                  <a:prstClr val="black"/>
                </a:solidFill>
                <a:latin typeface="Consolas"/>
              </a:rPr>
              <a:t> </a:t>
            </a:r>
            <a:r>
              <a:rPr lang="en-US" sz="900" dirty="0">
                <a:solidFill>
                  <a:srgbClr val="0000FF"/>
                </a:solidFill>
                <a:latin typeface="Consolas"/>
              </a:rPr>
              <a:t>bool</a:t>
            </a:r>
            <a:r>
              <a:rPr lang="en-US" sz="900" dirty="0">
                <a:solidFill>
                  <a:prstClr val="black"/>
                </a:solidFill>
                <a:latin typeface="Consolas"/>
              </a:rPr>
              <a:t> Equals(</a:t>
            </a:r>
            <a:r>
              <a:rPr lang="en-US" sz="900" dirty="0">
                <a:solidFill>
                  <a:srgbClr val="0000FF"/>
                </a:solidFill>
                <a:latin typeface="Consolas"/>
              </a:rPr>
              <a:t>object</a:t>
            </a:r>
            <a:r>
              <a:rPr lang="en-US" sz="900" dirty="0">
                <a:solidFill>
                  <a:prstClr val="black"/>
                </a:solidFill>
                <a:latin typeface="Consolas"/>
              </a:rPr>
              <a:t> obj)</a:t>
            </a:r>
          </a:p>
          <a:p>
            <a:r>
              <a:rPr lang="en-US" sz="900" dirty="0">
                <a:solidFill>
                  <a:prstClr val="black"/>
                </a:solidFill>
                <a:latin typeface="Consolas"/>
              </a:rPr>
              <a:t>    {</a:t>
            </a:r>
          </a:p>
          <a:p>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 point = obj </a:t>
            </a:r>
            <a:r>
              <a:rPr lang="en-US" sz="900" dirty="0">
                <a:solidFill>
                  <a:srgbClr val="0000FF"/>
                </a:solidFill>
                <a:latin typeface="Consolas"/>
              </a:rPr>
              <a:t>as</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a:t>
            </a:r>
          </a:p>
          <a:p>
            <a:r>
              <a:rPr lang="en-US" sz="900" dirty="0">
                <a:solidFill>
                  <a:prstClr val="black"/>
                </a:solidFill>
                <a:latin typeface="Consolas"/>
              </a:rPr>
              <a:t>        </a:t>
            </a:r>
            <a:r>
              <a:rPr lang="en-US" sz="900" dirty="0">
                <a:solidFill>
                  <a:srgbClr val="0000FF"/>
                </a:solidFill>
                <a:latin typeface="Consolas"/>
              </a:rPr>
              <a:t>if</a:t>
            </a:r>
            <a:r>
              <a:rPr lang="en-US" sz="900" dirty="0">
                <a:solidFill>
                  <a:prstClr val="black"/>
                </a:solidFill>
                <a:latin typeface="Consolas"/>
              </a:rPr>
              <a:t> ((</a:t>
            </a:r>
            <a:r>
              <a:rPr lang="en-US" sz="900" dirty="0">
                <a:solidFill>
                  <a:srgbClr val="0000FF"/>
                </a:solidFill>
                <a:latin typeface="Consolas"/>
              </a:rPr>
              <a:t>object</a:t>
            </a:r>
            <a:r>
              <a:rPr lang="en-US" sz="900" dirty="0">
                <a:solidFill>
                  <a:prstClr val="black"/>
                </a:solidFill>
                <a:latin typeface="Consolas"/>
              </a:rPr>
              <a:t>)point == </a:t>
            </a:r>
            <a:r>
              <a:rPr lang="en-US" sz="900" dirty="0">
                <a:solidFill>
                  <a:srgbClr val="0000FF"/>
                </a:solidFill>
                <a:latin typeface="Consolas"/>
              </a:rPr>
              <a:t>null</a:t>
            </a:r>
            <a:r>
              <a:rPr lang="en-US" sz="900" dirty="0">
                <a:solidFill>
                  <a:prstClr val="black"/>
                </a:solidFill>
                <a:latin typeface="Consolas"/>
              </a:rPr>
              <a:t>) </a:t>
            </a:r>
            <a:r>
              <a:rPr lang="en-US" sz="900" dirty="0">
                <a:solidFill>
                  <a:srgbClr val="0000FF"/>
                </a:solidFill>
                <a:latin typeface="Consolas"/>
              </a:rPr>
              <a:t>return</a:t>
            </a:r>
            <a:r>
              <a:rPr lang="en-US" sz="900" dirty="0">
                <a:solidFill>
                  <a:prstClr val="black"/>
                </a:solidFill>
                <a:latin typeface="Consolas"/>
              </a:rPr>
              <a:t> </a:t>
            </a:r>
            <a:r>
              <a:rPr lang="en-US" sz="900" dirty="0">
                <a:solidFill>
                  <a:srgbClr val="0000FF"/>
                </a:solidFill>
                <a:latin typeface="Consolas"/>
              </a:rPr>
              <a:t>false</a:t>
            </a:r>
            <a:r>
              <a:rPr lang="en-US" sz="900" dirty="0">
                <a:solidFill>
                  <a:prstClr val="black"/>
                </a:solidFill>
                <a:latin typeface="Consolas"/>
              </a:rPr>
              <a:t>;</a:t>
            </a:r>
          </a:p>
          <a:p>
            <a:r>
              <a:rPr lang="en-US" sz="900" dirty="0">
                <a:solidFill>
                  <a:prstClr val="black"/>
                </a:solidFill>
                <a:latin typeface="Consolas"/>
              </a:rPr>
              <a:t>        </a:t>
            </a:r>
            <a:r>
              <a:rPr lang="en-US" sz="900" dirty="0">
                <a:solidFill>
                  <a:srgbClr val="0000FF"/>
                </a:solidFill>
                <a:latin typeface="Consolas"/>
              </a:rPr>
              <a:t>return</a:t>
            </a:r>
            <a:r>
              <a:rPr lang="en-US" sz="900" dirty="0">
                <a:solidFill>
                  <a:prstClr val="black"/>
                </a:solidFill>
                <a:latin typeface="Consolas"/>
              </a:rPr>
              <a:t> (x == point.x &amp;&amp; y == point.y);</a:t>
            </a:r>
          </a:p>
          <a:p>
            <a:r>
              <a:rPr lang="en-US" sz="900" dirty="0">
                <a:solidFill>
                  <a:prstClr val="black"/>
                </a:solidFill>
                <a:latin typeface="Consolas"/>
              </a:rPr>
              <a:t>    }</a:t>
            </a:r>
          </a:p>
          <a:p>
            <a:r>
              <a:rPr lang="en-US" sz="900" dirty="0" smtClean="0">
                <a:solidFill>
                  <a:prstClr val="black"/>
                </a:solidFill>
                <a:latin typeface="Consolas"/>
              </a:rPr>
              <a:t>}</a:t>
            </a:r>
            <a:endParaRPr lang="en-US" sz="900" dirty="0">
              <a:solidFill>
                <a:prstClr val="black"/>
              </a:solidFill>
              <a:latin typeface="Consolas"/>
            </a:endParaRPr>
          </a:p>
          <a:p>
            <a:r>
              <a:rPr lang="en-US" sz="900" dirty="0" smtClean="0">
                <a:solidFill>
                  <a:prstClr val="black"/>
                </a:solidFill>
                <a:latin typeface="Consolas"/>
              </a:rPr>
              <a:t>...</a:t>
            </a:r>
          </a:p>
          <a:p>
            <a:r>
              <a:rPr lang="en-US" sz="900" dirty="0">
                <a:solidFill>
                  <a:srgbClr val="0000FF"/>
                </a:solidFill>
                <a:latin typeface="Consolas"/>
              </a:rPr>
              <a:t>private</a:t>
            </a:r>
            <a:r>
              <a:rPr lang="en-US" sz="900" dirty="0">
                <a:solidFill>
                  <a:prstClr val="black"/>
                </a:solidFill>
                <a:latin typeface="Consolas"/>
              </a:rPr>
              <a:t> </a:t>
            </a:r>
            <a:r>
              <a:rPr lang="en-US" sz="900" dirty="0">
                <a:solidFill>
                  <a:srgbClr val="0000FF"/>
                </a:solidFill>
                <a:latin typeface="Consolas"/>
              </a:rPr>
              <a:t>static</a:t>
            </a:r>
            <a:r>
              <a:rPr lang="en-US" sz="900" dirty="0">
                <a:solidFill>
                  <a:prstClr val="black"/>
                </a:solidFill>
                <a:latin typeface="Consolas"/>
              </a:rPr>
              <a:t> </a:t>
            </a:r>
            <a:r>
              <a:rPr lang="en-US" sz="900" dirty="0">
                <a:solidFill>
                  <a:srgbClr val="0000FF"/>
                </a:solidFill>
                <a:latin typeface="Consolas"/>
              </a:rPr>
              <a:t>void</a:t>
            </a:r>
            <a:r>
              <a:rPr lang="en-US" sz="900" dirty="0">
                <a:solidFill>
                  <a:prstClr val="black"/>
                </a:solidFill>
                <a:latin typeface="Consolas"/>
              </a:rPr>
              <a:t> Main()</a:t>
            </a:r>
          </a:p>
          <a:p>
            <a:r>
              <a:rPr lang="en-US" sz="900" dirty="0">
                <a:solidFill>
                  <a:prstClr val="black"/>
                </a:solidFill>
                <a:latin typeface="Consolas"/>
              </a:rPr>
              <a:t>{</a:t>
            </a:r>
          </a:p>
          <a:p>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 p1 = </a:t>
            </a:r>
            <a:r>
              <a:rPr lang="en-US" sz="900" dirty="0">
                <a:solidFill>
                  <a:srgbClr val="0000FF"/>
                </a:solidFill>
                <a:latin typeface="Consolas"/>
              </a:rPr>
              <a:t>new</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(1, 2);</a:t>
            </a:r>
          </a:p>
          <a:p>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 p2 = </a:t>
            </a:r>
            <a:r>
              <a:rPr lang="en-US" sz="900" dirty="0">
                <a:solidFill>
                  <a:srgbClr val="0000FF"/>
                </a:solidFill>
                <a:latin typeface="Consolas"/>
              </a:rPr>
              <a:t>new</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(10, 20);</a:t>
            </a:r>
          </a:p>
          <a:p>
            <a:r>
              <a:rPr lang="fr-FR" sz="900" dirty="0">
                <a:solidFill>
                  <a:prstClr val="black"/>
                </a:solidFill>
                <a:latin typeface="Consolas"/>
              </a:rPr>
              <a:t>    </a:t>
            </a:r>
            <a:r>
              <a:rPr lang="fr-FR" sz="900" dirty="0">
                <a:solidFill>
                  <a:srgbClr val="2B91AF"/>
                </a:solidFill>
                <a:latin typeface="Consolas"/>
              </a:rPr>
              <a:t>Point</a:t>
            </a:r>
            <a:r>
              <a:rPr lang="fr-FR" sz="900" dirty="0">
                <a:solidFill>
                  <a:prstClr val="black"/>
                </a:solidFill>
                <a:latin typeface="Consolas"/>
              </a:rPr>
              <a:t> p3 = p1 + p2 + 10;</a:t>
            </a:r>
          </a:p>
          <a:p>
            <a:r>
              <a:rPr lang="en-US" sz="900" dirty="0">
                <a:solidFill>
                  <a:prstClr val="black"/>
                </a:solidFill>
                <a:latin typeface="Consolas"/>
              </a:rPr>
              <a:t>    p3.Print();</a:t>
            </a:r>
          </a:p>
          <a:p>
            <a:r>
              <a:rPr lang="en-US" sz="900" dirty="0">
                <a:solidFill>
                  <a:prstClr val="black"/>
                </a:solidFill>
                <a:latin typeface="Consolas"/>
              </a:rPr>
              <a:t>    p2 += p1;</a:t>
            </a:r>
          </a:p>
          <a:p>
            <a:r>
              <a:rPr lang="en-US" sz="900" dirty="0">
                <a:solidFill>
                  <a:prstClr val="black"/>
                </a:solidFill>
                <a:latin typeface="Consolas"/>
              </a:rPr>
              <a:t>    p2.Print();</a:t>
            </a:r>
          </a:p>
          <a:p>
            <a:r>
              <a:rPr lang="en-US" sz="900" dirty="0">
                <a:solidFill>
                  <a:prstClr val="black"/>
                </a:solidFill>
                <a:latin typeface="Consolas"/>
              </a:rPr>
              <a:t>    </a:t>
            </a:r>
            <a:r>
              <a:rPr lang="en-US" sz="900" dirty="0">
                <a:solidFill>
                  <a:srgbClr val="0000FF"/>
                </a:solidFill>
                <a:latin typeface="Consolas"/>
              </a:rPr>
              <a:t>if</a:t>
            </a:r>
            <a:r>
              <a:rPr lang="en-US" sz="900" dirty="0">
                <a:solidFill>
                  <a:prstClr val="black"/>
                </a:solidFill>
                <a:latin typeface="Consolas"/>
              </a:rPr>
              <a:t> (p2 != p3) </a:t>
            </a:r>
            <a:r>
              <a:rPr lang="en-US" sz="900" dirty="0">
                <a:solidFill>
                  <a:srgbClr val="2B91AF"/>
                </a:solidFill>
                <a:latin typeface="Consolas"/>
              </a:rPr>
              <a:t>Console</a:t>
            </a:r>
            <a:r>
              <a:rPr lang="en-US" sz="900" dirty="0">
                <a:solidFill>
                  <a:prstClr val="black"/>
                </a:solidFill>
                <a:latin typeface="Consolas"/>
              </a:rPr>
              <a:t>.WriteLine(</a:t>
            </a:r>
            <a:r>
              <a:rPr lang="en-US" sz="900" dirty="0">
                <a:solidFill>
                  <a:srgbClr val="A31515"/>
                </a:solidFill>
                <a:latin typeface="Consolas"/>
              </a:rPr>
              <a:t>"p2 != p3"</a:t>
            </a:r>
            <a:r>
              <a:rPr lang="en-US" sz="900" dirty="0">
                <a:solidFill>
                  <a:prstClr val="black"/>
                </a:solidFill>
                <a:latin typeface="Consolas"/>
              </a:rPr>
              <a:t>);</a:t>
            </a:r>
          </a:p>
          <a:p>
            <a:r>
              <a:rPr lang="en-US" sz="900" dirty="0">
                <a:solidFill>
                  <a:prstClr val="black"/>
                </a:solidFill>
                <a:latin typeface="Consolas"/>
              </a:rPr>
              <a:t>    </a:t>
            </a:r>
            <a:r>
              <a:rPr lang="en-US" sz="900" dirty="0">
                <a:solidFill>
                  <a:srgbClr val="0000FF"/>
                </a:solidFill>
                <a:latin typeface="Consolas"/>
              </a:rPr>
              <a:t>if</a:t>
            </a:r>
            <a:r>
              <a:rPr lang="en-US" sz="900" dirty="0">
                <a:solidFill>
                  <a:prstClr val="black"/>
                </a:solidFill>
                <a:latin typeface="Consolas"/>
              </a:rPr>
              <a:t> (p2 != </a:t>
            </a:r>
            <a:r>
              <a:rPr lang="en-US" sz="900" dirty="0">
                <a:solidFill>
                  <a:srgbClr val="0000FF"/>
                </a:solidFill>
                <a:latin typeface="Consolas"/>
              </a:rPr>
              <a:t>null</a:t>
            </a:r>
            <a:r>
              <a:rPr lang="en-US" sz="900" dirty="0">
                <a:solidFill>
                  <a:prstClr val="black"/>
                </a:solidFill>
                <a:latin typeface="Consolas"/>
              </a:rPr>
              <a:t>) </a:t>
            </a:r>
            <a:r>
              <a:rPr lang="en-US" sz="900" dirty="0">
                <a:solidFill>
                  <a:srgbClr val="2B91AF"/>
                </a:solidFill>
                <a:latin typeface="Consolas"/>
              </a:rPr>
              <a:t>Console</a:t>
            </a:r>
            <a:r>
              <a:rPr lang="en-US" sz="900" dirty="0">
                <a:solidFill>
                  <a:prstClr val="black"/>
                </a:solidFill>
                <a:latin typeface="Consolas"/>
              </a:rPr>
              <a:t>.WriteLine(</a:t>
            </a:r>
            <a:r>
              <a:rPr lang="en-US" sz="900" dirty="0">
                <a:solidFill>
                  <a:srgbClr val="A31515"/>
                </a:solidFill>
                <a:latin typeface="Consolas"/>
              </a:rPr>
              <a:t>"p2 != null"</a:t>
            </a:r>
            <a:r>
              <a:rPr lang="en-US" sz="900" dirty="0">
                <a:solidFill>
                  <a:prstClr val="black"/>
                </a:solidFill>
                <a:latin typeface="Consolas"/>
              </a:rPr>
              <a:t>);</a:t>
            </a:r>
          </a:p>
          <a:p>
            <a:r>
              <a:rPr lang="en-US" sz="900" dirty="0">
                <a:solidFill>
                  <a:prstClr val="black"/>
                </a:solidFill>
                <a:latin typeface="Consolas"/>
              </a:rPr>
              <a:t>    p1 = -p1;</a:t>
            </a:r>
          </a:p>
          <a:p>
            <a:r>
              <a:rPr lang="en-US" sz="900" dirty="0">
                <a:solidFill>
                  <a:prstClr val="black"/>
                </a:solidFill>
                <a:latin typeface="Consolas"/>
              </a:rPr>
              <a:t>    p1.Print();</a:t>
            </a:r>
          </a:p>
          <a:p>
            <a:r>
              <a:rPr lang="en-US" sz="900" dirty="0" smtClean="0">
                <a:solidFill>
                  <a:prstClr val="black"/>
                </a:solidFill>
                <a:latin typeface="Consolas"/>
              </a:rPr>
              <a:t>}</a:t>
            </a:r>
            <a:endParaRPr lang="be-BY" sz="900" dirty="0">
              <a:solidFill>
                <a:schemeClr val="bg1"/>
              </a:solidFill>
              <a:latin typeface="Arial" pitchFamily="34" charset="0"/>
            </a:endParaRPr>
          </a:p>
        </p:txBody>
      </p:sp>
      <p:sp>
        <p:nvSpPr>
          <p:cNvPr id="21507" name="Rectangle 1"/>
          <p:cNvSpPr>
            <a:spLocks noChangeArrowheads="1"/>
          </p:cNvSpPr>
          <p:nvPr/>
        </p:nvSpPr>
        <p:spPr bwMode="auto">
          <a:xfrm>
            <a:off x="381000" y="-4763"/>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Перегрузка операторов</a:t>
            </a:r>
            <a:endParaRPr lang="en-US" sz="2400" b="1" dirty="0">
              <a:solidFill>
                <a:schemeClr val="bg1"/>
              </a:solidFill>
              <a:cs typeface="Times New Roman" pitchFamily="18" charset="0"/>
            </a:endParaRPr>
          </a:p>
        </p:txBody>
      </p:sp>
    </p:spTree>
    <p:extLst>
      <p:ext uri="{BB962C8B-B14F-4D97-AF65-F5344CB8AC3E}">
        <p14:creationId xmlns:p14="http://schemas.microsoft.com/office/powerpoint/2010/main" val="200449008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6600CC"/>
        </a:solidFill>
        <a:effectLst/>
      </p:bgPr>
    </p:bg>
    <p:spTree>
      <p:nvGrpSpPr>
        <p:cNvPr id="1" name=""/>
        <p:cNvGrpSpPr/>
        <p:nvPr/>
      </p:nvGrpSpPr>
      <p:grpSpPr>
        <a:xfrm>
          <a:off x="0" y="0"/>
          <a:ext cx="0" cy="0"/>
          <a:chOff x="0" y="0"/>
          <a:chExt cx="0" cy="0"/>
        </a:xfrm>
      </p:grpSpPr>
      <p:sp>
        <p:nvSpPr>
          <p:cNvPr id="21507" name="Rectangle 1"/>
          <p:cNvSpPr>
            <a:spLocks noChangeArrowheads="1"/>
          </p:cNvSpPr>
          <p:nvPr/>
        </p:nvSpPr>
        <p:spPr bwMode="auto">
          <a:xfrm>
            <a:off x="381000" y="-4763"/>
            <a:ext cx="83058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smtClean="0">
                <a:solidFill>
                  <a:schemeClr val="bg1"/>
                </a:solidFill>
                <a:cs typeface="Times New Roman" pitchFamily="18" charset="0"/>
              </a:rPr>
              <a:t>Самостоятельное задание</a:t>
            </a:r>
            <a:endParaRPr lang="en-US" sz="2400" b="1" dirty="0">
              <a:solidFill>
                <a:schemeClr val="bg1"/>
              </a:solidFill>
              <a:cs typeface="Times New Roman" pitchFamily="18" charset="0"/>
            </a:endParaRPr>
          </a:p>
        </p:txBody>
      </p:sp>
      <p:sp>
        <p:nvSpPr>
          <p:cNvPr id="4" name="TextBox 3"/>
          <p:cNvSpPr txBox="1"/>
          <p:nvPr/>
        </p:nvSpPr>
        <p:spPr>
          <a:xfrm>
            <a:off x="500034" y="928670"/>
            <a:ext cx="8072494" cy="923330"/>
          </a:xfrm>
          <a:prstGeom prst="rect">
            <a:avLst/>
          </a:prstGeom>
          <a:noFill/>
        </p:spPr>
        <p:txBody>
          <a:bodyPr wrap="square" rtlCol="0">
            <a:spAutoFit/>
          </a:bodyPr>
          <a:lstStyle/>
          <a:p>
            <a:r>
              <a:rPr lang="ru-RU" dirty="0">
                <a:solidFill>
                  <a:schemeClr val="bg1"/>
                </a:solidFill>
              </a:rPr>
              <a:t>Создание класса </a:t>
            </a:r>
            <a:r>
              <a:rPr lang="ru-RU" dirty="0" smtClean="0">
                <a:solidFill>
                  <a:schemeClr val="bg1"/>
                </a:solidFill>
              </a:rPr>
              <a:t>для работы с комплексными числами.</a:t>
            </a:r>
            <a:endParaRPr lang="ru-RU" dirty="0">
              <a:solidFill>
                <a:schemeClr val="bg1"/>
              </a:solidFill>
            </a:endParaRPr>
          </a:p>
          <a:p>
            <a:endParaRPr lang="ru-RU" dirty="0">
              <a:solidFill>
                <a:schemeClr val="bg1"/>
              </a:solidFill>
            </a:endParaRPr>
          </a:p>
          <a:p>
            <a:r>
              <a:rPr lang="ru-RU" dirty="0">
                <a:solidFill>
                  <a:schemeClr val="bg1"/>
                </a:solidFill>
              </a:rPr>
              <a:t>Смотрите текст задания в файле </a:t>
            </a:r>
            <a:r>
              <a:rPr lang="en-US" dirty="0" smtClean="0">
                <a:solidFill>
                  <a:schemeClr val="bg1"/>
                </a:solidFill>
              </a:rPr>
              <a:t>complex-number</a:t>
            </a:r>
            <a:r>
              <a:rPr lang="ru-RU" dirty="0" smtClean="0">
                <a:solidFill>
                  <a:schemeClr val="bg1"/>
                </a:solidFill>
              </a:rPr>
              <a:t>.docx</a:t>
            </a:r>
            <a:endParaRPr lang="ru-RU" dirty="0">
              <a:solidFill>
                <a:schemeClr val="bg1"/>
              </a:solidFill>
            </a:endParaRPr>
          </a:p>
        </p:txBody>
      </p:sp>
    </p:spTree>
    <p:extLst>
      <p:ext uri="{BB962C8B-B14F-4D97-AF65-F5344CB8AC3E}">
        <p14:creationId xmlns:p14="http://schemas.microsoft.com/office/powerpoint/2010/main" val="200449008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2530" name="Rectangle 1"/>
          <p:cNvSpPr>
            <a:spLocks noChangeArrowheads="1"/>
          </p:cNvSpPr>
          <p:nvPr/>
        </p:nvSpPr>
        <p:spPr bwMode="auto">
          <a:xfrm>
            <a:off x="381000" y="-7620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smtClean="0">
                <a:solidFill>
                  <a:schemeClr val="bg1"/>
                </a:solidFill>
                <a:cs typeface="Times New Roman" pitchFamily="18" charset="0"/>
              </a:rPr>
              <a:t>Коллекции</a:t>
            </a:r>
            <a:r>
              <a:rPr lang="en-US" sz="2400" b="1" dirty="0" smtClean="0">
                <a:solidFill>
                  <a:schemeClr val="bg1"/>
                </a:solidFill>
                <a:cs typeface="Times New Roman" pitchFamily="18" charset="0"/>
              </a:rPr>
              <a:t> – System.Collections.Generic</a:t>
            </a:r>
            <a:endParaRPr lang="en-US" sz="1200" dirty="0">
              <a:solidFill>
                <a:schemeClr val="bg1"/>
              </a:solidFill>
              <a:cs typeface="Times New Roman" pitchFamily="18"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635990916"/>
              </p:ext>
            </p:extLst>
          </p:nvPr>
        </p:nvGraphicFramePr>
        <p:xfrm>
          <a:off x="460276" y="836712"/>
          <a:ext cx="8223448" cy="4150360"/>
        </p:xfrm>
        <a:graphic>
          <a:graphicData uri="http://schemas.openxmlformats.org/drawingml/2006/table">
            <a:tbl>
              <a:tblPr firstRow="1" bandRow="1">
                <a:tableStyleId>{5C22544A-7EE6-4342-B048-85BDC9FD1C3A}</a:tableStyleId>
              </a:tblPr>
              <a:tblGrid>
                <a:gridCol w="3247628"/>
                <a:gridCol w="4975820"/>
              </a:tblGrid>
              <a:tr h="370840">
                <a:tc>
                  <a:txBody>
                    <a:bodyPr/>
                    <a:lstStyle/>
                    <a:p>
                      <a:pPr algn="l"/>
                      <a:r>
                        <a:rPr lang="ru-RU" dirty="0" smtClean="0"/>
                        <a:t>Класс</a:t>
                      </a:r>
                      <a:endParaRPr lang="en-US" dirty="0"/>
                    </a:p>
                  </a:txBody>
                  <a:tcPr/>
                </a:tc>
                <a:tc>
                  <a:txBody>
                    <a:bodyPr/>
                    <a:lstStyle/>
                    <a:p>
                      <a:pPr algn="l"/>
                      <a:r>
                        <a:rPr lang="ru-RU" dirty="0" smtClean="0"/>
                        <a:t>Описание</a:t>
                      </a:r>
                      <a:endParaRPr lang="en-US" dirty="0"/>
                    </a:p>
                  </a:txBody>
                  <a:tcPr/>
                </a:tc>
              </a:tr>
              <a:tr h="370840">
                <a:tc>
                  <a:txBody>
                    <a:bodyPr/>
                    <a:lstStyle/>
                    <a:p>
                      <a:pPr algn="l"/>
                      <a:r>
                        <a:rPr lang="en-US" dirty="0" smtClean="0"/>
                        <a:t>List&lt;T&gt;</a:t>
                      </a:r>
                      <a:endParaRPr lang="en-US" dirty="0"/>
                    </a:p>
                  </a:txBody>
                  <a:tcPr/>
                </a:tc>
                <a:tc>
                  <a:txBody>
                    <a:bodyPr/>
                    <a:lstStyle/>
                    <a:p>
                      <a:pPr algn="l"/>
                      <a:r>
                        <a:rPr lang="ru-RU" dirty="0" smtClean="0"/>
                        <a:t>Список</a:t>
                      </a:r>
                      <a:r>
                        <a:rPr lang="ru-RU" baseline="0" dirty="0" smtClean="0"/>
                        <a:t> с доступом по индексу.</a:t>
                      </a:r>
                      <a:endParaRPr lang="en-US" dirty="0"/>
                    </a:p>
                  </a:txBody>
                  <a:tcPr/>
                </a:tc>
              </a:tr>
              <a:tr h="370840">
                <a:tc>
                  <a:txBody>
                    <a:bodyPr/>
                    <a:lstStyle/>
                    <a:p>
                      <a:pPr algn="l"/>
                      <a:r>
                        <a:rPr lang="en-US" dirty="0" smtClean="0"/>
                        <a:t>Queue&lt;T&gt;</a:t>
                      </a:r>
                      <a:endParaRPr lang="en-US" dirty="0"/>
                    </a:p>
                  </a:txBody>
                  <a:tcPr/>
                </a:tc>
                <a:tc>
                  <a:txBody>
                    <a:bodyPr/>
                    <a:lstStyle/>
                    <a:p>
                      <a:pPr algn="l"/>
                      <a:r>
                        <a:rPr lang="ru-RU" dirty="0" smtClean="0"/>
                        <a:t>Очередь</a:t>
                      </a:r>
                      <a:endParaRPr lang="en-US" dirty="0"/>
                    </a:p>
                  </a:txBody>
                  <a:tcPr/>
                </a:tc>
              </a:tr>
              <a:tr h="370840">
                <a:tc>
                  <a:txBody>
                    <a:bodyPr/>
                    <a:lstStyle/>
                    <a:p>
                      <a:pPr algn="l"/>
                      <a:r>
                        <a:rPr lang="en-US" dirty="0" smtClean="0"/>
                        <a:t>Dictionary&lt;TKey, TValue&gt;</a:t>
                      </a:r>
                      <a:endParaRPr lang="en-US" dirty="0"/>
                    </a:p>
                  </a:txBody>
                  <a:tcPr/>
                </a:tc>
                <a:tc>
                  <a:txBody>
                    <a:bodyPr/>
                    <a:lstStyle/>
                    <a:p>
                      <a:pPr algn="l"/>
                      <a:r>
                        <a:rPr lang="ru-RU" dirty="0" smtClean="0"/>
                        <a:t>Коллекция элементов с доступом</a:t>
                      </a:r>
                      <a:r>
                        <a:rPr lang="ru-RU" baseline="0" dirty="0" smtClean="0"/>
                        <a:t> по ключу</a:t>
                      </a:r>
                      <a:endParaRPr lang="en-US" dirty="0"/>
                    </a:p>
                  </a:txBody>
                  <a:tcPr/>
                </a:tc>
              </a:tr>
              <a:tr h="370840">
                <a:tc>
                  <a:txBody>
                    <a:bodyPr/>
                    <a:lstStyle/>
                    <a:p>
                      <a:pPr algn="l"/>
                      <a:r>
                        <a:rPr lang="en-US" dirty="0" smtClean="0"/>
                        <a:t>HashSet&lt;T&gt;</a:t>
                      </a:r>
                      <a:endParaRPr lang="en-US" dirty="0"/>
                    </a:p>
                  </a:txBody>
                  <a:tcPr/>
                </a:tc>
                <a:tc>
                  <a:txBody>
                    <a:bodyPr/>
                    <a:lstStyle/>
                    <a:p>
                      <a:pPr algn="l"/>
                      <a:r>
                        <a:rPr lang="ru-RU" dirty="0" smtClean="0"/>
                        <a:t>Множество элементов. Каждый элемент является уникальным.</a:t>
                      </a:r>
                      <a:r>
                        <a:rPr lang="ru-RU" baseline="0" dirty="0" smtClean="0"/>
                        <a:t> Порядок элементов не определен.</a:t>
                      </a:r>
                      <a:endParaRPr lang="en-US" dirty="0"/>
                    </a:p>
                  </a:txBody>
                  <a:tcPr/>
                </a:tc>
              </a:tr>
              <a:tr h="370840">
                <a:tc>
                  <a:txBody>
                    <a:bodyPr/>
                    <a:lstStyle/>
                    <a:p>
                      <a:pPr algn="l"/>
                      <a:r>
                        <a:rPr lang="en-US" dirty="0" smtClean="0"/>
                        <a:t>LinkedList&lt;T&gt;</a:t>
                      </a:r>
                      <a:endParaRPr lang="en-US" dirty="0"/>
                    </a:p>
                  </a:txBody>
                  <a:tcPr/>
                </a:tc>
                <a:tc>
                  <a:txBody>
                    <a:bodyPr/>
                    <a:lstStyle/>
                    <a:p>
                      <a:pPr algn="l"/>
                      <a:r>
                        <a:rPr lang="ru-RU" dirty="0" smtClean="0"/>
                        <a:t>Связанный список.</a:t>
                      </a:r>
                      <a:endParaRPr lang="en-US" dirty="0"/>
                    </a:p>
                  </a:txBody>
                  <a:tcPr/>
                </a:tc>
              </a:tr>
              <a:tr h="370840">
                <a:tc>
                  <a:txBody>
                    <a:bodyPr/>
                    <a:lstStyle/>
                    <a:p>
                      <a:pPr algn="l"/>
                      <a:r>
                        <a:rPr lang="en-US" dirty="0" smtClean="0"/>
                        <a:t>Stack&lt;T&gt;</a:t>
                      </a:r>
                      <a:endParaRPr lang="en-US" dirty="0"/>
                    </a:p>
                  </a:txBody>
                  <a:tcPr/>
                </a:tc>
                <a:tc>
                  <a:txBody>
                    <a:bodyPr/>
                    <a:lstStyle/>
                    <a:p>
                      <a:pPr algn="l"/>
                      <a:r>
                        <a:rPr lang="ru-RU" dirty="0" smtClean="0"/>
                        <a:t>Стек</a:t>
                      </a:r>
                      <a:endParaRPr lang="en-US" dirty="0"/>
                    </a:p>
                  </a:txBody>
                  <a:tcPr/>
                </a:tc>
              </a:tr>
              <a:tr h="370840">
                <a:tc>
                  <a:txBody>
                    <a:bodyPr/>
                    <a:lstStyle/>
                    <a:p>
                      <a:pPr algn="l"/>
                      <a:r>
                        <a:rPr lang="en-US" dirty="0" smtClean="0"/>
                        <a:t>SortedDictionary&lt;TKey, TValue&gt;</a:t>
                      </a:r>
                    </a:p>
                  </a:txBody>
                  <a:tcPr/>
                </a:tc>
                <a:tc>
                  <a:txBody>
                    <a:bodyPr/>
                    <a:lstStyle/>
                    <a:p>
                      <a:pPr algn="l"/>
                      <a:r>
                        <a:rPr lang="ru-RU" dirty="0" smtClean="0"/>
                        <a:t>Коллекция элементов с доступом</a:t>
                      </a:r>
                      <a:r>
                        <a:rPr lang="ru-RU" baseline="0" dirty="0" smtClean="0"/>
                        <a:t> по ключу</a:t>
                      </a:r>
                      <a:r>
                        <a:rPr lang="en-US" baseline="0" dirty="0" smtClean="0"/>
                        <a:t>. </a:t>
                      </a:r>
                      <a:r>
                        <a:rPr lang="ru-RU" baseline="0" dirty="0" smtClean="0"/>
                        <a:t>Элементы сортируются по значения ключа.</a:t>
                      </a:r>
                      <a:endParaRPr lang="en-US" dirty="0"/>
                    </a:p>
                  </a:txBody>
                  <a:tcPr/>
                </a:tc>
              </a:tr>
              <a:tr h="370840">
                <a:tc>
                  <a:txBody>
                    <a:bodyPr/>
                    <a:lstStyle/>
                    <a:p>
                      <a:pPr algn="l"/>
                      <a:r>
                        <a:rPr lang="en-US" dirty="0" smtClean="0"/>
                        <a:t>SortedSet&lt;T&gt;</a:t>
                      </a:r>
                    </a:p>
                  </a:txBody>
                  <a:tcPr/>
                </a:tc>
                <a:tc>
                  <a:txBody>
                    <a:bodyPr/>
                    <a:lstStyle/>
                    <a:p>
                      <a:pPr algn="l"/>
                      <a:r>
                        <a:rPr lang="ru-RU" dirty="0" smtClean="0"/>
                        <a:t>Сортированное множество.</a:t>
                      </a:r>
                      <a:endParaRPr lang="en-US" dirty="0"/>
                    </a:p>
                  </a:txBody>
                  <a:tcPr/>
                </a:tc>
              </a:tr>
            </a:tbl>
          </a:graphicData>
        </a:graphic>
      </p:graphicFrame>
      <p:sp>
        <p:nvSpPr>
          <p:cNvPr id="4" name="TextBox 3"/>
          <p:cNvSpPr txBox="1"/>
          <p:nvPr/>
        </p:nvSpPr>
        <p:spPr>
          <a:xfrm>
            <a:off x="467544" y="5879013"/>
            <a:ext cx="8219256" cy="646331"/>
          </a:xfrm>
          <a:prstGeom prst="rect">
            <a:avLst/>
          </a:prstGeom>
          <a:noFill/>
        </p:spPr>
        <p:txBody>
          <a:bodyPr wrap="square" rtlCol="0">
            <a:spAutoFit/>
          </a:bodyPr>
          <a:lstStyle/>
          <a:p>
            <a:r>
              <a:rPr lang="ru-RU" u="sng" dirty="0" smtClean="0">
                <a:solidFill>
                  <a:schemeClr val="bg1"/>
                </a:solidFill>
              </a:rPr>
              <a:t>Не пользуемся</a:t>
            </a:r>
            <a:r>
              <a:rPr lang="ru-RU" dirty="0" smtClean="0">
                <a:solidFill>
                  <a:schemeClr val="bg1"/>
                </a:solidFill>
              </a:rPr>
              <a:t> классами из пространства имен </a:t>
            </a:r>
            <a:r>
              <a:rPr lang="en-US" dirty="0" smtClean="0">
                <a:solidFill>
                  <a:schemeClr val="bg1"/>
                </a:solidFill>
              </a:rPr>
              <a:t>System.Collections. </a:t>
            </a:r>
            <a:r>
              <a:rPr lang="ru-RU" dirty="0" smtClean="0">
                <a:solidFill>
                  <a:schemeClr val="bg1"/>
                </a:solidFill>
              </a:rPr>
              <a:t>Они нужны только для совместимости с кодом из </a:t>
            </a:r>
            <a:r>
              <a:rPr lang="en-US" dirty="0" smtClean="0">
                <a:solidFill>
                  <a:schemeClr val="bg1"/>
                </a:solidFill>
              </a:rPr>
              <a:t>.NET 1.x</a:t>
            </a:r>
            <a:endParaRPr lang="en-US" dirty="0">
              <a:solidFill>
                <a:schemeClr val="bg1"/>
              </a:solidFill>
            </a:endParaRPr>
          </a:p>
        </p:txBody>
      </p:sp>
    </p:spTree>
    <p:extLst>
      <p:ext uri="{BB962C8B-B14F-4D97-AF65-F5344CB8AC3E}">
        <p14:creationId xmlns:p14="http://schemas.microsoft.com/office/powerpoint/2010/main" val="196838758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2530" name="Rectangle 1"/>
          <p:cNvSpPr>
            <a:spLocks noChangeArrowheads="1"/>
          </p:cNvSpPr>
          <p:nvPr/>
        </p:nvSpPr>
        <p:spPr bwMode="auto">
          <a:xfrm>
            <a:off x="381000" y="-7620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Коллекции</a:t>
            </a:r>
            <a:endParaRPr lang="en-US" sz="1200" dirty="0">
              <a:solidFill>
                <a:schemeClr val="bg1"/>
              </a:solidFill>
              <a:cs typeface="Times New Roman" pitchFamily="18" charset="0"/>
            </a:endParaRPr>
          </a:p>
        </p:txBody>
      </p:sp>
      <p:sp>
        <p:nvSpPr>
          <p:cNvPr id="32769" name="Rectangle 1"/>
          <p:cNvSpPr>
            <a:spLocks noChangeArrowheads="1"/>
          </p:cNvSpPr>
          <p:nvPr/>
        </p:nvSpPr>
        <p:spPr bwMode="auto">
          <a:xfrm>
            <a:off x="152400" y="381000"/>
            <a:ext cx="8839200" cy="6402388"/>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be-BY" sz="1000" dirty="0">
                <a:solidFill>
                  <a:schemeClr val="bg1"/>
                </a:solidFill>
                <a:latin typeface="Courier New" pitchFamily="49" charset="0"/>
                <a:ea typeface="Calibri" pitchFamily="34" charset="0"/>
                <a:cs typeface="Courier New" pitchFamily="49" charset="0"/>
              </a:rPr>
              <a:t>using System.Collections</a:t>
            </a:r>
            <a:r>
              <a:rPr lang="be-BY" sz="1000" dirty="0" smtClean="0">
                <a:solidFill>
                  <a:schemeClr val="bg1"/>
                </a:solidFill>
                <a:latin typeface="Courier New" pitchFamily="49" charset="0"/>
                <a:ea typeface="Calibri" pitchFamily="34" charset="0"/>
                <a:cs typeface="Courier New" pitchFamily="49" charset="0"/>
              </a:rPr>
              <a:t>;</a:t>
            </a:r>
            <a:endParaRPr lang="be-BY" sz="1000" dirty="0">
              <a:solidFill>
                <a:schemeClr val="bg1"/>
              </a:solidFill>
              <a:latin typeface="Courier New" pitchFamily="49" charset="0"/>
              <a:ea typeface="Calibri" pitchFamily="34" charset="0"/>
              <a:cs typeface="Courier New" pitchFamily="49" charset="0"/>
            </a:endParaRPr>
          </a:p>
          <a:p>
            <a:pPr eaLnBrk="0" hangingPunct="0">
              <a:defRPr/>
            </a:pP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class Program</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static void Main(string[] args)</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Console.WriteLine("Array List : ");	//Безразмерный масив. В него можно помещать любой объект.</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ArrayList arrayList = new ArrayList();</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arrayList.Add(30.5);</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arrayList.Add(23.6);</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arrayList.Add(40);</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foreach (object val in arrayList)</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Console.WriteLine(val);</a:t>
            </a:r>
          </a:p>
          <a:p>
            <a:pPr eaLnBrk="0" hangingPunct="0">
              <a:defRPr/>
            </a:pP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Console.WriteLine("\nQueue : "); 	//Очередь – работает по принципу </a:t>
            </a:r>
            <a:r>
              <a:rPr lang="en-US" sz="1000" dirty="0">
                <a:solidFill>
                  <a:schemeClr val="bg1"/>
                </a:solidFill>
                <a:latin typeface="Courier New" pitchFamily="49" charset="0"/>
                <a:ea typeface="Calibri" pitchFamily="34" charset="0"/>
                <a:cs typeface="Courier New" pitchFamily="49" charset="0"/>
              </a:rPr>
              <a:t>FILO ( first input last output )</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Queue&lt;int&gt; queue = new Queue&lt;int&gt;();</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queue.Enqueue(1);</a:t>
            </a:r>
            <a:r>
              <a:rPr lang="en-US" sz="1000" dirty="0">
                <a:solidFill>
                  <a:schemeClr val="bg1"/>
                </a:solidFill>
                <a:latin typeface="Courier New" pitchFamily="49" charset="0"/>
                <a:ea typeface="Calibri" pitchFamily="34" charset="0"/>
                <a:cs typeface="Courier New" pitchFamily="49" charset="0"/>
              </a:rPr>
              <a:t>                </a:t>
            </a:r>
            <a:r>
              <a:rPr lang="ru-RU" sz="1000" dirty="0">
                <a:solidFill>
                  <a:schemeClr val="bg1"/>
                </a:solidFill>
                <a:latin typeface="Courier New" pitchFamily="49" charset="0"/>
                <a:ea typeface="Calibri" pitchFamily="34" charset="0"/>
                <a:cs typeface="Courier New" pitchFamily="49" charset="0"/>
              </a:rPr>
              <a:t>	//Помещаем в конец очереди</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queue.Enqueue(4);</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queue.Enqueue(6);</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r>
              <a:rPr lang="en-US" sz="1000" dirty="0">
                <a:solidFill>
                  <a:schemeClr val="bg1"/>
                </a:solidFill>
                <a:latin typeface="Courier New" pitchFamily="49" charset="0"/>
                <a:ea typeface="Calibri" pitchFamily="34" charset="0"/>
                <a:cs typeface="Courier New" pitchFamily="49" charset="0"/>
              </a:rPr>
              <a:t>while</a:t>
            </a:r>
            <a:r>
              <a:rPr lang="be-BY" sz="1000" dirty="0">
                <a:solidFill>
                  <a:schemeClr val="bg1"/>
                </a:solidFill>
                <a:latin typeface="Courier New" pitchFamily="49" charset="0"/>
                <a:ea typeface="Calibri" pitchFamily="34" charset="0"/>
                <a:cs typeface="Courier New" pitchFamily="49" charset="0"/>
              </a:rPr>
              <a:t> (queue.</a:t>
            </a:r>
            <a:r>
              <a:rPr lang="en-US" sz="1000" dirty="0">
                <a:solidFill>
                  <a:schemeClr val="bg1"/>
                </a:solidFill>
                <a:latin typeface="Courier New" pitchFamily="49" charset="0"/>
                <a:ea typeface="Calibri" pitchFamily="34" charset="0"/>
                <a:cs typeface="Courier New" pitchFamily="49" charset="0"/>
              </a:rPr>
              <a:t>Count &gt; 0</a:t>
            </a:r>
            <a:r>
              <a:rPr lang="be-BY" sz="1000" dirty="0">
                <a:solidFill>
                  <a:schemeClr val="bg1"/>
                </a:solidFill>
                <a:latin typeface="Courier New" pitchFamily="49" charset="0"/>
                <a:ea typeface="Calibri" pitchFamily="34" charset="0"/>
                <a:cs typeface="Courier New" pitchFamily="49" charset="0"/>
              </a:rPr>
              <a:t>)</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Console.WriteLine(queue.Dequeue());	//Берем элементы из начала очереди</a:t>
            </a:r>
          </a:p>
          <a:p>
            <a:pPr eaLnBrk="0" hangingPunct="0">
              <a:defRPr/>
            </a:pP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Console.WriteLine("\nSorted List : ");</a:t>
            </a:r>
            <a:r>
              <a:rPr lang="en-US" sz="1000" dirty="0">
                <a:solidFill>
                  <a:schemeClr val="bg1"/>
                </a:solidFill>
                <a:latin typeface="Courier New" pitchFamily="49" charset="0"/>
                <a:ea typeface="Calibri" pitchFamily="34" charset="0"/>
                <a:cs typeface="Courier New" pitchFamily="49" charset="0"/>
              </a:rPr>
              <a:t>	</a:t>
            </a:r>
            <a:r>
              <a:rPr lang="ru-RU" sz="1000" dirty="0">
                <a:solidFill>
                  <a:schemeClr val="bg1"/>
                </a:solidFill>
                <a:latin typeface="Courier New" pitchFamily="49" charset="0"/>
                <a:ea typeface="Calibri" pitchFamily="34" charset="0"/>
                <a:cs typeface="Courier New" pitchFamily="49" charset="0"/>
              </a:rPr>
              <a:t> //Коллекция, работающая по принципу ключ-значение</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SortedList&lt;string, int&gt; sortList = new SortedList&lt;string, int&gt;();</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sortList["val1"] = 30;			</a:t>
            </a:r>
            <a:r>
              <a:rPr lang="ru-RU" sz="1000" dirty="0">
                <a:solidFill>
                  <a:schemeClr val="bg1"/>
                </a:solidFill>
                <a:latin typeface="Courier New" pitchFamily="49" charset="0"/>
                <a:ea typeface="Calibri" pitchFamily="34" charset="0"/>
                <a:cs typeface="Courier New" pitchFamily="49" charset="0"/>
              </a:rPr>
              <a:t>//Помещаем значение 30 по ключу </a:t>
            </a:r>
            <a:r>
              <a:rPr lang="en-US" sz="1000" dirty="0">
                <a:solidFill>
                  <a:schemeClr val="bg1"/>
                </a:solidFill>
                <a:latin typeface="Courier New" pitchFamily="49" charset="0"/>
                <a:ea typeface="Calibri" pitchFamily="34" charset="0"/>
                <a:cs typeface="Courier New" pitchFamily="49" charset="0"/>
              </a:rPr>
              <a:t>“val1”</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sortList["val2"] = 80;</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sortList["val3"] = 120;</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foreach (KeyValuePair&lt;string, int&gt; val in sortList)</a:t>
            </a:r>
            <a:r>
              <a:rPr lang="en-US" sz="1000" dirty="0">
                <a:solidFill>
                  <a:schemeClr val="bg1"/>
                </a:solidFill>
                <a:latin typeface="Courier New" pitchFamily="49" charset="0"/>
                <a:ea typeface="Calibri" pitchFamily="34" charset="0"/>
                <a:cs typeface="Courier New" pitchFamily="49" charset="0"/>
              </a:rPr>
              <a:t> </a:t>
            </a:r>
            <a:r>
              <a:rPr lang="ru-RU" sz="1000" dirty="0">
                <a:solidFill>
                  <a:schemeClr val="bg1"/>
                </a:solidFill>
                <a:latin typeface="Courier New" pitchFamily="49" charset="0"/>
                <a:ea typeface="Calibri" pitchFamily="34" charset="0"/>
                <a:cs typeface="Courier New" pitchFamily="49" charset="0"/>
              </a:rPr>
              <a:t>//</a:t>
            </a:r>
            <a:r>
              <a:rPr lang="be-BY" sz="1000" dirty="0">
                <a:solidFill>
                  <a:schemeClr val="bg1"/>
                </a:solidFill>
                <a:latin typeface="Courier New" pitchFamily="49" charset="0"/>
                <a:ea typeface="Calibri" pitchFamily="34" charset="0"/>
                <a:cs typeface="Courier New" pitchFamily="49" charset="0"/>
              </a:rPr>
              <a:t> KeyValuePair</a:t>
            </a:r>
            <a:r>
              <a:rPr lang="en-US" sz="1000" dirty="0">
                <a:solidFill>
                  <a:schemeClr val="bg1"/>
                </a:solidFill>
                <a:latin typeface="Courier New" pitchFamily="49" charset="0"/>
                <a:ea typeface="Calibri" pitchFamily="34" charset="0"/>
                <a:cs typeface="Courier New" pitchFamily="49" charset="0"/>
              </a:rPr>
              <a:t> – </a:t>
            </a:r>
            <a:r>
              <a:rPr lang="ru-RU" sz="1000" dirty="0">
                <a:solidFill>
                  <a:schemeClr val="bg1"/>
                </a:solidFill>
                <a:latin typeface="Courier New" pitchFamily="49" charset="0"/>
                <a:ea typeface="Calibri" pitchFamily="34" charset="0"/>
                <a:cs typeface="Courier New" pitchFamily="49" charset="0"/>
              </a:rPr>
              <a:t>элемент списка</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Console.WriteLine(val);</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Console.WriteLine("val2 in sortedList = {0}",sortList["val2"]);</a:t>
            </a:r>
            <a:endParaRPr lang="be-BY" sz="1000" dirty="0">
              <a:solidFill>
                <a:schemeClr val="bg1"/>
              </a:solidFill>
              <a:ea typeface="Calibri" pitchFamily="34" charset="0"/>
              <a:cs typeface="Courier New" pitchFamily="49" charset="0"/>
            </a:endParaRPr>
          </a:p>
          <a:p>
            <a:pPr eaLnBrk="0" hangingPunct="0">
              <a:defRPr/>
            </a:pPr>
            <a:endParaRPr lang="be-BY"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Console.WriteLine("\nStack : ");	//Стек – работает по принципу </a:t>
            </a:r>
            <a:r>
              <a:rPr lang="en-US" sz="1000" dirty="0">
                <a:solidFill>
                  <a:schemeClr val="bg1"/>
                </a:solidFill>
                <a:latin typeface="Courier New" pitchFamily="49" charset="0"/>
                <a:ea typeface="Calibri" pitchFamily="34" charset="0"/>
                <a:cs typeface="Courier New" pitchFamily="49" charset="0"/>
              </a:rPr>
              <a:t>FIFO (First input first output)</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Stack&lt;string&gt; stack = new Stack&lt;string&gt;();</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stack.Push("is...");</a:t>
            </a:r>
            <a:r>
              <a:rPr lang="en-US" sz="1000" dirty="0">
                <a:solidFill>
                  <a:schemeClr val="bg1"/>
                </a:solidFill>
                <a:latin typeface="Courier New" pitchFamily="49" charset="0"/>
                <a:ea typeface="Calibri" pitchFamily="34" charset="0"/>
                <a:cs typeface="Courier New" pitchFamily="49" charset="0"/>
              </a:rPr>
              <a:t>	</a:t>
            </a:r>
            <a:r>
              <a:rPr lang="ru-RU" sz="1000" dirty="0">
                <a:solidFill>
                  <a:schemeClr val="bg1"/>
                </a:solidFill>
                <a:latin typeface="Courier New" pitchFamily="49" charset="0"/>
                <a:ea typeface="Calibri" pitchFamily="34" charset="0"/>
                <a:cs typeface="Courier New" pitchFamily="49" charset="0"/>
              </a:rPr>
              <a:t>	</a:t>
            </a:r>
            <a:r>
              <a:rPr lang="en-US" sz="1000" dirty="0">
                <a:solidFill>
                  <a:schemeClr val="bg1"/>
                </a:solidFill>
                <a:latin typeface="Courier New" pitchFamily="49" charset="0"/>
                <a:ea typeface="Calibri" pitchFamily="34" charset="0"/>
                <a:cs typeface="Courier New" pitchFamily="49" charset="0"/>
              </a:rPr>
              <a:t>//</a:t>
            </a:r>
            <a:r>
              <a:rPr lang="ru-RU" sz="1000" dirty="0">
                <a:solidFill>
                  <a:schemeClr val="bg1"/>
                </a:solidFill>
                <a:latin typeface="Courier New" pitchFamily="49" charset="0"/>
                <a:ea typeface="Calibri" pitchFamily="34" charset="0"/>
                <a:cs typeface="Courier New" pitchFamily="49" charset="0"/>
              </a:rPr>
              <a:t>Помещает строку на вершину стека</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stack.Push("name ");</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stack.Push("My ");</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for (int i = 0; i &lt; 3; i++)</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Console.Write(stack.Pop());	//Снимаем строки с вершаны стека</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1000" dirty="0">
              <a:solidFill>
                <a:schemeClr val="bg1"/>
              </a:solidFill>
              <a:ea typeface="Calibri" pitchFamily="34" charset="0"/>
              <a:cs typeface="Courier New" pitchFamily="49" charset="0"/>
            </a:endParaRPr>
          </a:p>
        </p:txBody>
      </p:sp>
    </p:spTree>
    <p:extLst>
      <p:ext uri="{BB962C8B-B14F-4D97-AF65-F5344CB8AC3E}">
        <p14:creationId xmlns:p14="http://schemas.microsoft.com/office/powerpoint/2010/main" val="236481751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2530" name="Rectangle 1"/>
          <p:cNvSpPr>
            <a:spLocks noChangeArrowheads="1"/>
          </p:cNvSpPr>
          <p:nvPr/>
        </p:nvSpPr>
        <p:spPr bwMode="auto">
          <a:xfrm>
            <a:off x="370656" y="293747"/>
            <a:ext cx="83058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smtClean="0">
                <a:solidFill>
                  <a:schemeClr val="bg1"/>
                </a:solidFill>
                <a:cs typeface="Times New Roman" pitchFamily="18" charset="0"/>
              </a:rPr>
              <a:t>Дополнительные </a:t>
            </a:r>
            <a:r>
              <a:rPr lang="ru-RU" sz="2400" b="1" dirty="0">
                <a:solidFill>
                  <a:schemeClr val="bg1"/>
                </a:solidFill>
                <a:cs typeface="Times New Roman" pitchFamily="18" charset="0"/>
              </a:rPr>
              <a:t>к</a:t>
            </a:r>
            <a:r>
              <a:rPr lang="ru-RU" sz="2400" b="1" dirty="0" smtClean="0">
                <a:solidFill>
                  <a:schemeClr val="bg1"/>
                </a:solidFill>
                <a:cs typeface="Times New Roman" pitchFamily="18" charset="0"/>
              </a:rPr>
              <a:t>оллекции</a:t>
            </a:r>
            <a:r>
              <a:rPr lang="en-US" sz="2400" b="1" dirty="0" smtClean="0">
                <a:solidFill>
                  <a:schemeClr val="bg1"/>
                </a:solidFill>
                <a:cs typeface="Times New Roman" pitchFamily="18" charset="0"/>
              </a:rPr>
              <a:t> </a:t>
            </a:r>
            <a:r>
              <a:rPr lang="ru-RU" sz="2400" b="1" dirty="0" smtClean="0">
                <a:solidFill>
                  <a:schemeClr val="bg1"/>
                </a:solidFill>
                <a:cs typeface="Times New Roman" pitchFamily="18" charset="0"/>
              </a:rPr>
              <a:t>— </a:t>
            </a:r>
            <a:br>
              <a:rPr lang="ru-RU" sz="2400" b="1" dirty="0" smtClean="0">
                <a:solidFill>
                  <a:schemeClr val="bg1"/>
                </a:solidFill>
                <a:cs typeface="Times New Roman" pitchFamily="18" charset="0"/>
              </a:rPr>
            </a:br>
            <a:r>
              <a:rPr lang="en-US" sz="2400" b="1" dirty="0" smtClean="0">
                <a:solidFill>
                  <a:schemeClr val="bg1"/>
                </a:solidFill>
                <a:cs typeface="Times New Roman" pitchFamily="18" charset="0"/>
              </a:rPr>
              <a:t>The </a:t>
            </a:r>
            <a:r>
              <a:rPr lang="en-US" sz="2400" b="1" dirty="0">
                <a:solidFill>
                  <a:schemeClr val="bg1"/>
                </a:solidFill>
                <a:cs typeface="Times New Roman" pitchFamily="18" charset="0"/>
              </a:rPr>
              <a:t>C5 Generic Collection Library</a:t>
            </a:r>
            <a:endParaRPr lang="en-US" sz="1200" dirty="0">
              <a:solidFill>
                <a:schemeClr val="bg1"/>
              </a:solidFill>
              <a:cs typeface="Times New Roman" pitchFamily="18" charset="0"/>
            </a:endParaRPr>
          </a:p>
        </p:txBody>
      </p:sp>
      <p:sp>
        <p:nvSpPr>
          <p:cNvPr id="5" name="Rectangle 1"/>
          <p:cNvSpPr>
            <a:spLocks noChangeArrowheads="1"/>
          </p:cNvSpPr>
          <p:nvPr/>
        </p:nvSpPr>
        <p:spPr bwMode="auto">
          <a:xfrm>
            <a:off x="370656" y="1412776"/>
            <a:ext cx="8305800"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tabLst>
                <a:tab pos="457200" algn="l"/>
              </a:tabLst>
            </a:pPr>
            <a:r>
              <a:rPr lang="ru-RU" dirty="0" smtClean="0">
                <a:solidFill>
                  <a:schemeClr val="bg1"/>
                </a:solidFill>
                <a:cs typeface="Times New Roman" pitchFamily="18" charset="0"/>
              </a:rPr>
              <a:t>Если вам не хватает стандартных коллекций, то можно использовать библиотеку </a:t>
            </a:r>
            <a:r>
              <a:rPr lang="en-US" dirty="0">
                <a:solidFill>
                  <a:schemeClr val="bg1"/>
                </a:solidFill>
                <a:cs typeface="Times New Roman" pitchFamily="18" charset="0"/>
              </a:rPr>
              <a:t>C5 — </a:t>
            </a:r>
            <a:r>
              <a:rPr lang="en-US" dirty="0">
                <a:solidFill>
                  <a:schemeClr val="bg1"/>
                </a:solidFill>
                <a:cs typeface="Times New Roman" pitchFamily="18" charset="0"/>
                <a:hlinkClick r:id="rId3"/>
              </a:rPr>
              <a:t>http://www.itu.dk/research/c5</a:t>
            </a:r>
            <a:r>
              <a:rPr lang="en-US" dirty="0" smtClean="0">
                <a:solidFill>
                  <a:schemeClr val="bg1"/>
                </a:solidFill>
                <a:cs typeface="Times New Roman" pitchFamily="18" charset="0"/>
                <a:hlinkClick r:id="rId3"/>
              </a:rPr>
              <a:t>/</a:t>
            </a:r>
            <a:endParaRPr lang="en-US" dirty="0" smtClean="0">
              <a:solidFill>
                <a:schemeClr val="bg1"/>
              </a:solidFill>
              <a:cs typeface="Times New Roman" pitchFamily="18" charset="0"/>
            </a:endParaRPr>
          </a:p>
          <a:p>
            <a:pPr>
              <a:tabLst>
                <a:tab pos="457200" algn="l"/>
              </a:tabLst>
            </a:pPr>
            <a:endParaRPr lang="en-US" dirty="0">
              <a:solidFill>
                <a:schemeClr val="bg1"/>
              </a:solidFill>
              <a:cs typeface="Times New Roman" pitchFamily="18" charset="0"/>
            </a:endParaRPr>
          </a:p>
          <a:p>
            <a:pPr>
              <a:tabLst>
                <a:tab pos="457200" algn="l"/>
              </a:tabLst>
            </a:pPr>
            <a:r>
              <a:rPr lang="ru-RU" dirty="0" smtClean="0">
                <a:solidFill>
                  <a:schemeClr val="bg1"/>
                </a:solidFill>
                <a:cs typeface="Times New Roman" pitchFamily="18" charset="0"/>
              </a:rPr>
              <a:t>Подключить библиотеку к проекту можно также через </a:t>
            </a:r>
            <a:r>
              <a:rPr lang="en-US" dirty="0" smtClean="0">
                <a:solidFill>
                  <a:schemeClr val="bg1"/>
                </a:solidFill>
                <a:cs typeface="Times New Roman" pitchFamily="18" charset="0"/>
              </a:rPr>
              <a:t>NuGet</a:t>
            </a:r>
          </a:p>
          <a:p>
            <a:pPr>
              <a:tabLst>
                <a:tab pos="457200" algn="l"/>
              </a:tabLst>
            </a:pPr>
            <a:r>
              <a:rPr lang="en-US" dirty="0">
                <a:solidFill>
                  <a:schemeClr val="bg1"/>
                </a:solidFill>
                <a:cs typeface="Times New Roman" pitchFamily="18" charset="0"/>
                <a:hlinkClick r:id="rId4"/>
              </a:rPr>
              <a:t>http://www.nuget.org/packages/C5</a:t>
            </a:r>
            <a:r>
              <a:rPr lang="en-US" dirty="0" smtClean="0">
                <a:solidFill>
                  <a:schemeClr val="bg1"/>
                </a:solidFill>
                <a:cs typeface="Times New Roman" pitchFamily="18" charset="0"/>
                <a:hlinkClick r:id="rId4"/>
              </a:rPr>
              <a:t>/</a:t>
            </a:r>
            <a:endParaRPr lang="en-US" dirty="0">
              <a:solidFill>
                <a:schemeClr val="bg1"/>
              </a:solidFill>
              <a:cs typeface="Times New Roman" pitchFamily="18" charset="0"/>
            </a:endParaRPr>
          </a:p>
        </p:txBody>
      </p:sp>
    </p:spTree>
    <p:extLst>
      <p:ext uri="{BB962C8B-B14F-4D97-AF65-F5344CB8AC3E}">
        <p14:creationId xmlns:p14="http://schemas.microsoft.com/office/powerpoint/2010/main" val="276939266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2530" name="Rectangle 1"/>
          <p:cNvSpPr>
            <a:spLocks noChangeArrowheads="1"/>
          </p:cNvSpPr>
          <p:nvPr/>
        </p:nvSpPr>
        <p:spPr bwMode="auto">
          <a:xfrm>
            <a:off x="381000" y="-76051"/>
            <a:ext cx="83058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smtClean="0">
                <a:solidFill>
                  <a:schemeClr val="bg1"/>
                </a:solidFill>
                <a:cs typeface="Times New Roman" pitchFamily="18" charset="0"/>
              </a:rPr>
              <a:t>Дополнительные ключевые слова</a:t>
            </a:r>
            <a:endParaRPr lang="en-US" sz="1200" dirty="0">
              <a:solidFill>
                <a:schemeClr val="bg1"/>
              </a:solidFill>
              <a:cs typeface="Times New Roman" pitchFamily="18" charset="0"/>
            </a:endParaRPr>
          </a:p>
        </p:txBody>
      </p:sp>
      <p:sp>
        <p:nvSpPr>
          <p:cNvPr id="2" name="TextBox 1"/>
          <p:cNvSpPr txBox="1"/>
          <p:nvPr/>
        </p:nvSpPr>
        <p:spPr>
          <a:xfrm>
            <a:off x="141412" y="764704"/>
            <a:ext cx="8784976" cy="3970318"/>
          </a:xfrm>
          <a:prstGeom prst="rect">
            <a:avLst/>
          </a:prstGeom>
          <a:noFill/>
        </p:spPr>
        <p:txBody>
          <a:bodyPr wrap="square" rtlCol="0">
            <a:spAutoFit/>
          </a:bodyPr>
          <a:lstStyle/>
          <a:p>
            <a:pPr marL="285750" indent="-285750">
              <a:buFont typeface="Arial" pitchFamily="34" charset="0"/>
              <a:buChar char="•"/>
            </a:pPr>
            <a:r>
              <a:rPr lang="en-US" dirty="0" smtClean="0">
                <a:solidFill>
                  <a:schemeClr val="bg1"/>
                </a:solidFill>
              </a:rPr>
              <a:t>static</a:t>
            </a:r>
          </a:p>
          <a:p>
            <a:pPr marL="742950" lvl="1" indent="-285750">
              <a:buFont typeface="Arial" pitchFamily="34" charset="0"/>
              <a:buChar char="•"/>
            </a:pPr>
            <a:r>
              <a:rPr lang="ru-RU" dirty="0" smtClean="0">
                <a:solidFill>
                  <a:schemeClr val="bg1"/>
                </a:solidFill>
              </a:rPr>
              <a:t>Позволяет объявить статический класс то есть класс без </a:t>
            </a:r>
            <a:r>
              <a:rPr lang="en-US" dirty="0" smtClean="0">
                <a:solidFill>
                  <a:schemeClr val="bg1"/>
                </a:solidFill>
              </a:rPr>
              <a:t>instance </a:t>
            </a:r>
            <a:r>
              <a:rPr lang="ru-RU" dirty="0" smtClean="0">
                <a:solidFill>
                  <a:schemeClr val="bg1"/>
                </a:solidFill>
              </a:rPr>
              <a:t>полей, а только со </a:t>
            </a:r>
            <a:r>
              <a:rPr lang="en-US" dirty="0" smtClean="0">
                <a:solidFill>
                  <a:schemeClr val="bg1"/>
                </a:solidFill>
              </a:rPr>
              <a:t>static </a:t>
            </a:r>
            <a:r>
              <a:rPr lang="ru-RU" dirty="0" smtClean="0">
                <a:solidFill>
                  <a:schemeClr val="bg1"/>
                </a:solidFill>
              </a:rPr>
              <a:t>членами</a:t>
            </a:r>
            <a:endParaRPr lang="en-US" dirty="0" smtClean="0">
              <a:solidFill>
                <a:schemeClr val="bg1"/>
              </a:solidFill>
            </a:endParaRPr>
          </a:p>
          <a:p>
            <a:pPr marL="742950" lvl="1" indent="-285750">
              <a:buFont typeface="Arial" pitchFamily="34" charset="0"/>
              <a:buChar char="•"/>
            </a:pPr>
            <a:r>
              <a:rPr lang="ru-RU" dirty="0" smtClean="0">
                <a:solidFill>
                  <a:schemeClr val="bg1"/>
                </a:solidFill>
              </a:rPr>
              <a:t>Применяется для «классов-помошников» и классов с внешними функциями </a:t>
            </a:r>
            <a:r>
              <a:rPr lang="en-US" dirty="0" smtClean="0">
                <a:solidFill>
                  <a:schemeClr val="bg1"/>
                </a:solidFill>
              </a:rPr>
              <a:t>(P/Invoke)</a:t>
            </a:r>
          </a:p>
          <a:p>
            <a:pPr marL="285750" indent="-285750">
              <a:buFont typeface="Arial" pitchFamily="34" charset="0"/>
              <a:buChar char="•"/>
            </a:pPr>
            <a:endParaRPr lang="en-US" dirty="0" smtClean="0">
              <a:solidFill>
                <a:schemeClr val="bg1"/>
              </a:solidFill>
            </a:endParaRPr>
          </a:p>
          <a:p>
            <a:pPr marL="285750" indent="-285750">
              <a:buFont typeface="Arial" pitchFamily="34" charset="0"/>
              <a:buChar char="•"/>
            </a:pPr>
            <a:r>
              <a:rPr lang="en-US" dirty="0" smtClean="0">
                <a:solidFill>
                  <a:schemeClr val="bg1"/>
                </a:solidFill>
              </a:rPr>
              <a:t>sealed</a:t>
            </a:r>
            <a:endParaRPr lang="ru-RU" dirty="0" smtClean="0">
              <a:solidFill>
                <a:schemeClr val="bg1"/>
              </a:solidFill>
            </a:endParaRPr>
          </a:p>
          <a:p>
            <a:pPr marL="742950" lvl="1" indent="-285750">
              <a:buFont typeface="Arial" pitchFamily="34" charset="0"/>
              <a:buChar char="•"/>
            </a:pPr>
            <a:r>
              <a:rPr lang="ru-RU" dirty="0" smtClean="0">
                <a:solidFill>
                  <a:schemeClr val="bg1"/>
                </a:solidFill>
              </a:rPr>
              <a:t>Класс от которого нельзя наследоваться. </a:t>
            </a:r>
            <a:r>
              <a:rPr lang="en-US" dirty="0" smtClean="0">
                <a:solidFill>
                  <a:schemeClr val="bg1"/>
                </a:solidFill>
              </a:rPr>
              <a:t>Static </a:t>
            </a:r>
            <a:r>
              <a:rPr lang="ru-RU" dirty="0">
                <a:solidFill>
                  <a:schemeClr val="bg1"/>
                </a:solidFill>
              </a:rPr>
              <a:t>классы по </a:t>
            </a:r>
            <a:r>
              <a:rPr lang="ru-RU" dirty="0" smtClean="0">
                <a:solidFill>
                  <a:schemeClr val="bg1"/>
                </a:solidFill>
              </a:rPr>
              <a:t>умолчнию являются </a:t>
            </a:r>
            <a:r>
              <a:rPr lang="en-US" dirty="0" smtClean="0">
                <a:solidFill>
                  <a:schemeClr val="bg1"/>
                </a:solidFill>
              </a:rPr>
              <a:t>sealed</a:t>
            </a:r>
          </a:p>
          <a:p>
            <a:pPr marL="742950" lvl="1" indent="-285750">
              <a:buFont typeface="Arial" pitchFamily="34" charset="0"/>
              <a:buChar char="•"/>
            </a:pPr>
            <a:endParaRPr lang="en-US" dirty="0" smtClean="0">
              <a:solidFill>
                <a:schemeClr val="bg1"/>
              </a:solidFill>
            </a:endParaRPr>
          </a:p>
          <a:p>
            <a:pPr marL="285750" indent="-285750">
              <a:buFont typeface="Arial" pitchFamily="34" charset="0"/>
              <a:buChar char="•"/>
            </a:pPr>
            <a:r>
              <a:rPr lang="en-US" dirty="0" smtClean="0">
                <a:solidFill>
                  <a:schemeClr val="bg1"/>
                </a:solidFill>
              </a:rPr>
              <a:t>partial</a:t>
            </a:r>
            <a:endParaRPr lang="ru-RU" dirty="0" smtClean="0">
              <a:solidFill>
                <a:schemeClr val="bg1"/>
              </a:solidFill>
            </a:endParaRPr>
          </a:p>
          <a:p>
            <a:pPr marL="742950" lvl="1" indent="-285750">
              <a:buFont typeface="Arial" pitchFamily="34" charset="0"/>
              <a:buChar char="•"/>
            </a:pPr>
            <a:r>
              <a:rPr lang="ru-RU" dirty="0" smtClean="0">
                <a:solidFill>
                  <a:schemeClr val="bg1"/>
                </a:solidFill>
              </a:rPr>
              <a:t>Позволяет разбить объявление класса на несколько частей</a:t>
            </a:r>
          </a:p>
          <a:p>
            <a:pPr marL="742950" lvl="1" indent="-285750">
              <a:buFont typeface="Arial" pitchFamily="34" charset="0"/>
              <a:buChar char="•"/>
            </a:pPr>
            <a:r>
              <a:rPr lang="ru-RU" dirty="0" smtClean="0">
                <a:solidFill>
                  <a:schemeClr val="bg1"/>
                </a:solidFill>
              </a:rPr>
              <a:t>Удобно использовать когда часть класса генерируется автоматически, а другая часть дописывается программистом.</a:t>
            </a:r>
            <a:endParaRPr lang="en-US" dirty="0">
              <a:solidFill>
                <a:schemeClr val="bg1"/>
              </a:solidFill>
            </a:endParaRPr>
          </a:p>
        </p:txBody>
      </p:sp>
    </p:spTree>
    <p:extLst>
      <p:ext uri="{BB962C8B-B14F-4D97-AF65-F5344CB8AC3E}">
        <p14:creationId xmlns:p14="http://schemas.microsoft.com/office/powerpoint/2010/main" val="148768632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bg>
      <p:bgPr>
        <a:solidFill>
          <a:srgbClr val="6600CC"/>
        </a:solidFill>
        <a:effectLst/>
      </p:bgPr>
    </p:bg>
    <p:spTree>
      <p:nvGrpSpPr>
        <p:cNvPr id="1" name=""/>
        <p:cNvGrpSpPr/>
        <p:nvPr/>
      </p:nvGrpSpPr>
      <p:grpSpPr>
        <a:xfrm>
          <a:off x="0" y="0"/>
          <a:ext cx="0" cy="0"/>
          <a:chOff x="0" y="0"/>
          <a:chExt cx="0" cy="0"/>
        </a:xfrm>
      </p:grpSpPr>
      <p:sp>
        <p:nvSpPr>
          <p:cNvPr id="23554" name="Прямоугольник 6"/>
          <p:cNvSpPr>
            <a:spLocks noChangeArrowheads="1"/>
          </p:cNvSpPr>
          <p:nvPr/>
        </p:nvSpPr>
        <p:spPr bwMode="auto">
          <a:xfrm>
            <a:off x="685800" y="71438"/>
            <a:ext cx="79248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0" hangingPunct="0">
              <a:tabLst>
                <a:tab pos="457200" algn="l"/>
              </a:tabLst>
            </a:pPr>
            <a:r>
              <a:rPr lang="ru-RU" sz="2400" dirty="0">
                <a:solidFill>
                  <a:schemeClr val="bg1"/>
                </a:solidFill>
                <a:cs typeface="Times New Roman" pitchFamily="18" charset="0"/>
              </a:rPr>
              <a:t>Задание</a:t>
            </a:r>
            <a:endParaRPr lang="ru-RU" sz="2400" dirty="0">
              <a:solidFill>
                <a:schemeClr val="bg1"/>
              </a:solidFill>
            </a:endParaRPr>
          </a:p>
        </p:txBody>
      </p:sp>
      <p:sp>
        <p:nvSpPr>
          <p:cNvPr id="22531" name="Прямоугольник 4"/>
          <p:cNvSpPr>
            <a:spLocks noChangeArrowheads="1"/>
          </p:cNvSpPr>
          <p:nvPr/>
        </p:nvSpPr>
        <p:spPr bwMode="auto">
          <a:xfrm>
            <a:off x="0" y="733425"/>
            <a:ext cx="9144000" cy="5909310"/>
          </a:xfrm>
          <a:prstGeom prst="rect">
            <a:avLst/>
          </a:prstGeom>
          <a:noFill/>
          <a:ln w="9525">
            <a:noFill/>
            <a:miter lim="800000"/>
            <a:headEnd/>
            <a:tailEnd/>
          </a:ln>
        </p:spPr>
        <p:txBody>
          <a:bodyPr>
            <a:spAutoFit/>
          </a:bodyPr>
          <a:lstStyle/>
          <a:p>
            <a:pPr marL="342900" indent="-342900" defTabSz="360000">
              <a:defRPr/>
            </a:pPr>
            <a:r>
              <a:rPr lang="ru-RU" i="1" dirty="0">
                <a:solidFill>
                  <a:schemeClr val="bg1"/>
                </a:solidFill>
                <a:cs typeface="Arial" charset="0"/>
              </a:rPr>
              <a:t>			Написать класс </a:t>
            </a:r>
            <a:r>
              <a:rPr lang="en-US" b="1" i="1" dirty="0">
                <a:solidFill>
                  <a:schemeClr val="bg1"/>
                </a:solidFill>
                <a:cs typeface="Arial" charset="0"/>
              </a:rPr>
              <a:t>UHugeInt</a:t>
            </a:r>
            <a:r>
              <a:rPr lang="en-US" i="1" dirty="0">
                <a:solidFill>
                  <a:schemeClr val="bg1"/>
                </a:solidFill>
                <a:cs typeface="Arial" charset="0"/>
              </a:rPr>
              <a:t> </a:t>
            </a:r>
            <a:r>
              <a:rPr lang="ru-RU" i="1" dirty="0">
                <a:solidFill>
                  <a:schemeClr val="bg1"/>
                </a:solidFill>
                <a:cs typeface="Arial" charset="0"/>
              </a:rPr>
              <a:t>(беззнаковый большой целый), в котором число хранится как массив байт</a:t>
            </a:r>
            <a:r>
              <a:rPr lang="en-US" i="1" dirty="0">
                <a:solidFill>
                  <a:schemeClr val="bg1"/>
                </a:solidFill>
                <a:cs typeface="Arial" charset="0"/>
              </a:rPr>
              <a:t> </a:t>
            </a:r>
            <a:r>
              <a:rPr lang="ru-RU" i="1" dirty="0">
                <a:solidFill>
                  <a:schemeClr val="bg1"/>
                </a:solidFill>
                <a:cs typeface="Arial" charset="0"/>
              </a:rPr>
              <a:t>(</a:t>
            </a:r>
            <a:r>
              <a:rPr lang="en-US" i="1" dirty="0">
                <a:solidFill>
                  <a:schemeClr val="bg1"/>
                </a:solidFill>
                <a:cs typeface="Arial" charset="0"/>
              </a:rPr>
              <a:t> byte[] digits )</a:t>
            </a:r>
            <a:r>
              <a:rPr lang="ru-RU" i="1" dirty="0">
                <a:solidFill>
                  <a:schemeClr val="bg1"/>
                </a:solidFill>
                <a:cs typeface="Arial" charset="0"/>
              </a:rPr>
              <a:t>, где каждый элемент массива – цифра числа. Для класса реализовать</a:t>
            </a:r>
            <a:r>
              <a:rPr lang="en-US" i="1" dirty="0">
                <a:solidFill>
                  <a:schemeClr val="bg1"/>
                </a:solidFill>
                <a:cs typeface="Arial" charset="0"/>
              </a:rPr>
              <a:t>:</a:t>
            </a:r>
          </a:p>
          <a:p>
            <a:pPr marL="800100" lvl="1" indent="-342900" defTabSz="360000">
              <a:buFont typeface="Arial" pitchFamily="34" charset="0"/>
              <a:buChar char="•"/>
              <a:defRPr/>
            </a:pPr>
            <a:r>
              <a:rPr lang="ru-RU" i="1" dirty="0">
                <a:solidFill>
                  <a:schemeClr val="bg1"/>
                </a:solidFill>
                <a:cs typeface="Arial" charset="0"/>
              </a:rPr>
              <a:t>Набор конструкторов, позволяющий инициализировать класс целым числом либо строкой.</a:t>
            </a:r>
          </a:p>
          <a:p>
            <a:pPr marL="800100" lvl="1" indent="-342900" defTabSz="360000">
              <a:buFont typeface="Arial" pitchFamily="34" charset="0"/>
              <a:buChar char="•"/>
              <a:defRPr/>
            </a:pPr>
            <a:r>
              <a:rPr lang="ru-RU" i="1" dirty="0">
                <a:solidFill>
                  <a:schemeClr val="bg1"/>
                </a:solidFill>
                <a:cs typeface="Arial" charset="0"/>
              </a:rPr>
              <a:t>Перегрузить операторы </a:t>
            </a:r>
            <a:r>
              <a:rPr lang="en-US" i="1" dirty="0">
                <a:solidFill>
                  <a:schemeClr val="bg1"/>
                </a:solidFill>
                <a:cs typeface="Arial" charset="0"/>
              </a:rPr>
              <a:t>“</a:t>
            </a:r>
            <a:r>
              <a:rPr lang="ru-RU" i="1" dirty="0">
                <a:solidFill>
                  <a:schemeClr val="bg1"/>
                </a:solidFill>
                <a:cs typeface="Arial" charset="0"/>
              </a:rPr>
              <a:t>+</a:t>
            </a:r>
            <a:r>
              <a:rPr lang="en-US" i="1" dirty="0">
                <a:solidFill>
                  <a:schemeClr val="bg1"/>
                </a:solidFill>
                <a:cs typeface="Arial" charset="0"/>
              </a:rPr>
              <a:t>”,</a:t>
            </a:r>
            <a:r>
              <a:rPr lang="ru-RU" i="1" dirty="0">
                <a:solidFill>
                  <a:schemeClr val="bg1"/>
                </a:solidFill>
                <a:cs typeface="Arial" charset="0"/>
              </a:rPr>
              <a:t> </a:t>
            </a:r>
            <a:r>
              <a:rPr lang="en-US" i="1" dirty="0">
                <a:solidFill>
                  <a:schemeClr val="bg1"/>
                </a:solidFill>
                <a:cs typeface="Arial" charset="0"/>
              </a:rPr>
              <a:t>“</a:t>
            </a:r>
            <a:r>
              <a:rPr lang="ru-RU" i="1" dirty="0">
                <a:solidFill>
                  <a:schemeClr val="bg1"/>
                </a:solidFill>
                <a:cs typeface="Arial" charset="0"/>
              </a:rPr>
              <a:t>-</a:t>
            </a:r>
            <a:r>
              <a:rPr lang="en-US" i="1" dirty="0">
                <a:solidFill>
                  <a:schemeClr val="bg1"/>
                </a:solidFill>
                <a:cs typeface="Arial" charset="0"/>
              </a:rPr>
              <a:t>”,</a:t>
            </a:r>
            <a:r>
              <a:rPr lang="ru-RU" i="1" dirty="0">
                <a:solidFill>
                  <a:schemeClr val="bg1"/>
                </a:solidFill>
                <a:cs typeface="Arial" charset="0"/>
              </a:rPr>
              <a:t> производящие вычисления и присваивание с объектами данного класса.</a:t>
            </a:r>
          </a:p>
          <a:p>
            <a:pPr marL="800100" lvl="1" indent="-342900" defTabSz="360000">
              <a:buFont typeface="Arial" pitchFamily="34" charset="0"/>
              <a:buChar char="•"/>
              <a:defRPr/>
            </a:pPr>
            <a:r>
              <a:rPr lang="ru-RU" i="1" dirty="0">
                <a:solidFill>
                  <a:schemeClr val="bg1"/>
                </a:solidFill>
                <a:cs typeface="Arial" charset="0"/>
              </a:rPr>
              <a:t>Перегрузить операторы сравнения </a:t>
            </a:r>
            <a:r>
              <a:rPr lang="en-US" i="1" dirty="0">
                <a:solidFill>
                  <a:schemeClr val="bg1"/>
                </a:solidFill>
                <a:cs typeface="Arial" charset="0"/>
              </a:rPr>
              <a:t>“==” “!=” “&gt;” “&lt;” “&gt;=” “&lt;=”.</a:t>
            </a:r>
            <a:r>
              <a:rPr lang="ru-RU" i="1" dirty="0">
                <a:solidFill>
                  <a:schemeClr val="bg1"/>
                </a:solidFill>
                <a:cs typeface="Arial" charset="0"/>
              </a:rPr>
              <a:t> (можно реализовать возможность сравнения с целыми числами типа </a:t>
            </a:r>
            <a:r>
              <a:rPr lang="en-US" i="1" dirty="0">
                <a:solidFill>
                  <a:schemeClr val="bg1"/>
                </a:solidFill>
                <a:cs typeface="Arial" charset="0"/>
              </a:rPr>
              <a:t>int</a:t>
            </a:r>
            <a:r>
              <a:rPr lang="ru-RU" i="1" dirty="0">
                <a:solidFill>
                  <a:schemeClr val="bg1"/>
                </a:solidFill>
                <a:cs typeface="Arial" charset="0"/>
              </a:rPr>
              <a:t>).</a:t>
            </a:r>
            <a:endParaRPr lang="en-US" i="1" dirty="0">
              <a:solidFill>
                <a:schemeClr val="bg1"/>
              </a:solidFill>
              <a:cs typeface="Arial" charset="0"/>
            </a:endParaRPr>
          </a:p>
          <a:p>
            <a:pPr marL="800100" lvl="1" indent="-342900" defTabSz="360000">
              <a:buFont typeface="Arial" pitchFamily="34" charset="0"/>
              <a:buChar char="•"/>
              <a:defRPr/>
            </a:pPr>
            <a:r>
              <a:rPr lang="ru-RU" i="1" dirty="0">
                <a:solidFill>
                  <a:schemeClr val="bg1"/>
                </a:solidFill>
                <a:cs typeface="Arial" charset="0"/>
              </a:rPr>
              <a:t>Метод</a:t>
            </a:r>
            <a:r>
              <a:rPr lang="en-US" i="1" dirty="0">
                <a:solidFill>
                  <a:schemeClr val="bg1"/>
                </a:solidFill>
                <a:cs typeface="Arial" charset="0"/>
              </a:rPr>
              <a:t>ToString() </a:t>
            </a:r>
            <a:r>
              <a:rPr lang="ru-RU" i="1" dirty="0">
                <a:solidFill>
                  <a:schemeClr val="bg1"/>
                </a:solidFill>
                <a:cs typeface="Arial" charset="0"/>
              </a:rPr>
              <a:t>для корректного вывода</a:t>
            </a:r>
            <a:r>
              <a:rPr lang="en-US" i="1" dirty="0">
                <a:solidFill>
                  <a:schemeClr val="bg1"/>
                </a:solidFill>
                <a:cs typeface="Arial" charset="0"/>
              </a:rPr>
              <a:t> </a:t>
            </a:r>
            <a:r>
              <a:rPr lang="ru-RU" i="1" dirty="0">
                <a:solidFill>
                  <a:schemeClr val="bg1"/>
                </a:solidFill>
                <a:cs typeface="Arial" charset="0"/>
              </a:rPr>
              <a:t>числа.</a:t>
            </a:r>
          </a:p>
          <a:p>
            <a:pPr marL="828000" lvl="1" defTabSz="360000">
              <a:defRPr/>
            </a:pPr>
            <a:endParaRPr lang="ru-RU" i="1" dirty="0">
              <a:solidFill>
                <a:schemeClr val="bg1"/>
              </a:solidFill>
              <a:cs typeface="Arial" charset="0"/>
            </a:endParaRPr>
          </a:p>
          <a:p>
            <a:pPr marL="0" lvl="1" defTabSz="360000">
              <a:defRPr/>
            </a:pPr>
            <a:r>
              <a:rPr lang="ru-RU" i="1" dirty="0">
                <a:solidFill>
                  <a:schemeClr val="bg1"/>
                </a:solidFill>
                <a:cs typeface="Arial" charset="0"/>
              </a:rPr>
              <a:t>	Написать класс </a:t>
            </a:r>
            <a:r>
              <a:rPr lang="en-US" b="1" i="1" dirty="0">
                <a:solidFill>
                  <a:schemeClr val="bg1"/>
                </a:solidFill>
                <a:cs typeface="Arial" charset="0"/>
              </a:rPr>
              <a:t>HugeInt </a:t>
            </a:r>
            <a:r>
              <a:rPr lang="ru-RU" i="1" dirty="0">
                <a:solidFill>
                  <a:schemeClr val="bg1"/>
                </a:solidFill>
                <a:cs typeface="Arial" charset="0"/>
              </a:rPr>
              <a:t>(знаковый большой целый), унаследованный от </a:t>
            </a:r>
            <a:r>
              <a:rPr lang="en-US" i="1" dirty="0">
                <a:solidFill>
                  <a:schemeClr val="bg1"/>
                </a:solidFill>
                <a:cs typeface="Arial" charset="0"/>
              </a:rPr>
              <a:t>UHugeInt</a:t>
            </a:r>
            <a:r>
              <a:rPr lang="ru-RU" i="1" dirty="0">
                <a:solidFill>
                  <a:schemeClr val="bg1"/>
                </a:solidFill>
                <a:cs typeface="Arial" charset="0"/>
              </a:rPr>
              <a:t>, в котором большое целое число может принимать отрицательные значения. Для него</a:t>
            </a:r>
            <a:r>
              <a:rPr lang="en-US" i="1" dirty="0">
                <a:solidFill>
                  <a:schemeClr val="bg1"/>
                </a:solidFill>
                <a:cs typeface="Arial" charset="0"/>
              </a:rPr>
              <a:t> </a:t>
            </a:r>
            <a:r>
              <a:rPr lang="ru-RU" i="1" dirty="0">
                <a:solidFill>
                  <a:schemeClr val="bg1"/>
                </a:solidFill>
                <a:cs typeface="Arial" charset="0"/>
              </a:rPr>
              <a:t>реализовать</a:t>
            </a:r>
            <a:r>
              <a:rPr lang="en-US" i="1" dirty="0">
                <a:solidFill>
                  <a:schemeClr val="bg1"/>
                </a:solidFill>
                <a:cs typeface="Arial" charset="0"/>
              </a:rPr>
              <a:t>:</a:t>
            </a:r>
          </a:p>
          <a:p>
            <a:pPr marL="457200" lvl="2" defTabSz="360000">
              <a:buFont typeface="Arial" pitchFamily="34" charset="0"/>
              <a:buChar char="•"/>
              <a:defRPr/>
            </a:pPr>
            <a:r>
              <a:rPr lang="en-US" i="1" dirty="0">
                <a:solidFill>
                  <a:schemeClr val="bg1"/>
                </a:solidFill>
                <a:cs typeface="Arial" charset="0"/>
              </a:rPr>
              <a:t>	</a:t>
            </a:r>
            <a:r>
              <a:rPr lang="ru-RU" i="1" dirty="0">
                <a:solidFill>
                  <a:schemeClr val="bg1"/>
                </a:solidFill>
                <a:cs typeface="Arial" charset="0"/>
              </a:rPr>
              <a:t>Набор операторов из класса-предка </a:t>
            </a:r>
            <a:r>
              <a:rPr lang="en-US" i="1" dirty="0">
                <a:solidFill>
                  <a:schemeClr val="bg1"/>
                </a:solidFill>
                <a:cs typeface="Arial" charset="0"/>
              </a:rPr>
              <a:t>UHugeInt.</a:t>
            </a:r>
          </a:p>
          <a:p>
            <a:pPr marL="457200" lvl="2" defTabSz="360000">
              <a:buFont typeface="Arial" pitchFamily="34" charset="0"/>
              <a:buChar char="•"/>
              <a:defRPr/>
            </a:pPr>
            <a:r>
              <a:rPr lang="ru-RU" i="1" dirty="0">
                <a:solidFill>
                  <a:schemeClr val="bg1"/>
                </a:solidFill>
                <a:cs typeface="Arial" charset="0"/>
              </a:rPr>
              <a:t>	Интерфейс </a:t>
            </a:r>
            <a:r>
              <a:rPr lang="en-US" i="1" dirty="0">
                <a:solidFill>
                  <a:schemeClr val="bg1"/>
                </a:solidFill>
                <a:cs typeface="Arial" charset="0"/>
              </a:rPr>
              <a:t>I</a:t>
            </a:r>
            <a:r>
              <a:rPr lang="ru-RU" i="1" dirty="0">
                <a:solidFill>
                  <a:schemeClr val="bg1"/>
                </a:solidFill>
                <a:cs typeface="Arial" charset="0"/>
              </a:rPr>
              <a:t>С</a:t>
            </a:r>
            <a:r>
              <a:rPr lang="en-US" i="1" dirty="0">
                <a:solidFill>
                  <a:schemeClr val="bg1"/>
                </a:solidFill>
                <a:cs typeface="Arial" charset="0"/>
              </a:rPr>
              <a:t>omparable</a:t>
            </a:r>
            <a:r>
              <a:rPr lang="ru-RU" i="1" dirty="0">
                <a:solidFill>
                  <a:schemeClr val="bg1"/>
                </a:solidFill>
                <a:cs typeface="Arial" charset="0"/>
              </a:rPr>
              <a:t>, позволяющий сортировать большие числа в массиве.</a:t>
            </a:r>
          </a:p>
          <a:p>
            <a:pPr marL="457200" lvl="2" defTabSz="360000">
              <a:buFont typeface="Arial" pitchFamily="34" charset="0"/>
              <a:buChar char="•"/>
              <a:defRPr/>
            </a:pPr>
            <a:r>
              <a:rPr lang="ru-RU" i="1" dirty="0">
                <a:solidFill>
                  <a:schemeClr val="bg1"/>
                </a:solidFill>
                <a:cs typeface="Arial" charset="0"/>
              </a:rPr>
              <a:t>	Индексатор, позволяющий посматривать цифры в массиве.</a:t>
            </a:r>
          </a:p>
          <a:p>
            <a:pPr marL="457200" lvl="2" defTabSz="360000">
              <a:buFont typeface="Arial" pitchFamily="34" charset="0"/>
              <a:buChar char="•"/>
              <a:defRPr/>
            </a:pPr>
            <a:r>
              <a:rPr lang="ru-RU" i="1" dirty="0">
                <a:solidFill>
                  <a:schemeClr val="bg1"/>
                </a:solidFill>
                <a:cs typeface="Arial" charset="0"/>
              </a:rPr>
              <a:t>	Любые другие методы, свойства, индексаторы, и т.д. необходимые для решения задачи(унарные </a:t>
            </a:r>
            <a:r>
              <a:rPr lang="en-US" i="1" dirty="0">
                <a:solidFill>
                  <a:schemeClr val="bg1"/>
                </a:solidFill>
                <a:cs typeface="Arial" charset="0"/>
              </a:rPr>
              <a:t>“-”, “</a:t>
            </a:r>
            <a:r>
              <a:rPr lang="ru-RU" i="1" dirty="0">
                <a:solidFill>
                  <a:schemeClr val="bg1"/>
                </a:solidFill>
                <a:cs typeface="Arial" charset="0"/>
              </a:rPr>
              <a:t>++</a:t>
            </a:r>
            <a:r>
              <a:rPr lang="en-US" i="1" dirty="0">
                <a:solidFill>
                  <a:schemeClr val="bg1"/>
                </a:solidFill>
                <a:cs typeface="Arial" charset="0"/>
              </a:rPr>
              <a:t>”</a:t>
            </a:r>
            <a:r>
              <a:rPr lang="ru-RU" i="1" dirty="0">
                <a:solidFill>
                  <a:schemeClr val="bg1"/>
                </a:solidFill>
                <a:cs typeface="Arial" charset="0"/>
              </a:rPr>
              <a:t> </a:t>
            </a:r>
            <a:r>
              <a:rPr lang="en-US" i="1" dirty="0">
                <a:solidFill>
                  <a:schemeClr val="bg1"/>
                </a:solidFill>
                <a:cs typeface="Arial" charset="0"/>
              </a:rPr>
              <a:t>“--”, </a:t>
            </a:r>
            <a:r>
              <a:rPr lang="ru-RU" i="1" dirty="0">
                <a:solidFill>
                  <a:schemeClr val="bg1"/>
                </a:solidFill>
                <a:cs typeface="Arial" charset="0"/>
              </a:rPr>
              <a:t>бинарный</a:t>
            </a:r>
            <a:r>
              <a:rPr lang="en-US" i="1" dirty="0">
                <a:solidFill>
                  <a:schemeClr val="bg1"/>
                </a:solidFill>
                <a:cs typeface="Arial" charset="0"/>
              </a:rPr>
              <a:t> “%” </a:t>
            </a:r>
            <a:r>
              <a:rPr lang="ru-RU" i="1" dirty="0">
                <a:solidFill>
                  <a:schemeClr val="bg1"/>
                </a:solidFill>
                <a:cs typeface="Arial" charset="0"/>
              </a:rPr>
              <a:t>и др.</a:t>
            </a:r>
            <a:r>
              <a:rPr lang="en-US" i="1" dirty="0">
                <a:solidFill>
                  <a:schemeClr val="bg1"/>
                </a:solidFill>
                <a:cs typeface="Arial" charset="0"/>
              </a:rPr>
              <a:t>)</a:t>
            </a:r>
            <a:r>
              <a:rPr lang="ru-RU" i="1" dirty="0">
                <a:solidFill>
                  <a:schemeClr val="bg1"/>
                </a:solidFill>
                <a:cs typeface="Arial" charset="0"/>
              </a:rPr>
              <a:t>.</a:t>
            </a:r>
          </a:p>
          <a:p>
            <a:pPr marL="457200" lvl="2" defTabSz="360000">
              <a:buFont typeface="Arial" pitchFamily="34" charset="0"/>
              <a:buChar char="•"/>
              <a:defRPr/>
            </a:pPr>
            <a:endParaRPr lang="ru-RU" i="1" dirty="0">
              <a:solidFill>
                <a:schemeClr val="bg1"/>
              </a:solidFill>
              <a:cs typeface="Arial" charset="0"/>
            </a:endParaRPr>
          </a:p>
          <a:p>
            <a:pPr marL="457200" lvl="2" defTabSz="360000">
              <a:buFont typeface="Arial" pitchFamily="34" charset="0"/>
              <a:buChar char="•"/>
              <a:defRPr/>
            </a:pPr>
            <a:r>
              <a:rPr lang="ru-RU" i="1" dirty="0">
                <a:solidFill>
                  <a:schemeClr val="bg1"/>
                </a:solidFill>
                <a:cs typeface="Arial" charset="0"/>
              </a:rPr>
              <a:t>** Попытаться перегрузить операторы </a:t>
            </a:r>
            <a:r>
              <a:rPr lang="en-US" i="1" dirty="0">
                <a:solidFill>
                  <a:schemeClr val="bg1"/>
                </a:solidFill>
                <a:cs typeface="Arial" charset="0"/>
              </a:rPr>
              <a:t>“</a:t>
            </a:r>
            <a:r>
              <a:rPr lang="ru-RU" i="1" dirty="0">
                <a:solidFill>
                  <a:schemeClr val="bg1"/>
                </a:solidFill>
                <a:cs typeface="Arial" charset="0"/>
              </a:rPr>
              <a:t>*</a:t>
            </a:r>
            <a:r>
              <a:rPr lang="en-US" i="1" dirty="0">
                <a:solidFill>
                  <a:schemeClr val="bg1"/>
                </a:solidFill>
                <a:cs typeface="Arial" charset="0"/>
              </a:rPr>
              <a:t>”</a:t>
            </a:r>
            <a:r>
              <a:rPr lang="ru-RU" i="1" dirty="0">
                <a:solidFill>
                  <a:schemeClr val="bg1"/>
                </a:solidFill>
                <a:cs typeface="Arial" charset="0"/>
              </a:rPr>
              <a:t> и </a:t>
            </a:r>
            <a:r>
              <a:rPr lang="en-US" i="1" dirty="0">
                <a:solidFill>
                  <a:schemeClr val="bg1"/>
                </a:solidFill>
                <a:cs typeface="Arial" charset="0"/>
              </a:rPr>
              <a:t>“/”</a:t>
            </a:r>
            <a:r>
              <a:rPr lang="ru-RU" i="1" dirty="0">
                <a:solidFill>
                  <a:schemeClr val="bg1"/>
                </a:solidFill>
                <a:cs typeface="Arial" charset="0"/>
              </a:rPr>
              <a:t>, для данного числа.</a:t>
            </a:r>
          </a:p>
        </p:txBody>
      </p:sp>
    </p:spTree>
    <p:extLst>
      <p:ext uri="{BB962C8B-B14F-4D97-AF65-F5344CB8AC3E}">
        <p14:creationId xmlns:p14="http://schemas.microsoft.com/office/powerpoint/2010/main" val="308656231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smtClean="0">
                <a:solidFill>
                  <a:schemeClr val="bg1"/>
                </a:solidFill>
              </a:rPr>
              <a:t>ООП: Объектно-ориентированное программирование.</a:t>
            </a:r>
            <a:endParaRPr lang="en-US" dirty="0">
              <a:solidFill>
                <a:schemeClr val="bg1"/>
              </a:solidFill>
            </a:endParaRPr>
          </a:p>
        </p:txBody>
      </p:sp>
      <p:sp>
        <p:nvSpPr>
          <p:cNvPr id="3" name="Content Placeholder 2"/>
          <p:cNvSpPr>
            <a:spLocks noGrp="1"/>
          </p:cNvSpPr>
          <p:nvPr>
            <p:ph idx="1"/>
          </p:nvPr>
        </p:nvSpPr>
        <p:spPr/>
        <p:txBody>
          <a:bodyPr/>
          <a:lstStyle/>
          <a:p>
            <a:pPr marL="0" indent="0">
              <a:buNone/>
            </a:pPr>
            <a:r>
              <a:rPr lang="ru-RU" dirty="0" smtClean="0">
                <a:solidFill>
                  <a:schemeClr val="bg1"/>
                </a:solidFill>
              </a:rPr>
              <a:t>Три основых концепции:</a:t>
            </a:r>
          </a:p>
          <a:p>
            <a:r>
              <a:rPr lang="ru-RU" dirty="0" smtClean="0">
                <a:solidFill>
                  <a:schemeClr val="bg1"/>
                </a:solidFill>
              </a:rPr>
              <a:t>Инкапсуляция</a:t>
            </a:r>
          </a:p>
          <a:p>
            <a:r>
              <a:rPr lang="ru-RU" dirty="0" smtClean="0">
                <a:solidFill>
                  <a:schemeClr val="bg1"/>
                </a:solidFill>
              </a:rPr>
              <a:t>Наследование</a:t>
            </a:r>
          </a:p>
          <a:p>
            <a:r>
              <a:rPr lang="ru-RU" dirty="0" smtClean="0">
                <a:solidFill>
                  <a:schemeClr val="bg1"/>
                </a:solidFill>
              </a:rPr>
              <a:t>Полиморфизм</a:t>
            </a:r>
            <a:endParaRPr lang="ru-RU" dirty="0">
              <a:solidFill>
                <a:schemeClr val="bg1"/>
              </a:solidFill>
            </a:endParaRPr>
          </a:p>
          <a:p>
            <a:endParaRPr lang="en-US" dirty="0"/>
          </a:p>
        </p:txBody>
      </p:sp>
    </p:spTree>
    <p:extLst>
      <p:ext uri="{BB962C8B-B14F-4D97-AF65-F5344CB8AC3E}">
        <p14:creationId xmlns:p14="http://schemas.microsoft.com/office/powerpoint/2010/main" val="367642593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074" name="Rectangle 1"/>
          <p:cNvSpPr>
            <a:spLocks noChangeArrowheads="1"/>
          </p:cNvSpPr>
          <p:nvPr/>
        </p:nvSpPr>
        <p:spPr bwMode="auto">
          <a:xfrm>
            <a:off x="251520" y="332656"/>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tabLst>
                <a:tab pos="457200" algn="l"/>
              </a:tabLst>
            </a:pPr>
            <a:r>
              <a:rPr lang="ru-RU" sz="2400" dirty="0">
                <a:solidFill>
                  <a:schemeClr val="bg1"/>
                </a:solidFill>
                <a:cs typeface="Times New Roman" pitchFamily="18" charset="0"/>
              </a:rPr>
              <a:t>Классы и </a:t>
            </a:r>
            <a:r>
              <a:rPr lang="ru-RU" sz="2400" dirty="0" smtClean="0">
                <a:solidFill>
                  <a:schemeClr val="bg1"/>
                </a:solidFill>
                <a:cs typeface="Times New Roman" pitchFamily="18" charset="0"/>
              </a:rPr>
              <a:t>объекты</a:t>
            </a:r>
            <a:endParaRPr lang="en-US" sz="2400" dirty="0">
              <a:solidFill>
                <a:schemeClr val="bg1"/>
              </a:solidFill>
              <a:cs typeface="Times New Roman" pitchFamily="18" charset="0"/>
            </a:endParaRPr>
          </a:p>
        </p:txBody>
      </p:sp>
      <p:sp>
        <p:nvSpPr>
          <p:cNvPr id="3076" name="Rectangle 2"/>
          <p:cNvSpPr>
            <a:spLocks noChangeArrowheads="1"/>
          </p:cNvSpPr>
          <p:nvPr/>
        </p:nvSpPr>
        <p:spPr bwMode="auto">
          <a:xfrm>
            <a:off x="251520" y="1196752"/>
            <a:ext cx="5105400" cy="830262"/>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pPr algn="just" eaLnBrk="0" hangingPunct="0"/>
            <a:r>
              <a:rPr lang="en-US" sz="1200" dirty="0">
                <a:solidFill>
                  <a:schemeClr val="bg1"/>
                </a:solidFill>
                <a:latin typeface="Consolas" pitchFamily="49" charset="0"/>
                <a:ea typeface="Times New Roman" pitchFamily="18" charset="0"/>
                <a:cs typeface="Consolas" pitchFamily="49" charset="0"/>
              </a:rPr>
              <a:t>c</a:t>
            </a:r>
            <a:r>
              <a:rPr lang="ru-RU" sz="1200" dirty="0">
                <a:solidFill>
                  <a:schemeClr val="bg1"/>
                </a:solidFill>
                <a:latin typeface="Consolas" pitchFamily="49" charset="0"/>
                <a:ea typeface="Times New Roman" pitchFamily="18" charset="0"/>
                <a:cs typeface="Consolas" pitchFamily="49" charset="0"/>
              </a:rPr>
              <a:t>lass &lt;имя класса</a:t>
            </a:r>
            <a:r>
              <a:rPr lang="ru-RU" sz="1200" dirty="0" smtClean="0">
                <a:solidFill>
                  <a:schemeClr val="bg1"/>
                </a:solidFill>
                <a:latin typeface="Consolas" pitchFamily="49" charset="0"/>
                <a:ea typeface="Times New Roman" pitchFamily="18" charset="0"/>
                <a:cs typeface="Consolas" pitchFamily="49" charset="0"/>
              </a:rPr>
              <a:t>&gt;</a:t>
            </a:r>
            <a:endParaRPr lang="be-BY" sz="900" dirty="0">
              <a:solidFill>
                <a:schemeClr val="bg1"/>
              </a:solidFill>
              <a:ea typeface="Times New Roman" pitchFamily="18" charset="0"/>
              <a:cs typeface="Consolas" pitchFamily="49" charset="0"/>
            </a:endParaRPr>
          </a:p>
          <a:p>
            <a:pPr algn="just" eaLnBrk="0" hangingPunct="0"/>
            <a:r>
              <a:rPr lang="ru-RU" sz="1200" dirty="0">
                <a:solidFill>
                  <a:schemeClr val="bg1"/>
                </a:solidFill>
                <a:latin typeface="Consolas" pitchFamily="49" charset="0"/>
                <a:ea typeface="Times New Roman" pitchFamily="18" charset="0"/>
                <a:cs typeface="Consolas" pitchFamily="49" charset="0"/>
              </a:rPr>
              <a:t>{</a:t>
            </a:r>
            <a:endParaRPr lang="be-BY" sz="900" dirty="0">
              <a:solidFill>
                <a:schemeClr val="bg1"/>
              </a:solidFill>
              <a:ea typeface="Times New Roman" pitchFamily="18" charset="0"/>
              <a:cs typeface="Consolas" pitchFamily="49" charset="0"/>
            </a:endParaRPr>
          </a:p>
          <a:p>
            <a:pPr algn="just" eaLnBrk="0" hangingPunct="0"/>
            <a:r>
              <a:rPr lang="ru-RU" sz="1200" dirty="0">
                <a:solidFill>
                  <a:schemeClr val="bg1"/>
                </a:solidFill>
                <a:latin typeface="Consolas" pitchFamily="49" charset="0"/>
                <a:ea typeface="Times New Roman" pitchFamily="18" charset="0"/>
                <a:cs typeface="Consolas" pitchFamily="49" charset="0"/>
              </a:rPr>
              <a:t>    &lt;</a:t>
            </a:r>
            <a:r>
              <a:rPr lang="ru-RU" sz="1200" dirty="0" smtClean="0">
                <a:solidFill>
                  <a:schemeClr val="bg1"/>
                </a:solidFill>
                <a:latin typeface="Consolas" pitchFamily="49" charset="0"/>
                <a:ea typeface="Times New Roman" pitchFamily="18" charset="0"/>
                <a:cs typeface="Consolas" pitchFamily="49" charset="0"/>
              </a:rPr>
              <a:t>элементы </a:t>
            </a:r>
            <a:r>
              <a:rPr lang="ru-RU" sz="1200" dirty="0">
                <a:solidFill>
                  <a:schemeClr val="bg1"/>
                </a:solidFill>
                <a:latin typeface="Consolas" pitchFamily="49" charset="0"/>
                <a:ea typeface="Times New Roman" pitchFamily="18" charset="0"/>
                <a:cs typeface="Consolas" pitchFamily="49" charset="0"/>
              </a:rPr>
              <a:t>класса&gt;</a:t>
            </a:r>
            <a:endParaRPr lang="be-BY" sz="900" dirty="0">
              <a:solidFill>
                <a:schemeClr val="bg1"/>
              </a:solidFill>
              <a:ea typeface="Times New Roman" pitchFamily="18" charset="0"/>
              <a:cs typeface="Consolas" pitchFamily="49" charset="0"/>
            </a:endParaRPr>
          </a:p>
          <a:p>
            <a:pPr algn="just" eaLnBrk="0" hangingPunct="0"/>
            <a:r>
              <a:rPr lang="ru-RU" sz="1200" dirty="0">
                <a:solidFill>
                  <a:schemeClr val="bg1"/>
                </a:solidFill>
                <a:latin typeface="Consolas" pitchFamily="49" charset="0"/>
                <a:ea typeface="Times New Roman" pitchFamily="18" charset="0"/>
                <a:cs typeface="Consolas" pitchFamily="49" charset="0"/>
              </a:rPr>
              <a:t>}</a:t>
            </a:r>
            <a:endParaRPr lang="ru-RU" dirty="0">
              <a:solidFill>
                <a:schemeClr val="bg1"/>
              </a:solidFill>
              <a:ea typeface="Times New Roman" pitchFamily="18" charset="0"/>
              <a:cs typeface="Consolas" pitchFamily="49" charset="0"/>
            </a:endParaRPr>
          </a:p>
        </p:txBody>
      </p:sp>
      <p:sp>
        <p:nvSpPr>
          <p:cNvPr id="5" name="TextBox 5"/>
          <p:cNvSpPr txBox="1">
            <a:spLocks noChangeArrowheads="1"/>
          </p:cNvSpPr>
          <p:nvPr/>
        </p:nvSpPr>
        <p:spPr bwMode="auto">
          <a:xfrm>
            <a:off x="233458" y="2276872"/>
            <a:ext cx="8839200" cy="40318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ru-RU" b="1" dirty="0">
                <a:solidFill>
                  <a:schemeClr val="bg1"/>
                </a:solidFill>
                <a:latin typeface="+mj-lt"/>
              </a:rPr>
              <a:t>Внутри класса могут быть объявлены</a:t>
            </a:r>
            <a:r>
              <a:rPr lang="en-US" b="1" dirty="0">
                <a:solidFill>
                  <a:schemeClr val="bg1"/>
                </a:solidFill>
                <a:latin typeface="+mj-lt"/>
              </a:rPr>
              <a:t>:</a:t>
            </a:r>
          </a:p>
          <a:p>
            <a:pPr eaLnBrk="1" hangingPunct="1"/>
            <a:r>
              <a:rPr lang="en-US" sz="1400" dirty="0">
                <a:solidFill>
                  <a:schemeClr val="bg1"/>
                </a:solidFill>
                <a:latin typeface="+mj-lt"/>
              </a:rPr>
              <a:t>	</a:t>
            </a:r>
            <a:endParaRPr lang="ru-RU" sz="1400" dirty="0">
              <a:solidFill>
                <a:schemeClr val="bg1"/>
              </a:solidFill>
              <a:latin typeface="+mj-lt"/>
            </a:endParaRPr>
          </a:p>
          <a:p>
            <a:pPr eaLnBrk="1" hangingPunct="1"/>
            <a:r>
              <a:rPr lang="ru-RU" sz="1400" b="1" dirty="0">
                <a:solidFill>
                  <a:schemeClr val="bg1"/>
                </a:solidFill>
                <a:latin typeface="+mj-lt"/>
              </a:rPr>
              <a:t>	Поля</a:t>
            </a:r>
            <a:r>
              <a:rPr lang="en-US" sz="1400" b="1" dirty="0">
                <a:solidFill>
                  <a:schemeClr val="bg1"/>
                </a:solidFill>
                <a:latin typeface="+mj-lt"/>
              </a:rPr>
              <a:t>:</a:t>
            </a:r>
            <a:r>
              <a:rPr lang="en-US" sz="1400" dirty="0">
                <a:solidFill>
                  <a:schemeClr val="bg1"/>
                </a:solidFill>
                <a:latin typeface="+mj-lt"/>
              </a:rPr>
              <a:t> </a:t>
            </a:r>
            <a:r>
              <a:rPr lang="ru-RU" sz="1400" dirty="0">
                <a:solidFill>
                  <a:schemeClr val="bg1"/>
                </a:solidFill>
                <a:latin typeface="+mj-lt"/>
              </a:rPr>
              <a:t>Переменные и объекты любого типа, могут быть константами.</a:t>
            </a:r>
          </a:p>
          <a:p>
            <a:pPr eaLnBrk="1" hangingPunct="1"/>
            <a:r>
              <a:rPr lang="ru-RU" sz="1400" dirty="0">
                <a:solidFill>
                  <a:schemeClr val="bg1"/>
                </a:solidFill>
                <a:latin typeface="+mj-lt"/>
              </a:rPr>
              <a:t>	</a:t>
            </a:r>
          </a:p>
          <a:p>
            <a:pPr eaLnBrk="1" hangingPunct="1"/>
            <a:r>
              <a:rPr lang="ru-RU" sz="1400" b="1" dirty="0">
                <a:solidFill>
                  <a:schemeClr val="bg1"/>
                </a:solidFill>
              </a:rPr>
              <a:t>	Свойства: </a:t>
            </a:r>
            <a:r>
              <a:rPr lang="ru-RU" sz="1400" dirty="0">
                <a:solidFill>
                  <a:schemeClr val="bg1"/>
                </a:solidFill>
              </a:rPr>
              <a:t>Предоставляют доступ к закрытым полям класса.</a:t>
            </a:r>
          </a:p>
          <a:p>
            <a:pPr eaLnBrk="1" hangingPunct="1"/>
            <a:r>
              <a:rPr lang="ru-RU" sz="1400" b="1" dirty="0">
                <a:solidFill>
                  <a:schemeClr val="bg1"/>
                </a:solidFill>
              </a:rPr>
              <a:t>	</a:t>
            </a:r>
          </a:p>
          <a:p>
            <a:pPr eaLnBrk="1" hangingPunct="1"/>
            <a:r>
              <a:rPr lang="ru-RU" sz="1400" b="1" dirty="0">
                <a:solidFill>
                  <a:schemeClr val="bg1"/>
                </a:solidFill>
                <a:latin typeface="+mj-lt"/>
              </a:rPr>
              <a:t>	Методы</a:t>
            </a:r>
            <a:r>
              <a:rPr lang="en-US" sz="1400" b="1" dirty="0">
                <a:solidFill>
                  <a:schemeClr val="bg1"/>
                </a:solidFill>
                <a:latin typeface="+mj-lt"/>
              </a:rPr>
              <a:t>:</a:t>
            </a:r>
            <a:r>
              <a:rPr lang="ru-RU" sz="1400" dirty="0">
                <a:solidFill>
                  <a:schemeClr val="bg1"/>
                </a:solidFill>
                <a:latin typeface="+mj-lt"/>
              </a:rPr>
              <a:t> Пользовательские функции, описывающие функциональность класса.</a:t>
            </a:r>
          </a:p>
          <a:p>
            <a:pPr eaLnBrk="1" hangingPunct="1"/>
            <a:r>
              <a:rPr lang="ru-RU" sz="1400" dirty="0">
                <a:solidFill>
                  <a:schemeClr val="bg1"/>
                </a:solidFill>
                <a:latin typeface="+mj-lt"/>
              </a:rPr>
              <a:t>	</a:t>
            </a:r>
          </a:p>
          <a:p>
            <a:pPr eaLnBrk="1" hangingPunct="1"/>
            <a:r>
              <a:rPr lang="ru-RU" sz="1400" b="1" dirty="0">
                <a:solidFill>
                  <a:schemeClr val="bg1"/>
                </a:solidFill>
                <a:latin typeface="+mj-lt"/>
              </a:rPr>
              <a:t>	Конструкторы</a:t>
            </a:r>
            <a:r>
              <a:rPr lang="en-US" sz="1400" b="1" dirty="0">
                <a:solidFill>
                  <a:schemeClr val="bg1"/>
                </a:solidFill>
                <a:latin typeface="+mj-lt"/>
              </a:rPr>
              <a:t>: </a:t>
            </a:r>
            <a:r>
              <a:rPr lang="ru-RU" sz="1400" dirty="0">
                <a:solidFill>
                  <a:schemeClr val="bg1"/>
                </a:solidFill>
                <a:latin typeface="+mj-lt"/>
              </a:rPr>
              <a:t>Функции, предназначенная для инициализации начальных значений класса.</a:t>
            </a:r>
          </a:p>
          <a:p>
            <a:pPr eaLnBrk="1" hangingPunct="1"/>
            <a:r>
              <a:rPr lang="ru-RU" sz="1400" b="1" dirty="0">
                <a:solidFill>
                  <a:schemeClr val="bg1"/>
                </a:solidFill>
                <a:latin typeface="+mj-lt"/>
              </a:rPr>
              <a:t>	</a:t>
            </a:r>
          </a:p>
          <a:p>
            <a:pPr eaLnBrk="1" hangingPunct="1"/>
            <a:r>
              <a:rPr lang="ru-RU" sz="1400" b="1" dirty="0">
                <a:solidFill>
                  <a:schemeClr val="bg1"/>
                </a:solidFill>
                <a:latin typeface="+mj-lt"/>
              </a:rPr>
              <a:t>	Индексаторы</a:t>
            </a:r>
            <a:r>
              <a:rPr lang="en-US" sz="1400" b="1" dirty="0">
                <a:solidFill>
                  <a:schemeClr val="bg1"/>
                </a:solidFill>
                <a:latin typeface="+mj-lt"/>
              </a:rPr>
              <a:t>: </a:t>
            </a:r>
            <a:r>
              <a:rPr lang="ru-RU" sz="1400" dirty="0">
                <a:solidFill>
                  <a:schemeClr val="bg1"/>
                </a:solidFill>
                <a:latin typeface="+mj-lt"/>
              </a:rPr>
              <a:t>Особое свойство, принимающее в качестве дополнительного параметра 		индекс элемента.</a:t>
            </a:r>
            <a:endParaRPr lang="be-BY" sz="1400" dirty="0">
              <a:solidFill>
                <a:schemeClr val="bg1"/>
              </a:solidFill>
              <a:latin typeface="+mj-lt"/>
            </a:endParaRPr>
          </a:p>
          <a:p>
            <a:pPr eaLnBrk="1" hangingPunct="1"/>
            <a:r>
              <a:rPr lang="ru-RU" sz="1400" b="1" dirty="0">
                <a:solidFill>
                  <a:schemeClr val="bg1"/>
                </a:solidFill>
                <a:latin typeface="+mj-lt"/>
              </a:rPr>
              <a:t>	</a:t>
            </a:r>
          </a:p>
          <a:p>
            <a:pPr eaLnBrk="1" hangingPunct="1"/>
            <a:r>
              <a:rPr lang="ru-RU" sz="1400" b="1" dirty="0">
                <a:solidFill>
                  <a:schemeClr val="bg1"/>
                </a:solidFill>
                <a:latin typeface="+mj-lt"/>
              </a:rPr>
              <a:t>	Вложенные типы</a:t>
            </a:r>
            <a:r>
              <a:rPr lang="en-US" sz="1400" b="1" dirty="0">
                <a:solidFill>
                  <a:schemeClr val="bg1"/>
                </a:solidFill>
                <a:latin typeface="+mj-lt"/>
              </a:rPr>
              <a:t>: </a:t>
            </a:r>
            <a:r>
              <a:rPr lang="ru-RU" sz="1400" dirty="0">
                <a:solidFill>
                  <a:schemeClr val="bg1"/>
                </a:solidFill>
                <a:latin typeface="+mj-lt"/>
              </a:rPr>
              <a:t>В классе могут описываться другие классы, а также структуры и 			перечисления, предназначенные для вспомогательных целей</a:t>
            </a:r>
            <a:r>
              <a:rPr lang="ru-RU" sz="1400" dirty="0" smtClean="0">
                <a:solidFill>
                  <a:schemeClr val="bg1"/>
                </a:solidFill>
                <a:latin typeface="+mj-lt"/>
              </a:rPr>
              <a:t>.</a:t>
            </a:r>
          </a:p>
          <a:p>
            <a:pPr eaLnBrk="1" hangingPunct="1"/>
            <a:endParaRPr lang="ru-RU" sz="1400" dirty="0" smtClean="0">
              <a:solidFill>
                <a:schemeClr val="bg1"/>
              </a:solidFill>
              <a:latin typeface="+mj-lt"/>
            </a:endParaRPr>
          </a:p>
          <a:p>
            <a:pPr eaLnBrk="1" hangingPunct="1"/>
            <a:r>
              <a:rPr lang="ru-RU" sz="1400" b="1" dirty="0">
                <a:solidFill>
                  <a:schemeClr val="bg1"/>
                </a:solidFill>
              </a:rPr>
              <a:t>	Финализатор</a:t>
            </a:r>
            <a:r>
              <a:rPr lang="en-US" sz="1400" b="1" dirty="0">
                <a:solidFill>
                  <a:schemeClr val="bg1"/>
                </a:solidFill>
              </a:rPr>
              <a:t>:</a:t>
            </a:r>
            <a:r>
              <a:rPr lang="ru-RU" sz="1400" dirty="0">
                <a:solidFill>
                  <a:schemeClr val="bg1"/>
                </a:solidFill>
              </a:rPr>
              <a:t> Специальный метод предназначенный для освобождения ресурсов при 		удалении класса</a:t>
            </a:r>
            <a:r>
              <a:rPr lang="ru-RU" sz="1400" dirty="0" smtClean="0">
                <a:solidFill>
                  <a:schemeClr val="bg1"/>
                </a:solidFill>
              </a:rPr>
              <a:t>.</a:t>
            </a:r>
            <a:endParaRPr lang="ru-RU" sz="1400" dirty="0">
              <a:solidFill>
                <a:schemeClr val="bg1"/>
              </a:solidFill>
              <a:latin typeface="+mj-lt"/>
            </a:endParaRPr>
          </a:p>
        </p:txBody>
      </p:sp>
    </p:spTree>
    <p:extLst>
      <p:ext uri="{BB962C8B-B14F-4D97-AF65-F5344CB8AC3E}">
        <p14:creationId xmlns:p14="http://schemas.microsoft.com/office/powerpoint/2010/main" val="245986563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5122" name="Rectangle 1"/>
          <p:cNvSpPr>
            <a:spLocks noChangeArrowheads="1"/>
          </p:cNvSpPr>
          <p:nvPr/>
        </p:nvSpPr>
        <p:spPr bwMode="auto">
          <a:xfrm>
            <a:off x="381000" y="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dirty="0">
                <a:solidFill>
                  <a:schemeClr val="bg1"/>
                </a:solidFill>
                <a:cs typeface="Times New Roman" pitchFamily="18" charset="0"/>
              </a:rPr>
              <a:t>Поля.</a:t>
            </a:r>
            <a:endParaRPr lang="en-US" sz="2400" dirty="0">
              <a:solidFill>
                <a:schemeClr val="bg1"/>
              </a:solidFill>
              <a:cs typeface="Times New Roman" pitchFamily="18" charset="0"/>
            </a:endParaRPr>
          </a:p>
        </p:txBody>
      </p:sp>
      <p:sp>
        <p:nvSpPr>
          <p:cNvPr id="5123" name="TextBox 5"/>
          <p:cNvSpPr txBox="1">
            <a:spLocks noChangeArrowheads="1"/>
          </p:cNvSpPr>
          <p:nvPr/>
        </p:nvSpPr>
        <p:spPr bwMode="auto">
          <a:xfrm>
            <a:off x="152400" y="457200"/>
            <a:ext cx="88392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ru-RU" sz="1400" dirty="0">
                <a:solidFill>
                  <a:schemeClr val="bg1"/>
                </a:solidFill>
              </a:rPr>
              <a:t>Переменные и объекты любого типа, могут быть константами.</a:t>
            </a:r>
          </a:p>
        </p:txBody>
      </p:sp>
      <p:sp>
        <p:nvSpPr>
          <p:cNvPr id="37890" name="Rectangle 2"/>
          <p:cNvSpPr>
            <a:spLocks noChangeArrowheads="1"/>
          </p:cNvSpPr>
          <p:nvPr/>
        </p:nvSpPr>
        <p:spPr bwMode="auto">
          <a:xfrm>
            <a:off x="381000" y="914400"/>
            <a:ext cx="8382000" cy="2246313"/>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be-BY" sz="1000" dirty="0">
                <a:solidFill>
                  <a:schemeClr val="bg1"/>
                </a:solidFill>
                <a:latin typeface="Courier New" pitchFamily="49" charset="0"/>
                <a:ea typeface="Calibri" pitchFamily="34" charset="0"/>
                <a:cs typeface="Courier New" pitchFamily="49" charset="0"/>
              </a:rPr>
              <a:t>    class MyClass</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int value1;                         //Переменная целого типа.</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//При создании класса станет равной 0</a:t>
            </a:r>
            <a:endParaRPr lang="be-BY" sz="900" dirty="0">
              <a:solidFill>
                <a:schemeClr val="bg1"/>
              </a:solidFill>
              <a:ea typeface="Calibri" pitchFamily="34" charset="0"/>
              <a:cs typeface="Courier New" pitchFamily="49" charset="0"/>
            </a:endParaRPr>
          </a:p>
          <a:p>
            <a:pPr eaLnBrk="0" hangingPunct="0">
              <a:defRPr/>
            </a:pPr>
            <a:endParaRPr lang="be-BY"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const double value2 = 23.3435;      //Констанда дробного типа.</a:t>
            </a:r>
            <a:endParaRPr lang="be-BY" sz="900" dirty="0">
              <a:solidFill>
                <a:schemeClr val="bg1"/>
              </a:solidFill>
              <a:ea typeface="Calibri" pitchFamily="34" charset="0"/>
              <a:cs typeface="Courier New" pitchFamily="49" charset="0"/>
            </a:endParaRPr>
          </a:p>
          <a:p>
            <a:pPr eaLnBrk="0" hangingPunct="0">
              <a:defRPr/>
            </a:pPr>
            <a:endParaRPr lang="be-BY"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readonly short value3 = 45;         //Переменная "Только для чтения"</a:t>
            </a:r>
            <a:endParaRPr lang="be-BY" sz="900" dirty="0">
              <a:solidFill>
                <a:schemeClr val="bg1"/>
              </a:solidFill>
              <a:ea typeface="Calibri" pitchFamily="34" charset="0"/>
              <a:cs typeface="Courier New" pitchFamily="49" charset="0"/>
            </a:endParaRPr>
          </a:p>
          <a:p>
            <a:pPr eaLnBrk="0" hangingPunct="0">
              <a:defRPr/>
            </a:pPr>
            <a:endParaRPr lang="be-BY"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string str1 = "123456";             //Строка, объявляется одновременно с инициализацией</a:t>
            </a:r>
            <a:endParaRPr lang="be-BY" sz="900" dirty="0">
              <a:solidFill>
                <a:schemeClr val="bg1"/>
              </a:solidFill>
              <a:ea typeface="Calibri" pitchFamily="34" charset="0"/>
              <a:cs typeface="Courier New" pitchFamily="49" charset="0"/>
            </a:endParaRPr>
          </a:p>
          <a:p>
            <a:pPr eaLnBrk="0" hangingPunct="0">
              <a:defRPr/>
            </a:pPr>
            <a:endParaRPr lang="be-BY"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StringBuilder builder = new StringBuilder();       //Объект класса StringBuilder</a:t>
            </a:r>
            <a:endParaRPr lang="be-BY" sz="900" dirty="0">
              <a:solidFill>
                <a:schemeClr val="bg1"/>
              </a:solidFill>
              <a:ea typeface="Calibri" pitchFamily="34" charset="0"/>
              <a:cs typeface="Courier New" pitchFamily="49" charset="0"/>
            </a:endParaRPr>
          </a:p>
          <a:p>
            <a:pPr eaLnBrk="0" hangingPunct="0">
              <a:defRPr/>
            </a:pPr>
            <a:endParaRPr lang="be-BY"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dirty="0">
              <a:solidFill>
                <a:schemeClr val="bg1"/>
              </a:solidFill>
              <a:ea typeface="Calibri" pitchFamily="34" charset="0"/>
              <a:cs typeface="Courier New" pitchFamily="49" charset="0"/>
            </a:endParaRPr>
          </a:p>
        </p:txBody>
      </p:sp>
      <p:sp>
        <p:nvSpPr>
          <p:cNvPr id="5125" name="TextBox 6"/>
          <p:cNvSpPr txBox="1">
            <a:spLocks noChangeArrowheads="1"/>
          </p:cNvSpPr>
          <p:nvPr/>
        </p:nvSpPr>
        <p:spPr bwMode="auto">
          <a:xfrm>
            <a:off x="152400" y="3429000"/>
            <a:ext cx="8839200" cy="2062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en-US" sz="1600" dirty="0">
                <a:solidFill>
                  <a:schemeClr val="bg1"/>
                </a:solidFill>
              </a:rPr>
              <a:t>	</a:t>
            </a:r>
            <a:r>
              <a:rPr lang="ru-RU" sz="1600" dirty="0">
                <a:solidFill>
                  <a:schemeClr val="bg1"/>
                </a:solidFill>
              </a:rPr>
              <a:t>Перед каждой переменной должен быть указан модификатор </a:t>
            </a:r>
            <a:r>
              <a:rPr lang="ru-RU" sz="1600" dirty="0" smtClean="0">
                <a:solidFill>
                  <a:schemeClr val="bg1"/>
                </a:solidFill>
              </a:rPr>
              <a:t>доступа</a:t>
            </a:r>
            <a:r>
              <a:rPr lang="en-US" sz="1600" dirty="0" smtClean="0">
                <a:solidFill>
                  <a:schemeClr val="bg1"/>
                </a:solidFill>
              </a:rPr>
              <a:t> (access modifier)</a:t>
            </a:r>
            <a:r>
              <a:rPr lang="ru-RU" sz="1600" dirty="0" smtClean="0">
                <a:solidFill>
                  <a:schemeClr val="bg1"/>
                </a:solidFill>
              </a:rPr>
              <a:t>. </a:t>
            </a:r>
            <a:r>
              <a:rPr lang="ru-RU" sz="1600" dirty="0">
                <a:solidFill>
                  <a:schemeClr val="bg1"/>
                </a:solidFill>
              </a:rPr>
              <a:t>Если это не сделано, элемент класса воспринимается как </a:t>
            </a:r>
            <a:r>
              <a:rPr lang="en-US" sz="1600" b="1" dirty="0">
                <a:solidFill>
                  <a:schemeClr val="bg1"/>
                </a:solidFill>
                <a:latin typeface="Courier New" pitchFamily="49" charset="0"/>
                <a:cs typeface="Courier New" pitchFamily="49" charset="0"/>
              </a:rPr>
              <a:t>private</a:t>
            </a:r>
            <a:r>
              <a:rPr lang="en-US" sz="1600" b="1" dirty="0" smtClean="0">
                <a:solidFill>
                  <a:schemeClr val="bg1"/>
                </a:solidFill>
                <a:latin typeface="Courier New" pitchFamily="49" charset="0"/>
                <a:cs typeface="Courier New" pitchFamily="49" charset="0"/>
              </a:rPr>
              <a:t>.</a:t>
            </a:r>
            <a:r>
              <a:rPr lang="ru-RU" sz="1600" dirty="0">
                <a:solidFill>
                  <a:schemeClr val="bg1"/>
                </a:solidFill>
              </a:rPr>
              <a:t> Перед каждой </a:t>
            </a:r>
            <a:r>
              <a:rPr lang="ru-RU" sz="1600" dirty="0" smtClean="0">
                <a:solidFill>
                  <a:schemeClr val="bg1"/>
                </a:solidFill>
              </a:rPr>
              <a:t>Всего в языке определено 5 модификаторов доступа (</a:t>
            </a:r>
            <a:r>
              <a:rPr lang="en-US" sz="1600" dirty="0" smtClean="0">
                <a:solidFill>
                  <a:schemeClr val="bg1"/>
                </a:solidFill>
              </a:rPr>
              <a:t>public, protected, private, internal, protected internal</a:t>
            </a:r>
            <a:r>
              <a:rPr lang="ru-RU" sz="1600" dirty="0" smtClean="0">
                <a:solidFill>
                  <a:schemeClr val="bg1"/>
                </a:solidFill>
              </a:rPr>
              <a:t>), но мы начнем всего с двух:</a:t>
            </a:r>
            <a:endParaRPr lang="ru-RU" sz="1600" b="1" dirty="0">
              <a:solidFill>
                <a:schemeClr val="bg1"/>
              </a:solidFill>
              <a:latin typeface="Courier New" pitchFamily="49" charset="0"/>
              <a:cs typeface="Courier New" pitchFamily="49" charset="0"/>
            </a:endParaRPr>
          </a:p>
          <a:p>
            <a:pPr eaLnBrk="1" hangingPunct="1"/>
            <a:endParaRPr lang="en-US" sz="1600" b="1" dirty="0">
              <a:solidFill>
                <a:schemeClr val="bg1"/>
              </a:solidFill>
              <a:latin typeface="Courier New" pitchFamily="49" charset="0"/>
              <a:cs typeface="Courier New" pitchFamily="49" charset="0"/>
            </a:endParaRPr>
          </a:p>
          <a:p>
            <a:pPr eaLnBrk="1" hangingPunct="1"/>
            <a:r>
              <a:rPr lang="en-US" sz="1600" b="1" dirty="0">
                <a:solidFill>
                  <a:schemeClr val="bg1"/>
                </a:solidFill>
                <a:latin typeface="Courier New" pitchFamily="49" charset="0"/>
                <a:cs typeface="Courier New" pitchFamily="49" charset="0"/>
              </a:rPr>
              <a:t>	public</a:t>
            </a:r>
            <a:r>
              <a:rPr lang="ru-RU" sz="1600" b="1" dirty="0">
                <a:solidFill>
                  <a:schemeClr val="bg1"/>
                </a:solidFill>
                <a:latin typeface="Courier New" pitchFamily="49" charset="0"/>
                <a:cs typeface="Courier New" pitchFamily="49" charset="0"/>
              </a:rPr>
              <a:t> </a:t>
            </a:r>
            <a:r>
              <a:rPr lang="ru-RU" sz="1600" dirty="0">
                <a:solidFill>
                  <a:schemeClr val="bg1"/>
                </a:solidFill>
                <a:cs typeface="Arial" charset="0"/>
              </a:rPr>
              <a:t>Элемент доступен всем.</a:t>
            </a:r>
            <a:endParaRPr lang="en-US" sz="1600" b="1" dirty="0">
              <a:solidFill>
                <a:schemeClr val="bg1"/>
              </a:solidFill>
              <a:latin typeface="Courier New" pitchFamily="49" charset="0"/>
              <a:cs typeface="Courier New" pitchFamily="49" charset="0"/>
            </a:endParaRPr>
          </a:p>
          <a:p>
            <a:pPr eaLnBrk="1" hangingPunct="1"/>
            <a:endParaRPr lang="ru-RU" sz="1600" b="1" dirty="0">
              <a:solidFill>
                <a:schemeClr val="bg1"/>
              </a:solidFill>
              <a:latin typeface="Courier New" pitchFamily="49" charset="0"/>
              <a:cs typeface="Courier New" pitchFamily="49" charset="0"/>
            </a:endParaRPr>
          </a:p>
          <a:p>
            <a:pPr eaLnBrk="1" hangingPunct="1"/>
            <a:r>
              <a:rPr lang="en-US" sz="1600" b="1" dirty="0">
                <a:solidFill>
                  <a:schemeClr val="bg1"/>
                </a:solidFill>
                <a:latin typeface="Courier New" pitchFamily="49" charset="0"/>
                <a:cs typeface="Courier New" pitchFamily="49" charset="0"/>
              </a:rPr>
              <a:t>	private </a:t>
            </a:r>
            <a:r>
              <a:rPr lang="ru-RU" sz="1600" dirty="0">
                <a:solidFill>
                  <a:schemeClr val="bg1"/>
                </a:solidFill>
                <a:cs typeface="Arial" charset="0"/>
              </a:rPr>
              <a:t>Элемент доступен только в том типе, в котором он определен</a:t>
            </a:r>
            <a:r>
              <a:rPr lang="ru-RU" sz="1600" dirty="0" smtClean="0">
                <a:solidFill>
                  <a:schemeClr val="bg1"/>
                </a:solidFill>
                <a:cs typeface="Arial" charset="0"/>
              </a:rPr>
              <a:t>.</a:t>
            </a:r>
            <a:endParaRPr lang="ru-RU" sz="1600" b="1" dirty="0">
              <a:solidFill>
                <a:schemeClr val="bg1"/>
              </a:solidFill>
            </a:endParaRPr>
          </a:p>
        </p:txBody>
      </p:sp>
    </p:spTree>
    <p:extLst>
      <p:ext uri="{BB962C8B-B14F-4D97-AF65-F5344CB8AC3E}">
        <p14:creationId xmlns:p14="http://schemas.microsoft.com/office/powerpoint/2010/main" val="63784604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7170" name="Rectangle 1"/>
          <p:cNvSpPr>
            <a:spLocks noChangeArrowheads="1"/>
          </p:cNvSpPr>
          <p:nvPr/>
        </p:nvSpPr>
        <p:spPr bwMode="auto">
          <a:xfrm>
            <a:off x="381000" y="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rPr>
              <a:t>Методы</a:t>
            </a:r>
            <a:endParaRPr lang="en-US" sz="2400" dirty="0">
              <a:solidFill>
                <a:schemeClr val="bg1"/>
              </a:solidFill>
              <a:cs typeface="Times New Roman" pitchFamily="18" charset="0"/>
            </a:endParaRPr>
          </a:p>
        </p:txBody>
      </p:sp>
      <p:sp>
        <p:nvSpPr>
          <p:cNvPr id="7171" name="TextBox 5"/>
          <p:cNvSpPr txBox="1">
            <a:spLocks noChangeArrowheads="1"/>
          </p:cNvSpPr>
          <p:nvPr/>
        </p:nvSpPr>
        <p:spPr bwMode="auto">
          <a:xfrm>
            <a:off x="152400" y="457200"/>
            <a:ext cx="88392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tabLst>
                <a:tab pos="457200" algn="l"/>
              </a:tabLst>
              <a:defRPr>
                <a:solidFill>
                  <a:schemeClr val="tx1"/>
                </a:solidFill>
                <a:latin typeface="Arial" charset="0"/>
              </a:defRPr>
            </a:lvl1pPr>
            <a:lvl2pPr marL="742950" indent="-285750" eaLnBrk="0" hangingPunct="0">
              <a:tabLst>
                <a:tab pos="457200" algn="l"/>
              </a:tabLst>
              <a:defRPr>
                <a:solidFill>
                  <a:schemeClr val="tx1"/>
                </a:solidFill>
                <a:latin typeface="Arial" charset="0"/>
              </a:defRPr>
            </a:lvl2pPr>
            <a:lvl3pPr marL="1143000" indent="-228600" eaLnBrk="0" hangingPunct="0">
              <a:tabLst>
                <a:tab pos="457200" algn="l"/>
              </a:tabLst>
              <a:defRPr>
                <a:solidFill>
                  <a:schemeClr val="tx1"/>
                </a:solidFill>
                <a:latin typeface="Arial" charset="0"/>
              </a:defRPr>
            </a:lvl3pPr>
            <a:lvl4pPr marL="1600200" indent="-228600" eaLnBrk="0" hangingPunct="0">
              <a:tabLst>
                <a:tab pos="457200" algn="l"/>
              </a:tabLst>
              <a:defRPr>
                <a:solidFill>
                  <a:schemeClr val="tx1"/>
                </a:solidFill>
                <a:latin typeface="Arial" charset="0"/>
              </a:defRPr>
            </a:lvl4pPr>
            <a:lvl5pPr marL="2057400" indent="-228600" eaLnBrk="0" hangingPunct="0">
              <a:tabLst>
                <a:tab pos="457200" algn="l"/>
              </a:tabLst>
              <a:defRPr>
                <a:solidFill>
                  <a:schemeClr val="tx1"/>
                </a:solidFill>
                <a:latin typeface="Arial" charset="0"/>
              </a:defRPr>
            </a:lvl5pPr>
            <a:lvl6pPr marL="2514600" indent="-228600" eaLnBrk="0" fontAlgn="base" hangingPunct="0">
              <a:spcBef>
                <a:spcPct val="0"/>
              </a:spcBef>
              <a:spcAft>
                <a:spcPct val="0"/>
              </a:spcAft>
              <a:tabLst>
                <a:tab pos="457200" algn="l"/>
              </a:tabLst>
              <a:defRPr>
                <a:solidFill>
                  <a:schemeClr val="tx1"/>
                </a:solidFill>
                <a:latin typeface="Arial" charset="0"/>
              </a:defRPr>
            </a:lvl6pPr>
            <a:lvl7pPr marL="2971800" indent="-228600" eaLnBrk="0" fontAlgn="base" hangingPunct="0">
              <a:spcBef>
                <a:spcPct val="0"/>
              </a:spcBef>
              <a:spcAft>
                <a:spcPct val="0"/>
              </a:spcAft>
              <a:tabLst>
                <a:tab pos="457200" algn="l"/>
              </a:tabLst>
              <a:defRPr>
                <a:solidFill>
                  <a:schemeClr val="tx1"/>
                </a:solidFill>
                <a:latin typeface="Arial" charset="0"/>
              </a:defRPr>
            </a:lvl7pPr>
            <a:lvl8pPr marL="3429000" indent="-228600" eaLnBrk="0" fontAlgn="base" hangingPunct="0">
              <a:spcBef>
                <a:spcPct val="0"/>
              </a:spcBef>
              <a:spcAft>
                <a:spcPct val="0"/>
              </a:spcAft>
              <a:tabLst>
                <a:tab pos="457200" algn="l"/>
              </a:tabLst>
              <a:defRPr>
                <a:solidFill>
                  <a:schemeClr val="tx1"/>
                </a:solidFill>
                <a:latin typeface="Arial" charset="0"/>
              </a:defRPr>
            </a:lvl8pPr>
            <a:lvl9pPr marL="3886200" indent="-228600" eaLnBrk="0" fontAlgn="base" hangingPunct="0">
              <a:spcBef>
                <a:spcPct val="0"/>
              </a:spcBef>
              <a:spcAft>
                <a:spcPct val="0"/>
              </a:spcAft>
              <a:tabLst>
                <a:tab pos="457200" algn="l"/>
              </a:tabLst>
              <a:defRPr>
                <a:solidFill>
                  <a:schemeClr val="tx1"/>
                </a:solidFill>
                <a:latin typeface="Arial" charset="0"/>
              </a:defRPr>
            </a:lvl9pPr>
          </a:lstStyle>
          <a:p>
            <a:pPr algn="ctr" eaLnBrk="1" hangingPunct="1"/>
            <a:r>
              <a:rPr lang="ru-RU" sz="1400" dirty="0">
                <a:solidFill>
                  <a:schemeClr val="bg1"/>
                </a:solidFill>
              </a:rPr>
              <a:t>Пользовательские функции, описывающие функциональность класса.</a:t>
            </a:r>
            <a:endParaRPr lang="en-US" sz="1400" dirty="0">
              <a:solidFill>
                <a:schemeClr val="bg1"/>
              </a:solidFill>
              <a:cs typeface="Times New Roman" pitchFamily="18" charset="0"/>
            </a:endParaRPr>
          </a:p>
        </p:txBody>
      </p:sp>
      <p:sp>
        <p:nvSpPr>
          <p:cNvPr id="7172" name="TextBox 7"/>
          <p:cNvSpPr txBox="1">
            <a:spLocks noChangeArrowheads="1"/>
          </p:cNvSpPr>
          <p:nvPr/>
        </p:nvSpPr>
        <p:spPr bwMode="auto">
          <a:xfrm>
            <a:off x="76200" y="903288"/>
            <a:ext cx="8991600" cy="1077912"/>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en-US" sz="1600" dirty="0">
                <a:solidFill>
                  <a:schemeClr val="bg1"/>
                </a:solidFill>
              </a:rPr>
              <a:t>&lt;</a:t>
            </a:r>
            <a:r>
              <a:rPr lang="ru-RU" sz="1600" dirty="0">
                <a:solidFill>
                  <a:schemeClr val="bg1"/>
                </a:solidFill>
              </a:rPr>
              <a:t>модификаторы доступа</a:t>
            </a:r>
            <a:r>
              <a:rPr lang="en-US" sz="1600" dirty="0">
                <a:solidFill>
                  <a:schemeClr val="bg1"/>
                </a:solidFill>
              </a:rPr>
              <a:t>&gt;</a:t>
            </a:r>
            <a:r>
              <a:rPr lang="ru-RU" sz="1600" dirty="0">
                <a:solidFill>
                  <a:schemeClr val="bg1"/>
                </a:solidFill>
              </a:rPr>
              <a:t> </a:t>
            </a:r>
            <a:r>
              <a:rPr lang="en-US" sz="1600" dirty="0">
                <a:solidFill>
                  <a:schemeClr val="bg1"/>
                </a:solidFill>
              </a:rPr>
              <a:t>&lt;</a:t>
            </a:r>
            <a:r>
              <a:rPr lang="ru-RU" sz="1600" dirty="0">
                <a:solidFill>
                  <a:schemeClr val="bg1"/>
                </a:solidFill>
              </a:rPr>
              <a:t>возвращаемый тип</a:t>
            </a:r>
            <a:r>
              <a:rPr lang="en-US" sz="1600" dirty="0">
                <a:solidFill>
                  <a:schemeClr val="bg1"/>
                </a:solidFill>
              </a:rPr>
              <a:t>&gt;</a:t>
            </a:r>
            <a:r>
              <a:rPr lang="ru-RU" sz="1600" dirty="0">
                <a:solidFill>
                  <a:schemeClr val="bg1"/>
                </a:solidFill>
              </a:rPr>
              <a:t> </a:t>
            </a:r>
            <a:r>
              <a:rPr lang="en-US" sz="1600" dirty="0">
                <a:solidFill>
                  <a:schemeClr val="bg1"/>
                </a:solidFill>
              </a:rPr>
              <a:t>&lt;</a:t>
            </a:r>
            <a:r>
              <a:rPr lang="ru-RU" sz="1600" dirty="0">
                <a:solidFill>
                  <a:schemeClr val="bg1"/>
                </a:solidFill>
              </a:rPr>
              <a:t>имя метода</a:t>
            </a:r>
            <a:r>
              <a:rPr lang="en-US" sz="1600" dirty="0">
                <a:solidFill>
                  <a:schemeClr val="bg1"/>
                </a:solidFill>
              </a:rPr>
              <a:t>&gt;(&lt;</a:t>
            </a:r>
            <a:r>
              <a:rPr lang="ru-RU" sz="1600" dirty="0">
                <a:solidFill>
                  <a:schemeClr val="bg1"/>
                </a:solidFill>
              </a:rPr>
              <a:t>принимаемые параметры</a:t>
            </a:r>
            <a:r>
              <a:rPr lang="en-US" sz="1600" dirty="0">
                <a:solidFill>
                  <a:schemeClr val="bg1"/>
                </a:solidFill>
              </a:rPr>
              <a:t>&gt;</a:t>
            </a:r>
            <a:r>
              <a:rPr lang="ru-RU" sz="1600" dirty="0">
                <a:solidFill>
                  <a:schemeClr val="bg1"/>
                </a:solidFill>
              </a:rPr>
              <a:t>)</a:t>
            </a:r>
          </a:p>
          <a:p>
            <a:pPr eaLnBrk="1" hangingPunct="1"/>
            <a:r>
              <a:rPr lang="en-US" sz="1600" dirty="0">
                <a:solidFill>
                  <a:schemeClr val="bg1"/>
                </a:solidFill>
              </a:rPr>
              <a:t>{</a:t>
            </a:r>
          </a:p>
          <a:p>
            <a:pPr eaLnBrk="1" hangingPunct="1"/>
            <a:r>
              <a:rPr lang="en-US" sz="1600" dirty="0">
                <a:solidFill>
                  <a:schemeClr val="bg1"/>
                </a:solidFill>
              </a:rPr>
              <a:t>		&lt;</a:t>
            </a:r>
            <a:r>
              <a:rPr lang="ru-RU" sz="1600" dirty="0">
                <a:solidFill>
                  <a:schemeClr val="bg1"/>
                </a:solidFill>
              </a:rPr>
              <a:t>Описание метода</a:t>
            </a:r>
            <a:r>
              <a:rPr lang="en-US" sz="1600" dirty="0">
                <a:solidFill>
                  <a:schemeClr val="bg1"/>
                </a:solidFill>
              </a:rPr>
              <a:t>&gt;</a:t>
            </a:r>
          </a:p>
          <a:p>
            <a:pPr eaLnBrk="1" hangingPunct="1"/>
            <a:r>
              <a:rPr lang="en-US" sz="1600" dirty="0">
                <a:solidFill>
                  <a:schemeClr val="bg1"/>
                </a:solidFill>
              </a:rPr>
              <a:t>}</a:t>
            </a:r>
            <a:endParaRPr lang="ru-RU" sz="1600" dirty="0">
              <a:solidFill>
                <a:schemeClr val="bg1"/>
              </a:solidFill>
            </a:endParaRPr>
          </a:p>
        </p:txBody>
      </p:sp>
      <p:sp>
        <p:nvSpPr>
          <p:cNvPr id="39937" name="Rectangle 1"/>
          <p:cNvSpPr>
            <a:spLocks noChangeArrowheads="1"/>
          </p:cNvSpPr>
          <p:nvPr/>
        </p:nvSpPr>
        <p:spPr bwMode="auto">
          <a:xfrm>
            <a:off x="228600" y="2178050"/>
            <a:ext cx="8686800" cy="3308350"/>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be-BY" sz="1000" dirty="0">
                <a:solidFill>
                  <a:schemeClr val="bg1"/>
                </a:solidFill>
                <a:latin typeface="Courier New" pitchFamily="49" charset="0"/>
                <a:ea typeface="Calibri" pitchFamily="34" charset="0"/>
                <a:cs typeface="Courier New" pitchFamily="49" charset="0"/>
              </a:rPr>
              <a:t>    class Point</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private int x;</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private int y;</a:t>
            </a:r>
            <a:endParaRPr lang="en-US" sz="1000" dirty="0">
              <a:solidFill>
                <a:schemeClr val="bg1"/>
              </a:solidFill>
              <a:latin typeface="Courier New" pitchFamily="49" charset="0"/>
              <a:ea typeface="Calibri" pitchFamily="34" charset="0"/>
              <a:cs typeface="Courier New" pitchFamily="49" charset="0"/>
            </a:endParaRPr>
          </a:p>
          <a:p>
            <a:pPr eaLnBrk="0" hangingPunct="0">
              <a:defRPr/>
            </a:pP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r>
              <a:rPr lang="en-US" sz="1000" dirty="0">
                <a:solidFill>
                  <a:schemeClr val="bg1"/>
                </a:solidFill>
                <a:latin typeface="Courier New" pitchFamily="49" charset="0"/>
                <a:ea typeface="Calibri" pitchFamily="34" charset="0"/>
                <a:cs typeface="Courier New" pitchFamily="49" charset="0"/>
              </a:rPr>
              <a:t>. . . . . . . . . . . . . . . . . . . . . . . .</a:t>
            </a: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endParaRPr lang="en-US"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public void SetValues(int newX, int newY)</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x = newX;</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y = newY;</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public double GetDistance(Point obj)</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return Math.Sqrt(Math.Pow(x + obj.x, 2) + Math.Pow(y + obj.y, 2));</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public void Print()</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Console.WriteLine("X = {0}; Y = {1}", x, y);</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dirty="0">
              <a:solidFill>
                <a:schemeClr val="bg1"/>
              </a:solidFill>
              <a:latin typeface="Arial" pitchFamily="34" charset="0"/>
            </a:endParaRPr>
          </a:p>
        </p:txBody>
      </p:sp>
    </p:spTree>
    <p:extLst>
      <p:ext uri="{BB962C8B-B14F-4D97-AF65-F5344CB8AC3E}">
        <p14:creationId xmlns:p14="http://schemas.microsoft.com/office/powerpoint/2010/main" val="365722574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8194" name="Rectangle 1"/>
          <p:cNvSpPr>
            <a:spLocks noChangeArrowheads="1"/>
          </p:cNvSpPr>
          <p:nvPr/>
        </p:nvSpPr>
        <p:spPr bwMode="auto">
          <a:xfrm>
            <a:off x="381000" y="-7620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rPr>
              <a:t>Методы</a:t>
            </a:r>
            <a:endParaRPr lang="en-US" sz="2400" dirty="0">
              <a:solidFill>
                <a:schemeClr val="bg1"/>
              </a:solidFill>
              <a:cs typeface="Times New Roman" pitchFamily="18" charset="0"/>
            </a:endParaRPr>
          </a:p>
        </p:txBody>
      </p:sp>
      <p:sp>
        <p:nvSpPr>
          <p:cNvPr id="7" name="TextBox 6"/>
          <p:cNvSpPr txBox="1"/>
          <p:nvPr/>
        </p:nvSpPr>
        <p:spPr>
          <a:xfrm>
            <a:off x="152400" y="215900"/>
            <a:ext cx="8839200" cy="1569660"/>
          </a:xfrm>
          <a:prstGeom prst="rect">
            <a:avLst/>
          </a:prstGeom>
          <a:noFill/>
        </p:spPr>
        <p:txBody>
          <a:bodyPr>
            <a:spAutoFit/>
          </a:bodyPr>
          <a:lstStyle/>
          <a:p>
            <a:pPr defTabSz="360000">
              <a:defRPr/>
            </a:pPr>
            <a:r>
              <a:rPr lang="en-US" sz="1200" dirty="0"/>
              <a:t>	</a:t>
            </a:r>
            <a:r>
              <a:rPr lang="ru-RU" sz="1200" dirty="0">
                <a:solidFill>
                  <a:schemeClr val="bg1"/>
                </a:solidFill>
              </a:rPr>
              <a:t>Существует 4 способа передать параметры в метод.</a:t>
            </a:r>
          </a:p>
          <a:p>
            <a:pPr marL="342900" indent="-342900" defTabSz="360000">
              <a:buFontTx/>
              <a:buAutoNum type="arabicPeriod"/>
              <a:defRPr/>
            </a:pPr>
            <a:r>
              <a:rPr lang="ru-RU" sz="1200" dirty="0">
                <a:solidFill>
                  <a:schemeClr val="bg1"/>
                </a:solidFill>
              </a:rPr>
              <a:t>По значению. В метод передается значение параметра.</a:t>
            </a:r>
          </a:p>
          <a:p>
            <a:pPr marL="342900" indent="-342900" defTabSz="360000">
              <a:buFontTx/>
              <a:buAutoNum type="arabicPeriod"/>
              <a:defRPr/>
            </a:pPr>
            <a:r>
              <a:rPr lang="ru-RU" sz="1200" dirty="0">
                <a:solidFill>
                  <a:schemeClr val="bg1"/>
                </a:solidFill>
              </a:rPr>
              <a:t>По ссылке (</a:t>
            </a:r>
            <a:r>
              <a:rPr lang="en-US" sz="1200" b="1" dirty="0">
                <a:solidFill>
                  <a:schemeClr val="bg1"/>
                </a:solidFill>
                <a:latin typeface="Courier New" pitchFamily="49" charset="0"/>
                <a:cs typeface="Courier New" pitchFamily="49" charset="0"/>
              </a:rPr>
              <a:t>ref</a:t>
            </a:r>
            <a:r>
              <a:rPr lang="ru-RU" sz="1200" dirty="0">
                <a:solidFill>
                  <a:schemeClr val="bg1"/>
                </a:solidFill>
              </a:rPr>
              <a:t>). В</a:t>
            </a:r>
            <a:r>
              <a:rPr lang="en-US" sz="1200" dirty="0">
                <a:solidFill>
                  <a:schemeClr val="bg1"/>
                </a:solidFill>
              </a:rPr>
              <a:t> </a:t>
            </a:r>
            <a:r>
              <a:rPr lang="ru-RU" sz="1200" dirty="0">
                <a:solidFill>
                  <a:schemeClr val="bg1"/>
                </a:solidFill>
              </a:rPr>
              <a:t>метод передается ссылка на параметр. При изменении значения параметра в вызванном методе, оно изменится и в вызывающем.</a:t>
            </a:r>
            <a:endParaRPr lang="ru-RU" sz="1200" b="1" dirty="0">
              <a:solidFill>
                <a:schemeClr val="bg1"/>
              </a:solidFill>
              <a:latin typeface="Courier New" pitchFamily="49" charset="0"/>
              <a:cs typeface="Courier New" pitchFamily="49" charset="0"/>
            </a:endParaRPr>
          </a:p>
          <a:p>
            <a:pPr marL="342900" indent="-342900" defTabSz="360000">
              <a:buFontTx/>
              <a:buAutoNum type="arabicPeriod"/>
              <a:defRPr/>
            </a:pPr>
            <a:r>
              <a:rPr lang="ru-RU" sz="1200" dirty="0">
                <a:solidFill>
                  <a:schemeClr val="bg1"/>
                </a:solidFill>
                <a:latin typeface="Arial" pitchFamily="34" charset="0"/>
                <a:cs typeface="Arial" pitchFamily="34" charset="0"/>
              </a:rPr>
              <a:t>Как выходной параметр (</a:t>
            </a:r>
            <a:r>
              <a:rPr lang="en-US" sz="1200" b="1" dirty="0">
                <a:solidFill>
                  <a:schemeClr val="bg1"/>
                </a:solidFill>
                <a:latin typeface="Courier New" pitchFamily="49" charset="0"/>
                <a:cs typeface="Courier New" pitchFamily="49" charset="0"/>
              </a:rPr>
              <a:t>out</a:t>
            </a:r>
            <a:r>
              <a:rPr lang="en-US" sz="1200" dirty="0">
                <a:solidFill>
                  <a:schemeClr val="bg1"/>
                </a:solidFill>
                <a:latin typeface="Arial" pitchFamily="34" charset="0"/>
                <a:cs typeface="Arial" pitchFamily="34" charset="0"/>
              </a:rPr>
              <a:t>). </a:t>
            </a:r>
            <a:r>
              <a:rPr lang="ru-RU" sz="1200" dirty="0">
                <a:solidFill>
                  <a:schemeClr val="bg1"/>
                </a:solidFill>
                <a:latin typeface="Arial" pitchFamily="34" charset="0"/>
                <a:cs typeface="Arial" pitchFamily="34" charset="0"/>
              </a:rPr>
              <a:t>Работает как ссылка, но метод должен проинициализировать такой параметр, а также не может прочитать его значения.</a:t>
            </a:r>
          </a:p>
          <a:p>
            <a:pPr marL="342900" indent="-342900" defTabSz="360000">
              <a:buFontTx/>
              <a:buAutoNum type="arabicPeriod"/>
              <a:defRPr/>
            </a:pPr>
            <a:r>
              <a:rPr lang="ru-RU" sz="1200" dirty="0">
                <a:solidFill>
                  <a:schemeClr val="bg1"/>
                </a:solidFill>
                <a:latin typeface="Arial" pitchFamily="34" charset="0"/>
                <a:cs typeface="Arial" pitchFamily="34" charset="0"/>
              </a:rPr>
              <a:t>Как список параметров (</a:t>
            </a:r>
            <a:r>
              <a:rPr lang="en-US" sz="1200" b="1" dirty="0">
                <a:solidFill>
                  <a:schemeClr val="bg1"/>
                </a:solidFill>
                <a:latin typeface="Courier New" pitchFamily="49" charset="0"/>
                <a:cs typeface="Courier New" pitchFamily="49" charset="0"/>
              </a:rPr>
              <a:t>params</a:t>
            </a:r>
            <a:r>
              <a:rPr lang="en-US" sz="1200" dirty="0">
                <a:solidFill>
                  <a:schemeClr val="bg1"/>
                </a:solidFill>
                <a:latin typeface="Arial" pitchFamily="34" charset="0"/>
                <a:cs typeface="Arial" pitchFamily="34" charset="0"/>
              </a:rPr>
              <a:t>). </a:t>
            </a:r>
            <a:r>
              <a:rPr lang="ru-RU" sz="1200" dirty="0">
                <a:solidFill>
                  <a:schemeClr val="bg1"/>
                </a:solidFill>
                <a:latin typeface="Arial" pitchFamily="34" charset="0"/>
                <a:cs typeface="Arial" pitchFamily="34" charset="0"/>
              </a:rPr>
              <a:t>Метод может принмать неограниченное число параметров данного типа</a:t>
            </a:r>
            <a:r>
              <a:rPr lang="ru-RU" sz="1200" dirty="0" smtClean="0">
                <a:solidFill>
                  <a:schemeClr val="bg1"/>
                </a:solidFill>
                <a:latin typeface="Arial" pitchFamily="34" charset="0"/>
                <a:cs typeface="Arial" pitchFamily="34" charset="0"/>
              </a:rPr>
              <a:t>.</a:t>
            </a:r>
            <a:endParaRPr lang="en-US" sz="1200" dirty="0" smtClean="0">
              <a:solidFill>
                <a:schemeClr val="bg1"/>
              </a:solidFill>
              <a:latin typeface="Arial" pitchFamily="34" charset="0"/>
              <a:cs typeface="Arial" pitchFamily="34" charset="0"/>
            </a:endParaRPr>
          </a:p>
          <a:p>
            <a:pPr marL="342900" indent="-342900" defTabSz="360000">
              <a:buFontTx/>
              <a:buAutoNum type="arabicPeriod"/>
              <a:defRPr/>
            </a:pPr>
            <a:r>
              <a:rPr lang="en-US" sz="1200" dirty="0" smtClean="0">
                <a:solidFill>
                  <a:schemeClr val="bg1"/>
                </a:solidFill>
                <a:latin typeface="Arial" pitchFamily="34" charset="0"/>
                <a:cs typeface="Arial" pitchFamily="34" charset="0"/>
              </a:rPr>
              <a:t>Optional </a:t>
            </a:r>
            <a:r>
              <a:rPr lang="ru-RU" sz="1200" dirty="0" smtClean="0">
                <a:solidFill>
                  <a:schemeClr val="bg1"/>
                </a:solidFill>
                <a:latin typeface="Arial" pitchFamily="34" charset="0"/>
                <a:cs typeface="Arial" pitchFamily="34" charset="0"/>
              </a:rPr>
              <a:t>параметры</a:t>
            </a:r>
            <a:endParaRPr lang="ru-RU" sz="1200" dirty="0">
              <a:solidFill>
                <a:schemeClr val="bg1"/>
              </a:solidFill>
              <a:latin typeface="Arial" pitchFamily="34" charset="0"/>
              <a:cs typeface="Arial" pitchFamily="34" charset="0"/>
            </a:endParaRPr>
          </a:p>
        </p:txBody>
      </p:sp>
      <p:sp>
        <p:nvSpPr>
          <p:cNvPr id="40961" name="Rectangle 1"/>
          <p:cNvSpPr>
            <a:spLocks noChangeArrowheads="1"/>
          </p:cNvSpPr>
          <p:nvPr/>
        </p:nvSpPr>
        <p:spPr bwMode="auto">
          <a:xfrm>
            <a:off x="304800" y="1754009"/>
            <a:ext cx="8610600" cy="4862870"/>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be-BY" sz="1000" dirty="0">
                <a:solidFill>
                  <a:schemeClr val="bg1"/>
                </a:solidFill>
                <a:latin typeface="Courier New" pitchFamily="49" charset="0"/>
                <a:ea typeface="Calibri" pitchFamily="34" charset="0"/>
                <a:cs typeface="Courier New" pitchFamily="49" charset="0"/>
              </a:rPr>
              <a:t>    class Program</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static int SimleParams(int x, int y)</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return x * y;</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static void RefParams(int x, int y, ref int z</a:t>
            </a:r>
            <a:r>
              <a:rPr lang="be-BY" sz="1000" dirty="0" smtClean="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z = x * y * z;</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static void OutParams(int x, int y, out int res</a:t>
            </a:r>
            <a:r>
              <a:rPr lang="be-BY" sz="1000" dirty="0" smtClean="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res = x * y;</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static int SumOfParamsList(params int[] list)</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int sum = 0;</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foreach (int val in </a:t>
            </a:r>
            <a:r>
              <a:rPr lang="be-BY" sz="1000" dirty="0" smtClean="0">
                <a:solidFill>
                  <a:schemeClr val="bg1"/>
                </a:solidFill>
                <a:latin typeface="Courier New" pitchFamily="49" charset="0"/>
                <a:ea typeface="Calibri" pitchFamily="34" charset="0"/>
                <a:cs typeface="Courier New" pitchFamily="49" charset="0"/>
              </a:rPr>
              <a:t>list) sum </a:t>
            </a:r>
            <a:r>
              <a:rPr lang="be-BY" sz="1000" dirty="0">
                <a:solidFill>
                  <a:schemeClr val="bg1"/>
                </a:solidFill>
                <a:latin typeface="Courier New" pitchFamily="49" charset="0"/>
                <a:ea typeface="Calibri" pitchFamily="34" charset="0"/>
                <a:cs typeface="Courier New" pitchFamily="49" charset="0"/>
              </a:rPr>
              <a:t>+= val;</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return sum;</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static void Main(string[] args)</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int a=5, b=15, c=2;</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Console.WriteLine("Simple params : " + SimleParams(a, b).ToString());</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RefParams(a, b, ref c);              //Передача ссылка на С</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Console.WriteLine("Reference C = " + c.ToString());</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OutParams(a, b, out c);              //Передача ссылки на С как выходного параметра</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Console.WriteLine("Out C = " + c.ToString());</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int s = SumOfParamsList(a, b, c, 10, 20, 30, 40);  //Использование списка параметров</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Console.WriteLine("Sum = " + s.ToString());</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dirty="0">
              <a:solidFill>
                <a:schemeClr val="bg1"/>
              </a:solidFill>
              <a:ea typeface="Calibri" pitchFamily="34" charset="0"/>
              <a:cs typeface="Courier New" pitchFamily="49" charset="0"/>
            </a:endParaRPr>
          </a:p>
        </p:txBody>
      </p:sp>
    </p:spTree>
    <p:extLst>
      <p:ext uri="{BB962C8B-B14F-4D97-AF65-F5344CB8AC3E}">
        <p14:creationId xmlns:p14="http://schemas.microsoft.com/office/powerpoint/2010/main" val="354470277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5122" name="Rectangle 1"/>
          <p:cNvSpPr>
            <a:spLocks noChangeArrowheads="1"/>
          </p:cNvSpPr>
          <p:nvPr/>
        </p:nvSpPr>
        <p:spPr bwMode="auto">
          <a:xfrm>
            <a:off x="381000" y="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en-US" sz="2400" dirty="0" smtClean="0">
                <a:solidFill>
                  <a:prstClr val="white"/>
                </a:solidFill>
                <a:cs typeface="Times New Roman" pitchFamily="18" charset="0"/>
              </a:rPr>
              <a:t>Static </a:t>
            </a:r>
            <a:r>
              <a:rPr lang="ru-RU" sz="2400" dirty="0" smtClean="0">
                <a:solidFill>
                  <a:prstClr val="white"/>
                </a:solidFill>
                <a:cs typeface="Times New Roman" pitchFamily="18" charset="0"/>
              </a:rPr>
              <a:t>члены класса.</a:t>
            </a:r>
            <a:endParaRPr lang="en-US" sz="2400" dirty="0">
              <a:solidFill>
                <a:prstClr val="white"/>
              </a:solidFill>
              <a:cs typeface="Times New Roman" pitchFamily="18" charset="0"/>
            </a:endParaRPr>
          </a:p>
        </p:txBody>
      </p:sp>
      <p:sp>
        <p:nvSpPr>
          <p:cNvPr id="37890" name="Rectangle 2"/>
          <p:cNvSpPr>
            <a:spLocks noChangeArrowheads="1"/>
          </p:cNvSpPr>
          <p:nvPr/>
        </p:nvSpPr>
        <p:spPr bwMode="auto">
          <a:xfrm>
            <a:off x="381000" y="499901"/>
            <a:ext cx="8382000" cy="2062103"/>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be-BY" sz="1600" dirty="0" smtClean="0">
                <a:solidFill>
                  <a:prstClr val="white"/>
                </a:solidFill>
                <a:latin typeface="Courier New" pitchFamily="49" charset="0"/>
                <a:ea typeface="Calibri" pitchFamily="34" charset="0"/>
                <a:cs typeface="Courier New" pitchFamily="49" charset="0"/>
              </a:rPr>
              <a:t>class </a:t>
            </a:r>
            <a:r>
              <a:rPr lang="be-BY" sz="1600" dirty="0">
                <a:solidFill>
                  <a:prstClr val="white"/>
                </a:solidFill>
                <a:latin typeface="Courier New" pitchFamily="49" charset="0"/>
                <a:ea typeface="Calibri" pitchFamily="34" charset="0"/>
                <a:cs typeface="Courier New" pitchFamily="49" charset="0"/>
              </a:rPr>
              <a:t>MyClass</a:t>
            </a:r>
          </a:p>
          <a:p>
            <a:pPr eaLnBrk="0" hangingPunct="0">
              <a:defRPr/>
            </a:pPr>
            <a:r>
              <a:rPr lang="be-BY" sz="1600" dirty="0" smtClean="0">
                <a:solidFill>
                  <a:prstClr val="white"/>
                </a:solidFill>
                <a:latin typeface="Courier New" pitchFamily="49" charset="0"/>
                <a:ea typeface="Calibri" pitchFamily="34" charset="0"/>
                <a:cs typeface="Courier New" pitchFamily="49" charset="0"/>
              </a:rPr>
              <a:t>{</a:t>
            </a:r>
            <a:endParaRPr lang="be-BY" sz="1600" dirty="0">
              <a:solidFill>
                <a:prstClr val="white"/>
              </a:solidFill>
              <a:latin typeface="Courier New" panose="02070309020205020404" pitchFamily="49" charset="0"/>
              <a:ea typeface="Calibri" pitchFamily="34" charset="0"/>
              <a:cs typeface="Courier New" panose="02070309020205020404" pitchFamily="49" charset="0"/>
            </a:endParaRPr>
          </a:p>
          <a:p>
            <a:pPr eaLnBrk="0" hangingPunct="0">
              <a:defRPr/>
            </a:pPr>
            <a:r>
              <a:rPr lang="en-US" sz="1600" dirty="0" smtClean="0">
                <a:solidFill>
                  <a:prstClr val="white"/>
                </a:solidFill>
                <a:latin typeface="Courier New" pitchFamily="49" charset="0"/>
                <a:ea typeface="Calibri" pitchFamily="34" charset="0"/>
                <a:cs typeface="Courier New" pitchFamily="49" charset="0"/>
              </a:rPr>
              <a:t>    </a:t>
            </a:r>
            <a:r>
              <a:rPr lang="en-US" sz="1600" dirty="0" smtClean="0">
                <a:solidFill>
                  <a:srgbClr val="FFFF00"/>
                </a:solidFill>
                <a:latin typeface="Courier New" pitchFamily="49" charset="0"/>
                <a:ea typeface="Calibri" pitchFamily="34" charset="0"/>
                <a:cs typeface="Courier New" pitchFamily="49" charset="0"/>
              </a:rPr>
              <a:t>static</a:t>
            </a:r>
            <a:r>
              <a:rPr lang="en-US" sz="1600" dirty="0" smtClean="0">
                <a:solidFill>
                  <a:prstClr val="white"/>
                </a:solidFill>
                <a:latin typeface="Courier New" pitchFamily="49" charset="0"/>
                <a:ea typeface="Calibri" pitchFamily="34" charset="0"/>
                <a:cs typeface="Courier New" pitchFamily="49" charset="0"/>
              </a:rPr>
              <a:t> string SomeText = "... ..."</a:t>
            </a:r>
            <a:r>
              <a:rPr lang="be-BY" sz="1600" dirty="0" smtClean="0">
                <a:solidFill>
                  <a:prstClr val="white"/>
                </a:solidFill>
                <a:latin typeface="Courier New" pitchFamily="49" charset="0"/>
                <a:ea typeface="Calibri" pitchFamily="34" charset="0"/>
                <a:cs typeface="Courier New" pitchFamily="49" charset="0"/>
              </a:rPr>
              <a:t>;</a:t>
            </a:r>
            <a:endParaRPr lang="en-US" sz="1600" dirty="0" smtClean="0">
              <a:solidFill>
                <a:prstClr val="white"/>
              </a:solidFill>
              <a:latin typeface="Courier New" pitchFamily="49" charset="0"/>
              <a:ea typeface="Calibri" pitchFamily="34" charset="0"/>
              <a:cs typeface="Courier New" pitchFamily="49" charset="0"/>
            </a:endParaRPr>
          </a:p>
          <a:p>
            <a:pPr eaLnBrk="0" hangingPunct="0">
              <a:defRPr/>
            </a:pPr>
            <a:r>
              <a:rPr lang="en-US" sz="1600" dirty="0">
                <a:solidFill>
                  <a:prstClr val="white"/>
                </a:solidFill>
                <a:latin typeface="Courier New" pitchFamily="49" charset="0"/>
                <a:ea typeface="Calibri" pitchFamily="34" charset="0"/>
                <a:cs typeface="Courier New" pitchFamily="49" charset="0"/>
              </a:rPr>
              <a:t> </a:t>
            </a:r>
            <a:r>
              <a:rPr lang="en-US" sz="1600" dirty="0" smtClean="0">
                <a:solidFill>
                  <a:prstClr val="white"/>
                </a:solidFill>
                <a:latin typeface="Courier New" pitchFamily="49" charset="0"/>
                <a:ea typeface="Calibri" pitchFamily="34" charset="0"/>
                <a:cs typeface="Courier New" pitchFamily="49" charset="0"/>
              </a:rPr>
              <a:t>   public </a:t>
            </a:r>
            <a:r>
              <a:rPr lang="en-US" sz="1600" dirty="0" smtClean="0">
                <a:solidFill>
                  <a:srgbClr val="FFFF00"/>
                </a:solidFill>
                <a:latin typeface="Courier New" pitchFamily="49" charset="0"/>
                <a:ea typeface="Calibri" pitchFamily="34" charset="0"/>
                <a:cs typeface="Courier New" pitchFamily="49" charset="0"/>
              </a:rPr>
              <a:t>static</a:t>
            </a:r>
            <a:r>
              <a:rPr lang="en-US" sz="1600" dirty="0" smtClean="0">
                <a:solidFill>
                  <a:prstClr val="white"/>
                </a:solidFill>
                <a:latin typeface="Courier New" pitchFamily="49" charset="0"/>
                <a:ea typeface="Calibri" pitchFamily="34" charset="0"/>
                <a:cs typeface="Courier New" pitchFamily="49" charset="0"/>
              </a:rPr>
              <a:t> string GetText()</a:t>
            </a:r>
          </a:p>
          <a:p>
            <a:pPr eaLnBrk="0" hangingPunct="0">
              <a:defRPr/>
            </a:pPr>
            <a:r>
              <a:rPr lang="en-US" sz="1600" dirty="0">
                <a:solidFill>
                  <a:prstClr val="white"/>
                </a:solidFill>
                <a:latin typeface="Courier New" pitchFamily="49" charset="0"/>
                <a:ea typeface="Calibri" pitchFamily="34" charset="0"/>
                <a:cs typeface="Courier New" pitchFamily="49" charset="0"/>
              </a:rPr>
              <a:t> </a:t>
            </a:r>
            <a:r>
              <a:rPr lang="en-US" sz="1600" dirty="0" smtClean="0">
                <a:solidFill>
                  <a:prstClr val="white"/>
                </a:solidFill>
                <a:latin typeface="Courier New" pitchFamily="49" charset="0"/>
                <a:ea typeface="Calibri" pitchFamily="34" charset="0"/>
                <a:cs typeface="Courier New" pitchFamily="49" charset="0"/>
              </a:rPr>
              <a:t>   {</a:t>
            </a:r>
          </a:p>
          <a:p>
            <a:pPr eaLnBrk="0" hangingPunct="0">
              <a:defRPr/>
            </a:pPr>
            <a:r>
              <a:rPr lang="en-US" sz="1600" dirty="0">
                <a:solidFill>
                  <a:prstClr val="white"/>
                </a:solidFill>
                <a:latin typeface="Courier New" pitchFamily="49" charset="0"/>
                <a:ea typeface="Calibri" pitchFamily="34" charset="0"/>
                <a:cs typeface="Courier New" pitchFamily="49" charset="0"/>
              </a:rPr>
              <a:t> </a:t>
            </a:r>
            <a:r>
              <a:rPr lang="en-US" sz="1600" dirty="0" smtClean="0">
                <a:solidFill>
                  <a:prstClr val="white"/>
                </a:solidFill>
                <a:latin typeface="Courier New" pitchFamily="49" charset="0"/>
                <a:ea typeface="Calibri" pitchFamily="34" charset="0"/>
                <a:cs typeface="Courier New" pitchFamily="49" charset="0"/>
              </a:rPr>
              <a:t>       return SomeText;</a:t>
            </a:r>
          </a:p>
          <a:p>
            <a:pPr eaLnBrk="0" hangingPunct="0">
              <a:defRPr/>
            </a:pPr>
            <a:r>
              <a:rPr lang="en-US" sz="1600" dirty="0" smtClean="0">
                <a:solidFill>
                  <a:prstClr val="white"/>
                </a:solidFill>
                <a:latin typeface="Courier New" pitchFamily="49" charset="0"/>
                <a:ea typeface="Calibri" pitchFamily="34" charset="0"/>
                <a:cs typeface="Courier New" pitchFamily="49" charset="0"/>
              </a:rPr>
              <a:t>    }</a:t>
            </a:r>
            <a:endParaRPr lang="be-BY" sz="1600" dirty="0">
              <a:solidFill>
                <a:prstClr val="white"/>
              </a:solidFill>
              <a:latin typeface="Courier New" pitchFamily="49" charset="0"/>
              <a:ea typeface="Calibri" pitchFamily="34" charset="0"/>
              <a:cs typeface="Courier New" pitchFamily="49" charset="0"/>
            </a:endParaRPr>
          </a:p>
          <a:p>
            <a:pPr eaLnBrk="0" hangingPunct="0">
              <a:defRPr/>
            </a:pPr>
            <a:r>
              <a:rPr lang="be-BY" sz="1600" dirty="0">
                <a:solidFill>
                  <a:prstClr val="white"/>
                </a:solidFill>
                <a:latin typeface="Courier New" pitchFamily="49" charset="0"/>
                <a:ea typeface="Calibri" pitchFamily="34" charset="0"/>
                <a:cs typeface="Courier New" pitchFamily="49" charset="0"/>
              </a:rPr>
              <a:t> </a:t>
            </a:r>
            <a:r>
              <a:rPr lang="be-BY" sz="1600" dirty="0" smtClean="0">
                <a:solidFill>
                  <a:prstClr val="white"/>
                </a:solidFill>
                <a:latin typeface="Courier New" pitchFamily="49" charset="0"/>
                <a:ea typeface="Calibri" pitchFamily="34" charset="0"/>
                <a:cs typeface="Courier New" pitchFamily="49" charset="0"/>
              </a:rPr>
              <a:t>}</a:t>
            </a:r>
            <a:endParaRPr lang="be-BY" sz="1600" dirty="0">
              <a:solidFill>
                <a:prstClr val="white"/>
              </a:solidFill>
              <a:latin typeface="Courier New" panose="02070309020205020404" pitchFamily="49" charset="0"/>
              <a:ea typeface="Calibri" pitchFamily="34" charset="0"/>
              <a:cs typeface="Courier New" panose="02070309020205020404" pitchFamily="49" charset="0"/>
            </a:endParaRPr>
          </a:p>
        </p:txBody>
      </p:sp>
      <p:sp>
        <p:nvSpPr>
          <p:cNvPr id="5125" name="TextBox 6"/>
          <p:cNvSpPr txBox="1">
            <a:spLocks noChangeArrowheads="1"/>
          </p:cNvSpPr>
          <p:nvPr/>
        </p:nvSpPr>
        <p:spPr bwMode="auto">
          <a:xfrm>
            <a:off x="381000" y="2753633"/>
            <a:ext cx="8382000"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ru-RU" sz="1600" dirty="0" smtClean="0">
                <a:solidFill>
                  <a:prstClr val="white"/>
                </a:solidFill>
              </a:rPr>
              <a:t>Значения </a:t>
            </a:r>
            <a:r>
              <a:rPr lang="en-US" sz="1600" dirty="0" smtClean="0">
                <a:solidFill>
                  <a:prstClr val="white"/>
                </a:solidFill>
              </a:rPr>
              <a:t>static </a:t>
            </a:r>
            <a:r>
              <a:rPr lang="ru-RU" sz="1600" dirty="0" smtClean="0">
                <a:solidFill>
                  <a:prstClr val="white"/>
                </a:solidFill>
              </a:rPr>
              <a:t>полей хранятся в одном экземпляре для каждого класса.</a:t>
            </a:r>
          </a:p>
          <a:p>
            <a:pPr eaLnBrk="1" hangingPunct="1"/>
            <a:endParaRPr lang="ru-RU" sz="1600" dirty="0">
              <a:solidFill>
                <a:prstClr val="white"/>
              </a:solidFill>
            </a:endParaRPr>
          </a:p>
          <a:p>
            <a:pPr eaLnBrk="1" hangingPunct="1"/>
            <a:r>
              <a:rPr lang="ru-RU" sz="1600" dirty="0" smtClean="0">
                <a:solidFill>
                  <a:prstClr val="white"/>
                </a:solidFill>
              </a:rPr>
              <a:t>К </a:t>
            </a:r>
            <a:r>
              <a:rPr lang="en-US" sz="1600" dirty="0" smtClean="0">
                <a:solidFill>
                  <a:prstClr val="white"/>
                </a:solidFill>
              </a:rPr>
              <a:t>static </a:t>
            </a:r>
            <a:r>
              <a:rPr lang="ru-RU" sz="1600" dirty="0" smtClean="0">
                <a:solidFill>
                  <a:prstClr val="white"/>
                </a:solidFill>
              </a:rPr>
              <a:t>полям могут обращаться только </a:t>
            </a:r>
            <a:r>
              <a:rPr lang="en-US" sz="1600" dirty="0" smtClean="0">
                <a:solidFill>
                  <a:prstClr val="white"/>
                </a:solidFill>
              </a:rPr>
              <a:t>static </a:t>
            </a:r>
            <a:r>
              <a:rPr lang="ru-RU" sz="1600" dirty="0" smtClean="0">
                <a:solidFill>
                  <a:prstClr val="white"/>
                </a:solidFill>
              </a:rPr>
              <a:t>методы.</a:t>
            </a:r>
            <a:r>
              <a:rPr lang="en-US" sz="1600" dirty="0" smtClean="0">
                <a:solidFill>
                  <a:prstClr val="white"/>
                </a:solidFill>
              </a:rPr>
              <a:t> </a:t>
            </a:r>
            <a:r>
              <a:rPr lang="ru-RU" sz="1600" dirty="0" smtClean="0">
                <a:solidFill>
                  <a:prstClr val="white"/>
                </a:solidFill>
              </a:rPr>
              <a:t>В свою очередь </a:t>
            </a:r>
            <a:r>
              <a:rPr lang="en-US" sz="1600" dirty="0" smtClean="0">
                <a:solidFill>
                  <a:prstClr val="white"/>
                </a:solidFill>
              </a:rPr>
              <a:t>static </a:t>
            </a:r>
            <a:r>
              <a:rPr lang="ru-RU" sz="1600" dirty="0" smtClean="0">
                <a:solidFill>
                  <a:prstClr val="white"/>
                </a:solidFill>
              </a:rPr>
              <a:t>методы не могут обращаться к экземплярным полям класса (без наличия экземляра своего класса)</a:t>
            </a:r>
            <a:endParaRPr lang="ru-RU" sz="1600" dirty="0">
              <a:solidFill>
                <a:prstClr val="white"/>
              </a:solidFill>
            </a:endParaRPr>
          </a:p>
        </p:txBody>
      </p:sp>
    </p:spTree>
    <p:extLst>
      <p:ext uri="{BB962C8B-B14F-4D97-AF65-F5344CB8AC3E}">
        <p14:creationId xmlns:p14="http://schemas.microsoft.com/office/powerpoint/2010/main" val="238480710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While hyperlink">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FFFF"/>
      </a:hlink>
      <a:folHlink>
        <a:srgbClr val="FFFF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While hyperlink">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FFFF"/>
      </a:hlink>
      <a:folHlink>
        <a:srgbClr val="FFFF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bel-hard-training">
  <a:themeElements>
    <a:clrScheme name="White-On-Blue">
      <a:dk1>
        <a:srgbClr val="FFFFFF"/>
      </a:dk1>
      <a:lt1>
        <a:sysClr val="window" lastClr="FFFFFF"/>
      </a:lt1>
      <a:dk2>
        <a:srgbClr val="FFFFFF"/>
      </a:dk2>
      <a:lt2>
        <a:srgbClr val="FFFFFF"/>
      </a:lt2>
      <a:accent1>
        <a:srgbClr val="FFFFFF"/>
      </a:accent1>
      <a:accent2>
        <a:srgbClr val="FFFFFF"/>
      </a:accent2>
      <a:accent3>
        <a:srgbClr val="FFFFFF"/>
      </a:accent3>
      <a:accent4>
        <a:srgbClr val="FFFFFF"/>
      </a:accent4>
      <a:accent5>
        <a:srgbClr val="FFFFFF"/>
      </a:accent5>
      <a:accent6>
        <a:srgbClr val="FFFFFF"/>
      </a:accent6>
      <a:hlink>
        <a:srgbClr val="FFFFFF"/>
      </a:hlink>
      <a:folHlink>
        <a:srgbClr val="FFFF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lgn="ctr">
          <a:defRPr sz="3200" dirty="0" smtClean="0"/>
        </a:defPPr>
      </a:lstStyle>
    </a:txDef>
  </a:objectDefaults>
  <a:extraClrSchemeLst/>
</a:theme>
</file>

<file path=ppt/theme/theme4.xml><?xml version="1.0" encoding="utf-8"?>
<a:theme xmlns:a="http://schemas.openxmlformats.org/drawingml/2006/main" name="2_Office Theme">
  <a:themeElements>
    <a:clrScheme name="While hyperlink">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FFFF"/>
      </a:hlink>
      <a:folHlink>
        <a:srgbClr val="FFFF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3040</Words>
  <Application>Microsoft Office PowerPoint</Application>
  <PresentationFormat>On-screen Show (4:3)</PresentationFormat>
  <Paragraphs>783</Paragraphs>
  <Slides>37</Slides>
  <Notes>0</Notes>
  <HiddenSlides>0</HiddenSlides>
  <MMClips>0</MMClips>
  <ScaleCrop>false</ScaleCrop>
  <HeadingPairs>
    <vt:vector size="4" baseType="variant">
      <vt:variant>
        <vt:lpstr>Theme</vt:lpstr>
      </vt:variant>
      <vt:variant>
        <vt:i4>4</vt:i4>
      </vt:variant>
      <vt:variant>
        <vt:lpstr>Slide Titles</vt:lpstr>
      </vt:variant>
      <vt:variant>
        <vt:i4>37</vt:i4>
      </vt:variant>
    </vt:vector>
  </HeadingPairs>
  <TitlesOfParts>
    <vt:vector size="41" baseType="lpstr">
      <vt:lpstr>Office Theme</vt:lpstr>
      <vt:lpstr>1_Office Theme</vt:lpstr>
      <vt:lpstr>bel-hard-training</vt:lpstr>
      <vt:lpstr>2_Office Theme</vt:lpstr>
      <vt:lpstr>PowerPoint Presentation</vt:lpstr>
      <vt:lpstr>PowerPoint Presentation</vt:lpstr>
      <vt:lpstr>Материалы для обучения</vt:lpstr>
      <vt:lpstr>ООП: Объектно-ориентированное программирование.</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Автоматические свойства (auto-properties)</vt:lpstr>
      <vt:lpstr>PowerPoint Presentation</vt:lpstr>
      <vt:lpstr>Наследование</vt:lpstr>
      <vt:lpstr>Наследование и конструкторы</vt:lpstr>
      <vt:lpstr>PowerPoint Presentation</vt:lpstr>
      <vt:lpstr>Наследование. Модификатор доступа protected.</vt:lpstr>
      <vt:lpstr>PowerPoint Presentation</vt:lpstr>
      <vt:lpstr>PowerPoint Presentation</vt:lpstr>
      <vt:lpstr>PowerPoint Presentation</vt:lpstr>
      <vt:lpstr>PowerPoint Presentation</vt:lpstr>
      <vt:lpstr>PowerPoint Presentation</vt:lpstr>
      <vt:lpstr>PowerPoint Presentation</vt:lpstr>
      <vt:lpstr>Полезные интерфейсы в .NET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2012-08-13T08:00:48Z</dcterms:created>
  <dcterms:modified xsi:type="dcterms:W3CDTF">2014-04-22T20:47:07Z</dcterms:modified>
</cp:coreProperties>
</file>