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6" r:id="rId3"/>
    <p:sldId id="268" r:id="rId4"/>
    <p:sldId id="258" r:id="rId5"/>
    <p:sldId id="259" r:id="rId6"/>
    <p:sldId id="269" r:id="rId7"/>
    <p:sldId id="270" r:id="rId8"/>
    <p:sldId id="260" r:id="rId9"/>
    <p:sldId id="261" r:id="rId10"/>
    <p:sldId id="262" r:id="rId11"/>
    <p:sldId id="272" r:id="rId12"/>
    <p:sldId id="274" r:id="rId13"/>
    <p:sldId id="273" r:id="rId14"/>
    <p:sldId id="263" r:id="rId15"/>
    <p:sldId id="275" r:id="rId16"/>
    <p:sldId id="264" r:id="rId17"/>
    <p:sldId id="265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6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9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5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60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0922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9603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375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153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895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3229909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08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8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077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2985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20108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17730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20.08.2015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50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7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9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6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1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0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2FCB-595C-4A19-9DA3-A5F2C1EA723F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20.08.2015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98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hyperlink" Target="http://local.joelonsoftware.com/wiki/%D0%90%D0%B1%D1%81%D0%BE%D0%BB%D1%8E%D1%82%D0%BD%D1%8B%D0%B9_%D0%9C%D0%B8%D0%BD%D0%B8%D0%BC%D1%83%D0%BC,_%D0%BA%D0%BE%D1%82%D0%BE%D1%80%D1%8B%D0%B9_%D0%9A%D0%B0%D0%B6%D0%B4%D1%8B%D0%B9_%D0%A0%D0%B0%D0%B7%D1%80%D0%B0%D0%B1%D0%BE%D1%82%D1%87%D0%B8%D0%BA_%D0%9F%D1%80%D0%BE%D0%B3%D1%80%D0%B0%D0%BC%D0%BC%D0%BD%D0%BE%D0%B3%D0%BE_%D0%9E%D0%B1%D0%B5%D1%81%D0%BF%D0%B5%D1%87%D0%B5%D0%BD%D0%B8%D1%8F_%D0%9E%D0%B1%D1%8F%D0%B7%D0%B0%D1%82%D0%B5%D0%BB%D1%8C%D0%BD%D0%BE_%D0%94%D0%BE%D0%BB%D0%B6%D0%B5%D0%BD_%D0%97%D0%BD%D0%B0%D1%82%D1%8C_%D0%BE_Unicode_%D0%B8_%D0%9D%D0%B0%D0%B1%D0%BE%D1%80%D0%B0%D1%85_%D0%A1%D0%B8%D0%BC%D0%B2%D0%BE%D0%BB%D0%BE%D0%B2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unicode.org/" TargetMode="External"/><Relationship Id="rId4" Type="http://schemas.openxmlformats.org/officeDocument/2006/relationships/hyperlink" Target="http://www.fileformat.info/info/unicode/index.ht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ltrapico.com/Expresso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hyperlink" Target="http://belhard.nullptr.ru/" TargetMode="External"/><Relationship Id="rId4" Type="http://schemas.openxmlformats.org/officeDocument/2006/relationships/hyperlink" Target="https://github.com/bazile/Trai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3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Углубленные основы ООП. Жизненный цикл объекта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4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Кодировки текста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Под кодировкой понимается сопоставление символу числового кода. Это необходимо так как компьютер умеет оперировать только числами. Кодироки делятся на однобайтовые и многобайтовые. В однобайтовой кодировке можно представить не больше чем 256 символов, что зачастую лишает возможности иметь в одной строке символы из разных алфавитов. Многобайтовые кодировки, очевидно, способны представить гораздо больше символов.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Однобайтовые кодировки: </a:t>
            </a:r>
            <a:r>
              <a:rPr lang="en-US" dirty="0" smtClean="0"/>
              <a:t> </a:t>
            </a:r>
            <a:r>
              <a:rPr lang="en-US" dirty="0"/>
              <a:t>ISO 8859-1, </a:t>
            </a:r>
            <a:r>
              <a:rPr lang="en-US" dirty="0" smtClean="0"/>
              <a:t>EBCDIC, Windows-1251, koi8-r, dos866, ASCII (</a:t>
            </a:r>
            <a:r>
              <a:rPr lang="ru-RU" dirty="0" smtClean="0"/>
              <a:t>7-битовая кодировка) и другие.</a:t>
            </a:r>
          </a:p>
          <a:p>
            <a:r>
              <a:rPr lang="ru-RU" dirty="0" err="1" smtClean="0"/>
              <a:t>Многобайтовые</a:t>
            </a:r>
            <a:r>
              <a:rPr lang="ru-RU" dirty="0" smtClean="0"/>
              <a:t> кодировки: семейство </a:t>
            </a:r>
            <a:r>
              <a:rPr lang="en-US" dirty="0" smtClean="0"/>
              <a:t>Unicode (UTF-8, UTF-16, UTF-32), GBK (</a:t>
            </a:r>
            <a:r>
              <a:rPr lang="ru-RU" dirty="0" smtClean="0"/>
              <a:t>китайский)</a:t>
            </a:r>
            <a:r>
              <a:rPr lang="en-US" dirty="0"/>
              <a:t>, </a:t>
            </a:r>
            <a:r>
              <a:rPr lang="en-US" dirty="0" smtClean="0"/>
              <a:t>ISO-2022-JP (</a:t>
            </a:r>
            <a:r>
              <a:rPr lang="ru-RU" dirty="0" smtClean="0"/>
              <a:t>японский) и другие.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Самой популярной многобайтовой кодировкой является </a:t>
            </a:r>
            <a:r>
              <a:rPr lang="en-US" dirty="0" smtClean="0"/>
              <a:t>Unicode.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07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Кодировки текста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Полезные 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«Абсолютный </a:t>
            </a:r>
            <a:r>
              <a:rPr lang="ru-RU" sz="2800" dirty="0">
                <a:solidFill>
                  <a:schemeClr val="bg1"/>
                </a:solidFill>
              </a:rPr>
              <a:t>Минимум, который Каждый Разработчик Программного Обеспечения Обязательно Должен Знать о Unicode и </a:t>
            </a:r>
            <a:r>
              <a:rPr lang="ru-RU" sz="2800" dirty="0" smtClean="0">
                <a:solidFill>
                  <a:schemeClr val="bg1"/>
                </a:solidFill>
              </a:rPr>
              <a:t>Наборах»</a:t>
            </a:r>
            <a:r>
              <a:rPr lang="en-US" sz="2800" dirty="0" smtClean="0">
                <a:solidFill>
                  <a:schemeClr val="bg1"/>
                </a:solidFill>
              </a:rPr>
              <a:t>. </a:t>
            </a:r>
            <a:r>
              <a:rPr lang="ru-RU" sz="2800" dirty="0">
                <a:solidFill>
                  <a:schemeClr val="bg1"/>
                </a:solidFill>
              </a:rPr>
              <a:t>Статья Джоеля Спольски (</a:t>
            </a:r>
            <a:r>
              <a:rPr lang="en-US" sz="2800" dirty="0"/>
              <a:t>Joel </a:t>
            </a:r>
            <a:r>
              <a:rPr lang="en-US" sz="2800" dirty="0" err="1"/>
              <a:t>Spolsky</a:t>
            </a:r>
            <a:r>
              <a:rPr lang="ru-RU" sz="2800" dirty="0" smtClean="0">
                <a:solidFill>
                  <a:schemeClr val="bg1"/>
                </a:solidFill>
              </a:rPr>
              <a:t>).</a:t>
            </a:r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ru-RU" dirty="0" smtClean="0">
                <a:solidFill>
                  <a:schemeClr val="bg1"/>
                </a:solidFill>
                <a:hlinkClick r:id="rId2"/>
              </a:rPr>
              <a:t>русском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ru-RU" dirty="0" smtClean="0">
                <a:solidFill>
                  <a:schemeClr val="bg1"/>
                </a:solidFill>
                <a:hlinkClick r:id="rId3"/>
              </a:rPr>
              <a:t>английском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800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sz="2800" dirty="0" smtClean="0">
                <a:solidFill>
                  <a:schemeClr val="bg1"/>
                </a:solidFill>
                <a:hlinkClick r:id="rId4"/>
              </a:rPr>
              <a:t>www.fileformat.info/info/unicode/index.htm</a:t>
            </a:r>
            <a:endParaRPr lang="ru-RU" sz="2800" dirty="0" smtClean="0">
              <a:solidFill>
                <a:schemeClr val="bg1"/>
              </a:solidFill>
            </a:endParaRPr>
          </a:p>
          <a:p>
            <a:r>
              <a:rPr lang="en-US" sz="2800" dirty="0"/>
              <a:t>The Unicode Consortium </a:t>
            </a:r>
            <a:r>
              <a:rPr lang="ru-RU" sz="2800" dirty="0" smtClean="0"/>
              <a:t>- </a:t>
            </a:r>
            <a:r>
              <a:rPr lang="en-US" sz="2800" dirty="0" smtClean="0">
                <a:solidFill>
                  <a:schemeClr val="bg1"/>
                </a:solidFill>
                <a:hlinkClick r:id="rId5"/>
              </a:rPr>
              <a:t>http</a:t>
            </a:r>
            <a:r>
              <a:rPr lang="en-US" sz="2800" dirty="0">
                <a:solidFill>
                  <a:schemeClr val="bg1"/>
                </a:solidFill>
                <a:hlinkClick r:id="rId5"/>
              </a:rPr>
              <a:t>://unicode.org</a:t>
            </a:r>
            <a:r>
              <a:rPr lang="en-US" sz="2800" dirty="0" smtClean="0">
                <a:solidFill>
                  <a:schemeClr val="bg1"/>
                </a:solidFill>
                <a:hlinkClick r:id="rId5"/>
              </a:rPr>
              <a:t>/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2923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Кодировки текста</a:t>
            </a:r>
            <a:endParaRPr lang="ru-RU" dirty="0"/>
          </a:p>
        </p:txBody>
      </p:sp>
      <p:grpSp>
        <p:nvGrpSpPr>
          <p:cNvPr id="6" name="Group 5"/>
          <p:cNvGrpSpPr/>
          <p:nvPr/>
        </p:nvGrpSpPr>
        <p:grpSpPr>
          <a:xfrm>
            <a:off x="1707356" y="1699068"/>
            <a:ext cx="5729288" cy="3459864"/>
            <a:chOff x="1707356" y="1405030"/>
            <a:chExt cx="5729288" cy="3459864"/>
          </a:xfrm>
        </p:grpSpPr>
        <p:pic>
          <p:nvPicPr>
            <p:cNvPr id="1026" name="Picture 2" descr="http://czyborra.com/charsets/koi8-r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7356" y="1993106"/>
              <a:ext cx="5729288" cy="2871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707356" y="1405030"/>
              <a:ext cx="5729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KOI8-R </a:t>
              </a:r>
              <a:r>
                <a:rPr lang="ru-RU" sz="3200" dirty="0" smtClean="0"/>
                <a:t>(верхняя часть)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07356" y="1704204"/>
            <a:ext cx="5729288" cy="3449592"/>
            <a:chOff x="1707356" y="1699068"/>
            <a:chExt cx="5729288" cy="3449592"/>
          </a:xfrm>
        </p:grpSpPr>
        <p:sp>
          <p:nvSpPr>
            <p:cNvPr id="9" name="TextBox 8"/>
            <p:cNvSpPr txBox="1"/>
            <p:nvPr/>
          </p:nvSpPr>
          <p:spPr>
            <a:xfrm>
              <a:off x="1707356" y="1699068"/>
              <a:ext cx="5729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Windows-1251 </a:t>
              </a:r>
              <a:r>
                <a:rPr lang="ru-RU" sz="3200" dirty="0" smtClean="0"/>
                <a:t>(верхняя часть)</a:t>
              </a:r>
            </a:p>
          </p:txBody>
        </p:sp>
        <p:pic>
          <p:nvPicPr>
            <p:cNvPr id="10" name="Picture 2" descr="http://czyborra.com/charsets/cp1251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7356" y="2276872"/>
              <a:ext cx="5729288" cy="2871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707356" y="1706772"/>
            <a:ext cx="5729288" cy="3444456"/>
            <a:chOff x="1707356" y="1704204"/>
            <a:chExt cx="5729288" cy="3444456"/>
          </a:xfrm>
        </p:grpSpPr>
        <p:sp>
          <p:nvSpPr>
            <p:cNvPr id="12" name="TextBox 11"/>
            <p:cNvSpPr txBox="1"/>
            <p:nvPr/>
          </p:nvSpPr>
          <p:spPr>
            <a:xfrm>
              <a:off x="1707356" y="1704204"/>
              <a:ext cx="5729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ASCII</a:t>
              </a:r>
              <a:endParaRPr lang="ru-RU" sz="3200" dirty="0" smtClean="0"/>
            </a:p>
          </p:txBody>
        </p:sp>
        <p:pic>
          <p:nvPicPr>
            <p:cNvPr id="13" name="Picture 4" descr="http://czyborra.com/charsets/iso646-us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7356" y="2276872"/>
              <a:ext cx="5729288" cy="2871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1707356" y="1196752"/>
            <a:ext cx="5729288" cy="5322628"/>
            <a:chOff x="1707356" y="1706772"/>
            <a:chExt cx="5729288" cy="5322628"/>
          </a:xfrm>
        </p:grpSpPr>
        <p:pic>
          <p:nvPicPr>
            <p:cNvPr id="15" name="Picture 6" descr="http://czyborra.com/charsets/u-0400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4797" y="2254994"/>
              <a:ext cx="4774406" cy="4774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707356" y="1706772"/>
              <a:ext cx="5729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Unicode</a:t>
              </a:r>
              <a:endParaRPr lang="ru-RU" sz="3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69091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Класс </a:t>
            </a:r>
            <a:r>
              <a:rPr lang="en-US" sz="2400">
                <a:cs typeface="Times New Roman" pitchFamily="18" charset="0"/>
              </a:rPr>
              <a:t>Encoding.</a:t>
            </a:r>
          </a:p>
        </p:txBody>
      </p:sp>
      <p:sp>
        <p:nvSpPr>
          <p:cNvPr id="8195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Среда </a:t>
            </a:r>
            <a:r>
              <a:rPr lang="en-US" sz="1600"/>
              <a:t>.NET </a:t>
            </a:r>
            <a:r>
              <a:rPr lang="ru-RU" sz="1600"/>
              <a:t>поддерживает различные кодировки, позволяющие переводить массив байт в строки и наоборот. Объект – кодировку можно получить используя класс </a:t>
            </a:r>
            <a:r>
              <a:rPr lang="en-US" sz="1600"/>
              <a:t>Encoding </a:t>
            </a:r>
            <a:r>
              <a:rPr lang="ru-RU" sz="1600"/>
              <a:t>и его статический метод </a:t>
            </a:r>
            <a:r>
              <a:rPr lang="en-US" sz="1600"/>
              <a:t>GetEncoding().</a:t>
            </a:r>
          </a:p>
        </p:txBody>
      </p:sp>
      <p:sp>
        <p:nvSpPr>
          <p:cNvPr id="8197" name="Rectangle 1"/>
          <p:cNvSpPr>
            <a:spLocks noChangeArrowheads="1"/>
          </p:cNvSpPr>
          <p:nvPr/>
        </p:nvSpPr>
        <p:spPr bwMode="auto">
          <a:xfrm>
            <a:off x="0" y="12954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Encoding ascii = Encoding.GetEncoding</a:t>
            </a:r>
            <a:r>
              <a:rPr lang="be-BY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(“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windows-1251</a:t>
            </a:r>
            <a:r>
              <a:rPr lang="be-BY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152400" y="17954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популярных кодировок в классе </a:t>
            </a:r>
            <a:r>
              <a:rPr lang="en-US" sz="1600" dirty="0"/>
              <a:t>Encoding </a:t>
            </a:r>
            <a:r>
              <a:rPr lang="ru-RU" sz="1600" dirty="0"/>
              <a:t>зарезервированы свойства</a:t>
            </a:r>
            <a:r>
              <a:rPr lang="en-US" sz="1600" dirty="0"/>
              <a:t>:</a:t>
            </a:r>
          </a:p>
        </p:txBody>
      </p:sp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1752600" y="2133600"/>
            <a:ext cx="37639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6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Encoding.ASCII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6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Encoding.Unicode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60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6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Encoding.UTF32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52400" y="3124200"/>
            <a:ext cx="8839200" cy="1570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 uc = Encoding.Unicode;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bytes = uc.GetBytes(str);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 "GetBytes : "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byte b in bytes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 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)b 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 = uc.GetString(bytes);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"\nGetString : {0}",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6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 smtClean="0">
                <a:cs typeface="Times New Roman" pitchFamily="18" charset="0"/>
              </a:rPr>
              <a:t>Поддерживаемые кодировки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8195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/>
              <a:t>Список поддерживаемых кодировок можно получить с помощью метода </a:t>
            </a:r>
            <a:r>
              <a:rPr lang="en-US" sz="1600" dirty="0" err="1" smtClean="0"/>
              <a:t>GetEncodings</a:t>
            </a:r>
            <a:r>
              <a:rPr lang="en-US" sz="1600" dirty="0" smtClean="0"/>
              <a:t>() </a:t>
            </a:r>
            <a:r>
              <a:rPr lang="ru-RU" sz="1600" dirty="0" smtClean="0"/>
              <a:t>класса </a:t>
            </a:r>
            <a:r>
              <a:rPr lang="en-US" sz="1600" dirty="0" smtClean="0"/>
              <a:t>Encoding.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152400" y="1268760"/>
            <a:ext cx="86106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EncodingInfo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supportedEncodings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Encoding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.GetEncodings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152998" y="1836113"/>
            <a:ext cx="883920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/>
              <a:t>Некоторые поддерживаемые кодировки: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cp866</a:t>
            </a:r>
            <a:r>
              <a:rPr lang="ru-RU" sz="1600" dirty="0"/>
              <a:t>	</a:t>
            </a:r>
            <a:r>
              <a:rPr lang="ru-RU" sz="1600" dirty="0" smtClean="0"/>
              <a:t>		</a:t>
            </a:r>
            <a:r>
              <a:rPr lang="en-US" sz="1600" dirty="0" smtClean="0"/>
              <a:t>Cyrillic </a:t>
            </a:r>
            <a:r>
              <a:rPr lang="en-US" sz="1600" dirty="0"/>
              <a:t>(</a:t>
            </a:r>
            <a:r>
              <a:rPr lang="en-US" sz="1600" dirty="0" smtClean="0"/>
              <a:t>DOS)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IBM1026</a:t>
            </a:r>
            <a:r>
              <a:rPr lang="ru-RU" sz="1600" dirty="0" smtClean="0"/>
              <a:t>		</a:t>
            </a:r>
            <a:r>
              <a:rPr lang="en-US" sz="1600" dirty="0" smtClean="0"/>
              <a:t>IBM </a:t>
            </a:r>
            <a:r>
              <a:rPr lang="en-US" sz="1600" dirty="0"/>
              <a:t>EBCDIC (Turkish </a:t>
            </a:r>
            <a:r>
              <a:rPr lang="en-US" sz="1600" dirty="0" smtClean="0"/>
              <a:t>Latin-5)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iso-8859-1</a:t>
            </a:r>
            <a:r>
              <a:rPr lang="ru-RU" sz="1600" dirty="0" smtClean="0"/>
              <a:t>		</a:t>
            </a:r>
            <a:r>
              <a:rPr lang="en-US" sz="1600" dirty="0" smtClean="0"/>
              <a:t>Western </a:t>
            </a:r>
            <a:r>
              <a:rPr lang="en-US" sz="1600" dirty="0"/>
              <a:t>European (</a:t>
            </a:r>
            <a:r>
              <a:rPr lang="en-US" sz="1600" dirty="0" smtClean="0"/>
              <a:t>ISO)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koi8-r</a:t>
            </a:r>
            <a:r>
              <a:rPr lang="ru-RU" sz="1600" dirty="0" smtClean="0"/>
              <a:t>			</a:t>
            </a:r>
            <a:r>
              <a:rPr lang="en-US" sz="1600" dirty="0" smtClean="0"/>
              <a:t>Cyrillic </a:t>
            </a:r>
            <a:r>
              <a:rPr lang="en-US" sz="1600" dirty="0"/>
              <a:t>(</a:t>
            </a:r>
            <a:r>
              <a:rPr lang="en-US" sz="1600" dirty="0" smtClean="0"/>
              <a:t>KOI8-R)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koi8-u</a:t>
            </a:r>
            <a:r>
              <a:rPr lang="ru-RU" sz="1600" dirty="0" smtClean="0"/>
              <a:t>			</a:t>
            </a:r>
            <a:r>
              <a:rPr lang="en-US" sz="1600" dirty="0" smtClean="0"/>
              <a:t>Cyrillic </a:t>
            </a:r>
            <a:r>
              <a:rPr lang="en-US" sz="1600" dirty="0"/>
              <a:t>(</a:t>
            </a:r>
            <a:r>
              <a:rPr lang="en-US" sz="1600" dirty="0" smtClean="0"/>
              <a:t>KOI8-U)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windows-1250</a:t>
            </a:r>
            <a:r>
              <a:rPr lang="ru-RU" sz="1600" dirty="0" smtClean="0"/>
              <a:t>	</a:t>
            </a:r>
            <a:r>
              <a:rPr lang="en-US" sz="1600" dirty="0" smtClean="0"/>
              <a:t>Central </a:t>
            </a:r>
            <a:r>
              <a:rPr lang="en-US" sz="1600" dirty="0"/>
              <a:t>European (</a:t>
            </a:r>
            <a:r>
              <a:rPr lang="en-US" sz="1600" dirty="0" smtClean="0"/>
              <a:t>Windows)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windows-1251</a:t>
            </a:r>
            <a:r>
              <a:rPr lang="ru-RU" sz="1600" dirty="0" smtClean="0"/>
              <a:t>	</a:t>
            </a:r>
            <a:r>
              <a:rPr lang="en-US" sz="1600" dirty="0" smtClean="0"/>
              <a:t>Cyrillic </a:t>
            </a:r>
            <a:r>
              <a:rPr lang="en-US" sz="1600" dirty="0"/>
              <a:t>(</a:t>
            </a:r>
            <a:r>
              <a:rPr lang="en-US" sz="1600" dirty="0" smtClean="0"/>
              <a:t>Windows)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windows-1252</a:t>
            </a:r>
            <a:r>
              <a:rPr lang="ru-RU" sz="1600" dirty="0" smtClean="0"/>
              <a:t>	</a:t>
            </a:r>
            <a:r>
              <a:rPr lang="en-US" sz="1600" dirty="0" smtClean="0"/>
              <a:t>Western </a:t>
            </a:r>
            <a:r>
              <a:rPr lang="en-US" sz="1600" dirty="0"/>
              <a:t>European (</a:t>
            </a:r>
            <a:r>
              <a:rPr lang="en-US" sz="1600" dirty="0" smtClean="0"/>
              <a:t>Windows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ru-RU" sz="1600" dirty="0" smtClean="0"/>
              <a:t>Широко используемые кодировки можно получить через свойства класс </a:t>
            </a:r>
            <a:r>
              <a:rPr lang="en-US" sz="1600" dirty="0" smtClean="0"/>
              <a:t>Encoding.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537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400">
                <a:cs typeface="Times New Roman" pitchFamily="18" charset="0"/>
              </a:rPr>
              <a:t>*</a:t>
            </a:r>
            <a:r>
              <a:rPr lang="ru-RU" sz="2400">
                <a:cs typeface="Times New Roman" pitchFamily="18" charset="0"/>
              </a:rPr>
              <a:t>Регулярные выражения</a:t>
            </a:r>
            <a:r>
              <a:rPr lang="en-US" sz="2400">
                <a:cs typeface="Times New Roman" pitchFamily="18" charset="0"/>
              </a:rPr>
              <a:t>.</a:t>
            </a:r>
          </a:p>
        </p:txBody>
      </p:sp>
      <p:sp>
        <p:nvSpPr>
          <p:cNvPr id="921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304800" y="533400"/>
            <a:ext cx="8610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Regex re = new Regex(@"[0-9]+(\.[0-9]+)?", RegexOptions.Compiled);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Match m = re.Match("91283.0193+90237*2019.2323");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(m.Success)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Console.WriteLine(m.Index);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Console.WriteLine(m.Value);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m = m.NextMatch();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52400" y="2422525"/>
          <a:ext cx="8839200" cy="178302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6799"/>
                <a:gridCol w="6096001"/>
                <a:gridCol w="1676400"/>
              </a:tblGrid>
              <a:tr h="365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/>
                        <a:t>Выражение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/>
                        <a:t>Значение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/>
                        <a:t>Выражение, обратное по смыслу («не»)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</a:t>
                      </a:r>
                      <a:r>
                        <a:rPr lang="en-US" sz="1100" dirty="0" err="1"/>
                        <a:t>abcdef</a:t>
                      </a:r>
                      <a:r>
                        <a:rPr lang="en-US" sz="1100" dirty="0"/>
                        <a:t>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Один символ из списка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[^</a:t>
                      </a:r>
                      <a:r>
                        <a:rPr lang="en-US" sz="1100" dirty="0" err="1"/>
                        <a:t>abcdef</a:t>
                      </a:r>
                      <a:r>
                        <a:rPr lang="en-US" sz="1100" dirty="0"/>
                        <a:t>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[a-f]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Один символ из диапазона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[^a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/>
                        <a:t>f]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d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Десятичная цифра (аналог </a:t>
                      </a:r>
                      <a:r>
                        <a:rPr lang="en-US" sz="1100"/>
                        <a:t>[</a:t>
                      </a:r>
                      <a:r>
                        <a:rPr lang="ru-RU" sz="1100"/>
                        <a:t>0</a:t>
                      </a:r>
                      <a:r>
                        <a:rPr lang="en-US" sz="1100"/>
                        <a:t>-</a:t>
                      </a:r>
                      <a:r>
                        <a:rPr lang="ru-RU" sz="1100"/>
                        <a:t>9</a:t>
                      </a:r>
                      <a:r>
                        <a:rPr lang="en-US" sz="1100"/>
                        <a:t>]</a:t>
                      </a:r>
                      <a:r>
                        <a:rPr lang="ru-RU" sz="1200"/>
                        <a:t>)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D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w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Словообразующий символ </a:t>
                      </a:r>
                      <a:r>
                        <a:rPr lang="ru-RU" sz="1200" dirty="0" smtClean="0"/>
                        <a:t>(например</a:t>
                      </a:r>
                      <a:r>
                        <a:rPr lang="ru-RU" sz="1200" dirty="0"/>
                        <a:t>, для английского языка это </a:t>
                      </a:r>
                      <a:r>
                        <a:rPr lang="ru-RU" sz="1100" dirty="0"/>
                        <a:t>[</a:t>
                      </a:r>
                      <a:r>
                        <a:rPr lang="en-US" sz="1100" dirty="0"/>
                        <a:t>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 err="1"/>
                        <a:t>zA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/>
                        <a:t>Z</a:t>
                      </a:r>
                      <a:r>
                        <a:rPr lang="ru-RU" sz="1100" dirty="0"/>
                        <a:t>_0-9]</a:t>
                      </a:r>
                      <a:r>
                        <a:rPr lang="ru-RU" sz="1200" dirty="0"/>
                        <a:t>)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\W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s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Пробельный символ (пробел, табуляция, новая строка, перевод каретки)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\S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p{…}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Любой символ из указанной </a:t>
                      </a:r>
                      <a:r>
                        <a:rPr lang="en-US" sz="1200" dirty="0"/>
                        <a:t>Unicode</a:t>
                      </a:r>
                      <a:r>
                        <a:rPr lang="ru-RU" sz="1200" dirty="0"/>
                        <a:t>-категории. Например, </a:t>
                      </a: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p</a:t>
                      </a:r>
                      <a:r>
                        <a:rPr lang="ru-RU" sz="1100" dirty="0"/>
                        <a:t>{</a:t>
                      </a:r>
                      <a:r>
                        <a:rPr lang="en-US" sz="1100" dirty="0"/>
                        <a:t>P</a:t>
                      </a:r>
                      <a:r>
                        <a:rPr lang="ru-RU" sz="1100" dirty="0"/>
                        <a:t>}</a:t>
                      </a:r>
                      <a:r>
                        <a:rPr lang="ru-RU" sz="1200" dirty="0"/>
                        <a:t> ‑ символы пунктуации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P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.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Любой символ, кроме </a:t>
                      </a: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n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n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152400" y="4343400"/>
          <a:ext cx="8839200" cy="1646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7772400"/>
              </a:tblGrid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</a:t>
                      </a:r>
                      <a:r>
                        <a:rPr lang="ru-RU" sz="1200" baseline="0" dirty="0" smtClean="0"/>
                        <a:t> 0 или 1 раз.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от 1 и</a:t>
                      </a:r>
                      <a:r>
                        <a:rPr lang="ru-RU" sz="1200" baseline="0" dirty="0" smtClean="0"/>
                        <a:t> более раза.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*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0 и более раза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</a:t>
                      </a:r>
                      <a:r>
                        <a:rPr lang="en-US" sz="1200" dirty="0" smtClean="0"/>
                        <a:t>n </a:t>
                      </a:r>
                      <a:r>
                        <a:rPr lang="ru-RU" sz="1200" dirty="0" smtClean="0"/>
                        <a:t>раз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</a:t>
                      </a:r>
                      <a:r>
                        <a:rPr lang="en-US" sz="1200" dirty="0" err="1" smtClean="0"/>
                        <a:t>n,m</a:t>
                      </a:r>
                      <a:r>
                        <a:rPr lang="en-US" sz="1200" dirty="0" smtClean="0"/>
                        <a:t>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от </a:t>
                      </a:r>
                      <a:r>
                        <a:rPr lang="en-US" sz="1200" dirty="0" smtClean="0"/>
                        <a:t>m </a:t>
                      </a:r>
                      <a:r>
                        <a:rPr lang="ru-RU" sz="1200" dirty="0" smtClean="0"/>
                        <a:t>до </a:t>
                      </a:r>
                      <a:r>
                        <a:rPr lang="en-US" sz="1200" dirty="0" smtClean="0"/>
                        <a:t>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раз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{n,}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</a:t>
                      </a:r>
                      <a:r>
                        <a:rPr lang="en-US" sz="1200" dirty="0" smtClean="0"/>
                        <a:t>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и больше раз.</a:t>
                      </a:r>
                      <a:endParaRPr lang="be-BY" sz="1200" dirty="0"/>
                    </a:p>
                  </a:txBody>
                  <a:tcPr marT="45729" marB="45729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9673" y="6093296"/>
            <a:ext cx="861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Для тренировки с регулярными выражениями используйте бесплатное приложение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Expresso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  <a:hlinkClick r:id="rId3"/>
              </a:rPr>
              <a:t>http://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  <a:hlinkClick r:id="rId3"/>
              </a:rPr>
              <a:t>www.ultrapico.com/Expresso.htm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).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2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Сборка мусора</a:t>
            </a:r>
            <a:r>
              <a:rPr lang="en-US" sz="2400">
                <a:cs typeface="Times New Roman" pitchFamily="18" charset="0"/>
              </a:rPr>
              <a:t>.</a:t>
            </a:r>
          </a:p>
        </p:txBody>
      </p:sp>
      <p:sp>
        <p:nvSpPr>
          <p:cNvPr id="1024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28600" y="685800"/>
            <a:ext cx="8763000" cy="59086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MyClass : IDisposable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bool isDisposed = false;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double[] arr = new double[100000];  //Данные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MyClass()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Console.Write("*");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~MyClass()      //Финализатор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Console.Write("^");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(!isDisposed)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Dispose();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Dispose()     //Освобождение ресурсов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isDisposed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Console.Write(".");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(MyClass mc = new MyClass())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/* Действия с объектом mc */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//Тут вызовется метод Dispose()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GC.Collect();           //Принудительная сборка мутора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MyClass m2 = new MyClass();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m2.Dispose();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9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 smtClean="0">
                <a:cs typeface="Times New Roman" pitchFamily="18" charset="0"/>
              </a:rPr>
              <a:t>Управление ресурсами и блок </a:t>
            </a:r>
            <a:r>
              <a:rPr lang="en-US" sz="2400" dirty="0" smtClean="0">
                <a:cs typeface="Times New Roman" pitchFamily="18" charset="0"/>
              </a:rPr>
              <a:t>using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1024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28600" y="2116644"/>
            <a:ext cx="8763000" cy="30469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Guid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.NewGuid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".txt"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.GetTempPath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StreamWriter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writer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StreamWriter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writer.WriteLine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"Line 1"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writer.WriteLine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Строка 2"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writer.Close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reader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reader.EndOfStream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reader.ReadLine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reader.Close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.Delete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filePath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be-BY" sz="1200" dirty="0">
              <a:solidFill>
                <a:schemeClr val="bg1"/>
              </a:solidFill>
              <a:latin typeface="Consolas" panose="020B0609020204030204" pitchFamily="49" charset="0"/>
              <a:ea typeface="Calibri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5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3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Преобразование типов.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3075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43434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</a:rPr>
              <a:t>Явное</a:t>
            </a:r>
          </a:p>
          <a:p>
            <a:pPr algn="ctr" eaLnBrk="1" hangingPunct="1"/>
            <a:r>
              <a:rPr lang="ru-RU" sz="1400" dirty="0"/>
              <a:t>(</a:t>
            </a:r>
            <a:r>
              <a:rPr lang="en-US" sz="1400" i="1" dirty="0"/>
              <a:t>explicit conversion</a:t>
            </a:r>
            <a:r>
              <a:rPr lang="ru-RU" sz="1400" dirty="0"/>
              <a:t>)</a:t>
            </a:r>
            <a:endParaRPr lang="ru-RU" sz="1400" dirty="0">
              <a:solidFill>
                <a:srgbClr val="0070C0"/>
              </a:solidFill>
            </a:endParaRPr>
          </a:p>
          <a:p>
            <a:pPr algn="ctr" eaLnBrk="1" hangingPunct="1"/>
            <a:r>
              <a:rPr lang="ru-RU" sz="1400" dirty="0"/>
              <a:t>Преобразование производит сам программист. Используя как указание того, что компилятор </a:t>
            </a:r>
            <a:r>
              <a:rPr lang="ru-RU" sz="1400" b="1" dirty="0"/>
              <a:t>должен </a:t>
            </a:r>
            <a:r>
              <a:rPr lang="ru-RU" sz="1400" dirty="0"/>
              <a:t>привести данный объект</a:t>
            </a:r>
            <a:r>
              <a:rPr lang="en-US" sz="1400" dirty="0"/>
              <a:t> </a:t>
            </a:r>
            <a:r>
              <a:rPr lang="ru-RU" sz="1400" dirty="0"/>
              <a:t>или выражение к заданному типу.</a:t>
            </a:r>
            <a:endParaRPr lang="en-US" sz="1400" dirty="0"/>
          </a:p>
          <a:p>
            <a:pPr algn="ctr" eaLnBrk="1" hangingPunct="1"/>
            <a:r>
              <a:rPr lang="ru-RU" sz="1400" dirty="0"/>
              <a:t>При использовании явного преобразования вся ответственность возлагается на программиста.</a:t>
            </a:r>
            <a:endParaRPr lang="en-US" sz="1400" dirty="0"/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4648200" y="838200"/>
            <a:ext cx="42672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</a:rPr>
              <a:t>Неявное</a:t>
            </a:r>
            <a:endParaRPr lang="en-US" b="1" dirty="0">
              <a:solidFill>
                <a:schemeClr val="bg1"/>
              </a:solidFill>
            </a:endParaRPr>
          </a:p>
          <a:p>
            <a:pPr algn="ctr" eaLnBrk="1" hangingPunct="1"/>
            <a:r>
              <a:rPr lang="ru-RU" sz="1400" dirty="0"/>
              <a:t>(</a:t>
            </a:r>
            <a:r>
              <a:rPr lang="en-US" sz="1400" i="1" dirty="0"/>
              <a:t>implicit conversion</a:t>
            </a:r>
            <a:r>
              <a:rPr lang="ru-RU" sz="1400" dirty="0"/>
              <a:t>)</a:t>
            </a:r>
            <a:endParaRPr lang="ru-RU" sz="1400" b="1" dirty="0">
              <a:solidFill>
                <a:srgbClr val="0070C0"/>
              </a:solidFill>
            </a:endParaRPr>
          </a:p>
          <a:p>
            <a:pPr algn="ctr" eaLnBrk="1" hangingPunct="1"/>
            <a:r>
              <a:rPr lang="ru-RU" sz="1400" dirty="0"/>
              <a:t>Осуществляется без указания</a:t>
            </a:r>
          </a:p>
          <a:p>
            <a:pPr algn="ctr" eaLnBrk="1" hangingPunct="1"/>
            <a:r>
              <a:rPr lang="ru-RU" sz="1400" dirty="0"/>
              <a:t>программиста.  Язык сам определяет, к какому типу необходимо привести объект.</a:t>
            </a:r>
            <a:r>
              <a:rPr lang="ru-RU" sz="1600" b="1" dirty="0">
                <a:solidFill>
                  <a:srgbClr val="0070C0"/>
                </a:solidFill>
              </a:rPr>
              <a:t>  </a:t>
            </a:r>
          </a:p>
        </p:txBody>
      </p:sp>
      <p:sp>
        <p:nvSpPr>
          <p:cNvPr id="3077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grpSp>
        <p:nvGrpSpPr>
          <p:cNvPr id="3078" name="Group 1"/>
          <p:cNvGrpSpPr>
            <a:grpSpLocks noChangeAspect="1"/>
          </p:cNvGrpSpPr>
          <p:nvPr/>
        </p:nvGrpSpPr>
        <p:grpSpPr bwMode="auto">
          <a:xfrm>
            <a:off x="1676400" y="4133850"/>
            <a:ext cx="5959475" cy="971550"/>
            <a:chOff x="20" y="20"/>
            <a:chExt cx="9385" cy="1530"/>
          </a:xfrm>
        </p:grpSpPr>
        <p:sp>
          <p:nvSpPr>
            <p:cNvPr id="3083" name="AutoShape 63"/>
            <p:cNvSpPr>
              <a:spLocks noChangeAspect="1" noChangeArrowheads="1" noTextEdit="1"/>
            </p:cNvSpPr>
            <p:nvPr/>
          </p:nvSpPr>
          <p:spPr bwMode="auto">
            <a:xfrm>
              <a:off x="20" y="20"/>
              <a:ext cx="9385" cy="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Rectangle 62"/>
            <p:cNvSpPr>
              <a:spLocks noChangeArrowheads="1"/>
            </p:cNvSpPr>
            <p:nvPr/>
          </p:nvSpPr>
          <p:spPr bwMode="auto">
            <a:xfrm>
              <a:off x="27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5" name="Rectangle 61"/>
            <p:cNvSpPr>
              <a:spLocks noChangeArrowheads="1"/>
            </p:cNvSpPr>
            <p:nvPr/>
          </p:nvSpPr>
          <p:spPr bwMode="auto">
            <a:xfrm>
              <a:off x="27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6" name="Rectangle 60"/>
            <p:cNvSpPr>
              <a:spLocks noChangeArrowheads="1"/>
            </p:cNvSpPr>
            <p:nvPr/>
          </p:nvSpPr>
          <p:spPr bwMode="auto">
            <a:xfrm>
              <a:off x="214" y="1149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sbyte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87" name="Rectangle 59"/>
            <p:cNvSpPr>
              <a:spLocks noChangeArrowheads="1"/>
            </p:cNvSpPr>
            <p:nvPr/>
          </p:nvSpPr>
          <p:spPr bwMode="auto">
            <a:xfrm>
              <a:off x="8233" y="532"/>
              <a:ext cx="1165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8" name="Rectangle 58"/>
            <p:cNvSpPr>
              <a:spLocks noChangeArrowheads="1"/>
            </p:cNvSpPr>
            <p:nvPr/>
          </p:nvSpPr>
          <p:spPr bwMode="auto">
            <a:xfrm>
              <a:off x="8233" y="532"/>
              <a:ext cx="1165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9" name="Rectangle 57"/>
            <p:cNvSpPr>
              <a:spLocks noChangeArrowheads="1"/>
            </p:cNvSpPr>
            <p:nvPr/>
          </p:nvSpPr>
          <p:spPr bwMode="auto">
            <a:xfrm>
              <a:off x="8363" y="641"/>
              <a:ext cx="84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decimal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0" name="Rectangle 56"/>
            <p:cNvSpPr>
              <a:spLocks noChangeArrowheads="1"/>
            </p:cNvSpPr>
            <p:nvPr/>
          </p:nvSpPr>
          <p:spPr bwMode="auto">
            <a:xfrm>
              <a:off x="6967" y="532"/>
              <a:ext cx="1012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1" name="Rectangle 55"/>
            <p:cNvSpPr>
              <a:spLocks noChangeArrowheads="1"/>
            </p:cNvSpPr>
            <p:nvPr/>
          </p:nvSpPr>
          <p:spPr bwMode="auto">
            <a:xfrm>
              <a:off x="6967" y="532"/>
              <a:ext cx="1012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2" name="Rectangle 54"/>
            <p:cNvSpPr>
              <a:spLocks noChangeArrowheads="1"/>
            </p:cNvSpPr>
            <p:nvPr/>
          </p:nvSpPr>
          <p:spPr bwMode="auto">
            <a:xfrm>
              <a:off x="7090" y="641"/>
              <a:ext cx="72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double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3" name="Rectangle 53"/>
            <p:cNvSpPr>
              <a:spLocks noChangeArrowheads="1"/>
            </p:cNvSpPr>
            <p:nvPr/>
          </p:nvSpPr>
          <p:spPr bwMode="auto">
            <a:xfrm>
              <a:off x="5599" y="532"/>
              <a:ext cx="1013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4" name="Rectangle 52"/>
            <p:cNvSpPr>
              <a:spLocks noChangeArrowheads="1"/>
            </p:cNvSpPr>
            <p:nvPr/>
          </p:nvSpPr>
          <p:spPr bwMode="auto">
            <a:xfrm>
              <a:off x="5599" y="532"/>
              <a:ext cx="1013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5" name="Rectangle 51"/>
            <p:cNvSpPr>
              <a:spLocks noChangeArrowheads="1"/>
            </p:cNvSpPr>
            <p:nvPr/>
          </p:nvSpPr>
          <p:spPr bwMode="auto">
            <a:xfrm>
              <a:off x="5790" y="641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float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6" name="Rectangle 50"/>
            <p:cNvSpPr>
              <a:spLocks noChangeArrowheads="1"/>
            </p:cNvSpPr>
            <p:nvPr/>
          </p:nvSpPr>
          <p:spPr bwMode="auto">
            <a:xfrm>
              <a:off x="4231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7" name="Rectangle 49"/>
            <p:cNvSpPr>
              <a:spLocks noChangeArrowheads="1"/>
            </p:cNvSpPr>
            <p:nvPr/>
          </p:nvSpPr>
          <p:spPr bwMode="auto">
            <a:xfrm>
              <a:off x="4231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8" name="Rectangle 48"/>
            <p:cNvSpPr>
              <a:spLocks noChangeArrowheads="1"/>
            </p:cNvSpPr>
            <p:nvPr/>
          </p:nvSpPr>
          <p:spPr bwMode="auto">
            <a:xfrm>
              <a:off x="4409" y="147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ulong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9" name="Rectangle 47"/>
            <p:cNvSpPr>
              <a:spLocks noChangeArrowheads="1"/>
            </p:cNvSpPr>
            <p:nvPr/>
          </p:nvSpPr>
          <p:spPr bwMode="auto">
            <a:xfrm>
              <a:off x="2813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0" name="Rectangle 46"/>
            <p:cNvSpPr>
              <a:spLocks noChangeArrowheads="1"/>
            </p:cNvSpPr>
            <p:nvPr/>
          </p:nvSpPr>
          <p:spPr bwMode="auto">
            <a:xfrm>
              <a:off x="2813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1" name="Rectangle 45"/>
            <p:cNvSpPr>
              <a:spLocks noChangeArrowheads="1"/>
            </p:cNvSpPr>
            <p:nvPr/>
          </p:nvSpPr>
          <p:spPr bwMode="auto">
            <a:xfrm>
              <a:off x="3056" y="147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uint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2" name="Rectangle 44"/>
            <p:cNvSpPr>
              <a:spLocks noChangeArrowheads="1"/>
            </p:cNvSpPr>
            <p:nvPr/>
          </p:nvSpPr>
          <p:spPr bwMode="auto">
            <a:xfrm>
              <a:off x="1395" y="27"/>
              <a:ext cx="1012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3" name="Rectangle 43"/>
            <p:cNvSpPr>
              <a:spLocks noChangeArrowheads="1"/>
            </p:cNvSpPr>
            <p:nvPr/>
          </p:nvSpPr>
          <p:spPr bwMode="auto">
            <a:xfrm>
              <a:off x="1395" y="27"/>
              <a:ext cx="1012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4" name="Rectangle 42"/>
            <p:cNvSpPr>
              <a:spLocks noChangeArrowheads="1"/>
            </p:cNvSpPr>
            <p:nvPr/>
          </p:nvSpPr>
          <p:spPr bwMode="auto">
            <a:xfrm>
              <a:off x="1514" y="147"/>
              <a:ext cx="72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ushort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5" name="Rectangle 41"/>
            <p:cNvSpPr>
              <a:spLocks noChangeArrowheads="1"/>
            </p:cNvSpPr>
            <p:nvPr/>
          </p:nvSpPr>
          <p:spPr bwMode="auto">
            <a:xfrm>
              <a:off x="27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6" name="Rectangle 40"/>
            <p:cNvSpPr>
              <a:spLocks noChangeArrowheads="1"/>
            </p:cNvSpPr>
            <p:nvPr/>
          </p:nvSpPr>
          <p:spPr bwMode="auto">
            <a:xfrm>
              <a:off x="27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7" name="Rectangle 39"/>
            <p:cNvSpPr>
              <a:spLocks noChangeArrowheads="1"/>
            </p:cNvSpPr>
            <p:nvPr/>
          </p:nvSpPr>
          <p:spPr bwMode="auto">
            <a:xfrm>
              <a:off x="281" y="147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byte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8" name="Rectangle 38"/>
            <p:cNvSpPr>
              <a:spLocks noChangeArrowheads="1"/>
            </p:cNvSpPr>
            <p:nvPr/>
          </p:nvSpPr>
          <p:spPr bwMode="auto">
            <a:xfrm>
              <a:off x="2813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9" name="Rectangle 37"/>
            <p:cNvSpPr>
              <a:spLocks noChangeArrowheads="1"/>
            </p:cNvSpPr>
            <p:nvPr/>
          </p:nvSpPr>
          <p:spPr bwMode="auto">
            <a:xfrm>
              <a:off x="2813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0" name="Rectangle 36"/>
            <p:cNvSpPr>
              <a:spLocks noChangeArrowheads="1"/>
            </p:cNvSpPr>
            <p:nvPr/>
          </p:nvSpPr>
          <p:spPr bwMode="auto">
            <a:xfrm>
              <a:off x="3123" y="1149"/>
              <a:ext cx="36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int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1" name="Rectangle 35"/>
            <p:cNvSpPr>
              <a:spLocks noChangeArrowheads="1"/>
            </p:cNvSpPr>
            <p:nvPr/>
          </p:nvSpPr>
          <p:spPr bwMode="auto">
            <a:xfrm>
              <a:off x="4231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2" name="Rectangle 34"/>
            <p:cNvSpPr>
              <a:spLocks noChangeArrowheads="1"/>
            </p:cNvSpPr>
            <p:nvPr/>
          </p:nvSpPr>
          <p:spPr bwMode="auto">
            <a:xfrm>
              <a:off x="4231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3" name="Rectangle 33"/>
            <p:cNvSpPr>
              <a:spLocks noChangeArrowheads="1"/>
            </p:cNvSpPr>
            <p:nvPr/>
          </p:nvSpPr>
          <p:spPr bwMode="auto">
            <a:xfrm>
              <a:off x="4476" y="1149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long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4" name="Rectangle 32"/>
            <p:cNvSpPr>
              <a:spLocks noChangeArrowheads="1"/>
            </p:cNvSpPr>
            <p:nvPr/>
          </p:nvSpPr>
          <p:spPr bwMode="auto">
            <a:xfrm>
              <a:off x="1395" y="1038"/>
              <a:ext cx="1012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5" name="Rectangle 31"/>
            <p:cNvSpPr>
              <a:spLocks noChangeArrowheads="1"/>
            </p:cNvSpPr>
            <p:nvPr/>
          </p:nvSpPr>
          <p:spPr bwMode="auto">
            <a:xfrm>
              <a:off x="1395" y="1038"/>
              <a:ext cx="1012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6" name="Rectangle 30"/>
            <p:cNvSpPr>
              <a:spLocks noChangeArrowheads="1"/>
            </p:cNvSpPr>
            <p:nvPr/>
          </p:nvSpPr>
          <p:spPr bwMode="auto">
            <a:xfrm>
              <a:off x="1581" y="1149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short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7" name="Line 29"/>
            <p:cNvSpPr>
              <a:spLocks noChangeShapeType="1"/>
            </p:cNvSpPr>
            <p:nvPr/>
          </p:nvSpPr>
          <p:spPr bwMode="auto">
            <a:xfrm>
              <a:off x="1040" y="1290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Freeform 28"/>
            <p:cNvSpPr>
              <a:spLocks/>
            </p:cNvSpPr>
            <p:nvPr/>
          </p:nvSpPr>
          <p:spPr bwMode="auto">
            <a:xfrm>
              <a:off x="1279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4" y="72"/>
                    <a:pt x="34" y="97"/>
                    <a:pt x="0" y="138"/>
                  </a:cubicBezTo>
                  <a:cubicBezTo>
                    <a:pt x="21" y="95"/>
                    <a:pt x="21" y="43"/>
                    <a:pt x="0" y="0"/>
                  </a:cubicBezTo>
                  <a:cubicBezTo>
                    <a:pt x="34" y="41"/>
                    <a:pt x="84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19" name="Line 27"/>
            <p:cNvSpPr>
              <a:spLocks noChangeShapeType="1"/>
            </p:cNvSpPr>
            <p:nvPr/>
          </p:nvSpPr>
          <p:spPr bwMode="auto">
            <a:xfrm>
              <a:off x="2407" y="1290"/>
              <a:ext cx="316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Freeform 26"/>
            <p:cNvSpPr>
              <a:spLocks/>
            </p:cNvSpPr>
            <p:nvPr/>
          </p:nvSpPr>
          <p:spPr bwMode="auto">
            <a:xfrm>
              <a:off x="2697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5" y="72"/>
                    <a:pt x="35" y="97"/>
                    <a:pt x="0" y="138"/>
                  </a:cubicBezTo>
                  <a:cubicBezTo>
                    <a:pt x="22" y="95"/>
                    <a:pt x="22" y="43"/>
                    <a:pt x="0" y="0"/>
                  </a:cubicBezTo>
                  <a:cubicBezTo>
                    <a:pt x="35" y="41"/>
                    <a:pt x="85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1" name="Line 25"/>
            <p:cNvSpPr>
              <a:spLocks noChangeShapeType="1"/>
            </p:cNvSpPr>
            <p:nvPr/>
          </p:nvSpPr>
          <p:spPr bwMode="auto">
            <a:xfrm>
              <a:off x="3826" y="1290"/>
              <a:ext cx="31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2" name="Freeform 24"/>
            <p:cNvSpPr>
              <a:spLocks/>
            </p:cNvSpPr>
            <p:nvPr/>
          </p:nvSpPr>
          <p:spPr bwMode="auto">
            <a:xfrm>
              <a:off x="4115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5" y="72"/>
                    <a:pt x="35" y="97"/>
                    <a:pt x="0" y="138"/>
                  </a:cubicBezTo>
                  <a:cubicBezTo>
                    <a:pt x="22" y="95"/>
                    <a:pt x="22" y="43"/>
                    <a:pt x="0" y="0"/>
                  </a:cubicBezTo>
                  <a:cubicBezTo>
                    <a:pt x="35" y="41"/>
                    <a:pt x="85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3" name="Line 23"/>
            <p:cNvSpPr>
              <a:spLocks noChangeShapeType="1"/>
            </p:cNvSpPr>
            <p:nvPr/>
          </p:nvSpPr>
          <p:spPr bwMode="auto">
            <a:xfrm>
              <a:off x="1040" y="280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4" name="Freeform 22"/>
            <p:cNvSpPr>
              <a:spLocks/>
            </p:cNvSpPr>
            <p:nvPr/>
          </p:nvSpPr>
          <p:spPr bwMode="auto">
            <a:xfrm>
              <a:off x="1279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4" y="73"/>
                    <a:pt x="34" y="98"/>
                    <a:pt x="0" y="139"/>
                  </a:cubicBezTo>
                  <a:cubicBezTo>
                    <a:pt x="21" y="95"/>
                    <a:pt x="21" y="44"/>
                    <a:pt x="0" y="0"/>
                  </a:cubicBezTo>
                  <a:cubicBezTo>
                    <a:pt x="34" y="41"/>
                    <a:pt x="84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5" name="Line 21"/>
            <p:cNvSpPr>
              <a:spLocks noChangeShapeType="1"/>
            </p:cNvSpPr>
            <p:nvPr/>
          </p:nvSpPr>
          <p:spPr bwMode="auto">
            <a:xfrm>
              <a:off x="2407" y="280"/>
              <a:ext cx="316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" name="Freeform 20"/>
            <p:cNvSpPr>
              <a:spLocks/>
            </p:cNvSpPr>
            <p:nvPr/>
          </p:nvSpPr>
          <p:spPr bwMode="auto">
            <a:xfrm>
              <a:off x="2697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5" y="73"/>
                    <a:pt x="35" y="98"/>
                    <a:pt x="0" y="139"/>
                  </a:cubicBezTo>
                  <a:cubicBezTo>
                    <a:pt x="22" y="95"/>
                    <a:pt x="22" y="44"/>
                    <a:pt x="0" y="0"/>
                  </a:cubicBezTo>
                  <a:cubicBezTo>
                    <a:pt x="35" y="41"/>
                    <a:pt x="85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7" name="Line 19"/>
            <p:cNvSpPr>
              <a:spLocks noChangeShapeType="1"/>
            </p:cNvSpPr>
            <p:nvPr/>
          </p:nvSpPr>
          <p:spPr bwMode="auto">
            <a:xfrm>
              <a:off x="3826" y="280"/>
              <a:ext cx="31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Freeform 18"/>
            <p:cNvSpPr>
              <a:spLocks/>
            </p:cNvSpPr>
            <p:nvPr/>
          </p:nvSpPr>
          <p:spPr bwMode="auto">
            <a:xfrm>
              <a:off x="4115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5" y="73"/>
                    <a:pt x="35" y="98"/>
                    <a:pt x="0" y="139"/>
                  </a:cubicBezTo>
                  <a:cubicBezTo>
                    <a:pt x="22" y="95"/>
                    <a:pt x="22" y="44"/>
                    <a:pt x="0" y="0"/>
                  </a:cubicBezTo>
                  <a:cubicBezTo>
                    <a:pt x="35" y="41"/>
                    <a:pt x="85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9" name="Line 17"/>
            <p:cNvSpPr>
              <a:spLocks noChangeShapeType="1"/>
            </p:cNvSpPr>
            <p:nvPr/>
          </p:nvSpPr>
          <p:spPr bwMode="auto">
            <a:xfrm>
              <a:off x="1040" y="280"/>
              <a:ext cx="696" cy="694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0" name="Freeform 16"/>
            <p:cNvSpPr>
              <a:spLocks/>
            </p:cNvSpPr>
            <p:nvPr/>
          </p:nvSpPr>
          <p:spPr bwMode="auto">
            <a:xfrm>
              <a:off x="1677" y="915"/>
              <a:ext cx="123" cy="123"/>
            </a:xfrm>
            <a:custGeom>
              <a:avLst/>
              <a:gdLst>
                <a:gd name="T0" fmla="*/ 86 w 147"/>
                <a:gd name="T1" fmla="*/ 86 h 147"/>
                <a:gd name="T2" fmla="*/ 0 w 147"/>
                <a:gd name="T3" fmla="*/ 58 h 147"/>
                <a:gd name="T4" fmla="*/ 58 w 147"/>
                <a:gd name="T5" fmla="*/ 0 h 147"/>
                <a:gd name="T6" fmla="*/ 86 w 147"/>
                <a:gd name="T7" fmla="*/ 86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7"/>
                <a:gd name="T14" fmla="*/ 147 w 147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7">
                  <a:moveTo>
                    <a:pt x="147" y="147"/>
                  </a:moveTo>
                  <a:cubicBezTo>
                    <a:pt x="107" y="111"/>
                    <a:pt x="54" y="93"/>
                    <a:pt x="0" y="98"/>
                  </a:cubicBezTo>
                  <a:cubicBezTo>
                    <a:pt x="46" y="82"/>
                    <a:pt x="82" y="46"/>
                    <a:pt x="98" y="0"/>
                  </a:cubicBezTo>
                  <a:cubicBezTo>
                    <a:pt x="93" y="53"/>
                    <a:pt x="111" y="106"/>
                    <a:pt x="147" y="147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1" name="Line 15"/>
            <p:cNvSpPr>
              <a:spLocks noChangeShapeType="1"/>
            </p:cNvSpPr>
            <p:nvPr/>
          </p:nvSpPr>
          <p:spPr bwMode="auto">
            <a:xfrm>
              <a:off x="2407" y="280"/>
              <a:ext cx="844" cy="700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2" name="Freeform 14"/>
            <p:cNvSpPr>
              <a:spLocks/>
            </p:cNvSpPr>
            <p:nvPr/>
          </p:nvSpPr>
          <p:spPr bwMode="auto">
            <a:xfrm>
              <a:off x="3193" y="919"/>
              <a:ext cx="127" cy="119"/>
            </a:xfrm>
            <a:custGeom>
              <a:avLst/>
              <a:gdLst>
                <a:gd name="T0" fmla="*/ 90 w 151"/>
                <a:gd name="T1" fmla="*/ 84 h 142"/>
                <a:gd name="T2" fmla="*/ 0 w 151"/>
                <a:gd name="T3" fmla="*/ 63 h 142"/>
                <a:gd name="T4" fmla="*/ 53 w 151"/>
                <a:gd name="T5" fmla="*/ 0 h 142"/>
                <a:gd name="T6" fmla="*/ 90 w 151"/>
                <a:gd name="T7" fmla="*/ 84 h 1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1"/>
                <a:gd name="T13" fmla="*/ 0 h 142"/>
                <a:gd name="T14" fmla="*/ 151 w 151"/>
                <a:gd name="T15" fmla="*/ 142 h 1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1" h="142">
                  <a:moveTo>
                    <a:pt x="151" y="142"/>
                  </a:moveTo>
                  <a:cubicBezTo>
                    <a:pt x="108" y="110"/>
                    <a:pt x="53" y="97"/>
                    <a:pt x="0" y="106"/>
                  </a:cubicBezTo>
                  <a:cubicBezTo>
                    <a:pt x="45" y="87"/>
                    <a:pt x="78" y="47"/>
                    <a:pt x="89" y="0"/>
                  </a:cubicBezTo>
                  <a:cubicBezTo>
                    <a:pt x="89" y="54"/>
                    <a:pt x="112" y="105"/>
                    <a:pt x="151" y="142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3" name="Line 13"/>
            <p:cNvSpPr>
              <a:spLocks noChangeShapeType="1"/>
            </p:cNvSpPr>
            <p:nvPr/>
          </p:nvSpPr>
          <p:spPr bwMode="auto">
            <a:xfrm>
              <a:off x="3826" y="280"/>
              <a:ext cx="696" cy="694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4" name="Freeform 12"/>
            <p:cNvSpPr>
              <a:spLocks/>
            </p:cNvSpPr>
            <p:nvPr/>
          </p:nvSpPr>
          <p:spPr bwMode="auto">
            <a:xfrm>
              <a:off x="4463" y="915"/>
              <a:ext cx="123" cy="123"/>
            </a:xfrm>
            <a:custGeom>
              <a:avLst/>
              <a:gdLst>
                <a:gd name="T0" fmla="*/ 86 w 147"/>
                <a:gd name="T1" fmla="*/ 86 h 147"/>
                <a:gd name="T2" fmla="*/ 0 w 147"/>
                <a:gd name="T3" fmla="*/ 58 h 147"/>
                <a:gd name="T4" fmla="*/ 58 w 147"/>
                <a:gd name="T5" fmla="*/ 0 h 147"/>
                <a:gd name="T6" fmla="*/ 86 w 147"/>
                <a:gd name="T7" fmla="*/ 86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7"/>
                <a:gd name="T14" fmla="*/ 147 w 147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7">
                  <a:moveTo>
                    <a:pt x="147" y="147"/>
                  </a:moveTo>
                  <a:cubicBezTo>
                    <a:pt x="107" y="111"/>
                    <a:pt x="54" y="93"/>
                    <a:pt x="0" y="98"/>
                  </a:cubicBezTo>
                  <a:cubicBezTo>
                    <a:pt x="46" y="82"/>
                    <a:pt x="82" y="46"/>
                    <a:pt x="98" y="0"/>
                  </a:cubicBezTo>
                  <a:cubicBezTo>
                    <a:pt x="93" y="53"/>
                    <a:pt x="111" y="106"/>
                    <a:pt x="147" y="147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5" name="Line 11"/>
            <p:cNvSpPr>
              <a:spLocks noChangeShapeType="1"/>
            </p:cNvSpPr>
            <p:nvPr/>
          </p:nvSpPr>
          <p:spPr bwMode="auto">
            <a:xfrm>
              <a:off x="6612" y="785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6" name="Freeform 10"/>
            <p:cNvSpPr>
              <a:spLocks/>
            </p:cNvSpPr>
            <p:nvPr/>
          </p:nvSpPr>
          <p:spPr bwMode="auto">
            <a:xfrm>
              <a:off x="6851" y="727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4" y="72"/>
                    <a:pt x="34" y="97"/>
                    <a:pt x="0" y="138"/>
                  </a:cubicBezTo>
                  <a:cubicBezTo>
                    <a:pt x="21" y="95"/>
                    <a:pt x="21" y="44"/>
                    <a:pt x="0" y="0"/>
                  </a:cubicBezTo>
                  <a:cubicBezTo>
                    <a:pt x="34" y="41"/>
                    <a:pt x="84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7" name="Freeform 9"/>
            <p:cNvSpPr>
              <a:spLocks/>
            </p:cNvSpPr>
            <p:nvPr/>
          </p:nvSpPr>
          <p:spPr bwMode="auto">
            <a:xfrm>
              <a:off x="5244" y="280"/>
              <a:ext cx="608" cy="163"/>
            </a:xfrm>
            <a:custGeom>
              <a:avLst/>
              <a:gdLst>
                <a:gd name="T0" fmla="*/ 0 w 608"/>
                <a:gd name="T1" fmla="*/ 0 h 163"/>
                <a:gd name="T2" fmla="*/ 608 w 608"/>
                <a:gd name="T3" fmla="*/ 0 h 163"/>
                <a:gd name="T4" fmla="*/ 608 w 608"/>
                <a:gd name="T5" fmla="*/ 163 h 163"/>
                <a:gd name="T6" fmla="*/ 0 60000 65536"/>
                <a:gd name="T7" fmla="*/ 0 60000 65536"/>
                <a:gd name="T8" fmla="*/ 0 60000 65536"/>
                <a:gd name="T9" fmla="*/ 0 w 608"/>
                <a:gd name="T10" fmla="*/ 0 h 163"/>
                <a:gd name="T11" fmla="*/ 608 w 608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8" h="163">
                  <a:moveTo>
                    <a:pt x="0" y="0"/>
                  </a:moveTo>
                  <a:lnTo>
                    <a:pt x="608" y="0"/>
                  </a:lnTo>
                  <a:lnTo>
                    <a:pt x="608" y="163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38" name="Freeform 8"/>
            <p:cNvSpPr>
              <a:spLocks/>
            </p:cNvSpPr>
            <p:nvPr/>
          </p:nvSpPr>
          <p:spPr bwMode="auto">
            <a:xfrm>
              <a:off x="5794" y="417"/>
              <a:ext cx="116" cy="115"/>
            </a:xfrm>
            <a:custGeom>
              <a:avLst/>
              <a:gdLst>
                <a:gd name="T0" fmla="*/ 40 w 139"/>
                <a:gd name="T1" fmla="*/ 80 h 138"/>
                <a:gd name="T2" fmla="*/ 0 w 139"/>
                <a:gd name="T3" fmla="*/ 0 h 138"/>
                <a:gd name="T4" fmla="*/ 81 w 139"/>
                <a:gd name="T5" fmla="*/ 0 h 138"/>
                <a:gd name="T6" fmla="*/ 40 w 139"/>
                <a:gd name="T7" fmla="*/ 8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138"/>
                  </a:moveTo>
                  <a:cubicBezTo>
                    <a:pt x="66" y="84"/>
                    <a:pt x="41" y="34"/>
                    <a:pt x="0" y="0"/>
                  </a:cubicBezTo>
                  <a:cubicBezTo>
                    <a:pt x="44" y="21"/>
                    <a:pt x="95" y="21"/>
                    <a:pt x="139" y="0"/>
                  </a:cubicBezTo>
                  <a:cubicBezTo>
                    <a:pt x="98" y="34"/>
                    <a:pt x="73" y="84"/>
                    <a:pt x="69" y="138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9" name="Freeform 7"/>
            <p:cNvSpPr>
              <a:spLocks/>
            </p:cNvSpPr>
            <p:nvPr/>
          </p:nvSpPr>
          <p:spPr bwMode="auto">
            <a:xfrm>
              <a:off x="5852" y="280"/>
              <a:ext cx="2786" cy="163"/>
            </a:xfrm>
            <a:custGeom>
              <a:avLst/>
              <a:gdLst>
                <a:gd name="T0" fmla="*/ 0 w 2786"/>
                <a:gd name="T1" fmla="*/ 0 h 163"/>
                <a:gd name="T2" fmla="*/ 2786 w 2786"/>
                <a:gd name="T3" fmla="*/ 0 h 163"/>
                <a:gd name="T4" fmla="*/ 2786 w 2786"/>
                <a:gd name="T5" fmla="*/ 163 h 163"/>
                <a:gd name="T6" fmla="*/ 0 60000 65536"/>
                <a:gd name="T7" fmla="*/ 0 60000 65536"/>
                <a:gd name="T8" fmla="*/ 0 60000 65536"/>
                <a:gd name="T9" fmla="*/ 0 w 2786"/>
                <a:gd name="T10" fmla="*/ 0 h 163"/>
                <a:gd name="T11" fmla="*/ 2786 w 2786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6" h="163">
                  <a:moveTo>
                    <a:pt x="0" y="0"/>
                  </a:moveTo>
                  <a:lnTo>
                    <a:pt x="2786" y="0"/>
                  </a:lnTo>
                  <a:lnTo>
                    <a:pt x="2786" y="163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0" name="Freeform 6"/>
            <p:cNvSpPr>
              <a:spLocks/>
            </p:cNvSpPr>
            <p:nvPr/>
          </p:nvSpPr>
          <p:spPr bwMode="auto">
            <a:xfrm>
              <a:off x="8580" y="417"/>
              <a:ext cx="116" cy="115"/>
            </a:xfrm>
            <a:custGeom>
              <a:avLst/>
              <a:gdLst>
                <a:gd name="T0" fmla="*/ 40 w 139"/>
                <a:gd name="T1" fmla="*/ 80 h 138"/>
                <a:gd name="T2" fmla="*/ 0 w 139"/>
                <a:gd name="T3" fmla="*/ 0 h 138"/>
                <a:gd name="T4" fmla="*/ 81 w 139"/>
                <a:gd name="T5" fmla="*/ 0 h 138"/>
                <a:gd name="T6" fmla="*/ 40 w 139"/>
                <a:gd name="T7" fmla="*/ 8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138"/>
                  </a:moveTo>
                  <a:cubicBezTo>
                    <a:pt x="66" y="84"/>
                    <a:pt x="41" y="34"/>
                    <a:pt x="0" y="0"/>
                  </a:cubicBezTo>
                  <a:cubicBezTo>
                    <a:pt x="44" y="21"/>
                    <a:pt x="95" y="21"/>
                    <a:pt x="139" y="0"/>
                  </a:cubicBezTo>
                  <a:cubicBezTo>
                    <a:pt x="98" y="34"/>
                    <a:pt x="73" y="84"/>
                    <a:pt x="69" y="138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41" name="Freeform 5"/>
            <p:cNvSpPr>
              <a:spLocks/>
            </p:cNvSpPr>
            <p:nvPr/>
          </p:nvSpPr>
          <p:spPr bwMode="auto">
            <a:xfrm>
              <a:off x="5244" y="1127"/>
              <a:ext cx="608" cy="163"/>
            </a:xfrm>
            <a:custGeom>
              <a:avLst/>
              <a:gdLst>
                <a:gd name="T0" fmla="*/ 0 w 608"/>
                <a:gd name="T1" fmla="*/ 163 h 163"/>
                <a:gd name="T2" fmla="*/ 608 w 608"/>
                <a:gd name="T3" fmla="*/ 163 h 163"/>
                <a:gd name="T4" fmla="*/ 608 w 608"/>
                <a:gd name="T5" fmla="*/ 0 h 163"/>
                <a:gd name="T6" fmla="*/ 0 60000 65536"/>
                <a:gd name="T7" fmla="*/ 0 60000 65536"/>
                <a:gd name="T8" fmla="*/ 0 60000 65536"/>
                <a:gd name="T9" fmla="*/ 0 w 608"/>
                <a:gd name="T10" fmla="*/ 0 h 163"/>
                <a:gd name="T11" fmla="*/ 608 w 608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8" h="163">
                  <a:moveTo>
                    <a:pt x="0" y="163"/>
                  </a:moveTo>
                  <a:lnTo>
                    <a:pt x="608" y="163"/>
                  </a:lnTo>
                  <a:lnTo>
                    <a:pt x="608" y="0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2" name="Freeform 4"/>
            <p:cNvSpPr>
              <a:spLocks/>
            </p:cNvSpPr>
            <p:nvPr/>
          </p:nvSpPr>
          <p:spPr bwMode="auto">
            <a:xfrm>
              <a:off x="5794" y="1038"/>
              <a:ext cx="116" cy="115"/>
            </a:xfrm>
            <a:custGeom>
              <a:avLst/>
              <a:gdLst>
                <a:gd name="T0" fmla="*/ 40 w 139"/>
                <a:gd name="T1" fmla="*/ 0 h 138"/>
                <a:gd name="T2" fmla="*/ 81 w 139"/>
                <a:gd name="T3" fmla="*/ 80 h 138"/>
                <a:gd name="T4" fmla="*/ 0 w 139"/>
                <a:gd name="T5" fmla="*/ 80 h 138"/>
                <a:gd name="T6" fmla="*/ 40 w 139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0"/>
                  </a:moveTo>
                  <a:cubicBezTo>
                    <a:pt x="73" y="53"/>
                    <a:pt x="98" y="103"/>
                    <a:pt x="139" y="138"/>
                  </a:cubicBezTo>
                  <a:cubicBezTo>
                    <a:pt x="95" y="116"/>
                    <a:pt x="44" y="116"/>
                    <a:pt x="0" y="138"/>
                  </a:cubicBezTo>
                  <a:cubicBezTo>
                    <a:pt x="41" y="103"/>
                    <a:pt x="66" y="53"/>
                    <a:pt x="69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43" name="Freeform 3"/>
            <p:cNvSpPr>
              <a:spLocks/>
            </p:cNvSpPr>
            <p:nvPr/>
          </p:nvSpPr>
          <p:spPr bwMode="auto">
            <a:xfrm>
              <a:off x="5852" y="1127"/>
              <a:ext cx="2786" cy="163"/>
            </a:xfrm>
            <a:custGeom>
              <a:avLst/>
              <a:gdLst>
                <a:gd name="T0" fmla="*/ 0 w 2786"/>
                <a:gd name="T1" fmla="*/ 163 h 163"/>
                <a:gd name="T2" fmla="*/ 2786 w 2786"/>
                <a:gd name="T3" fmla="*/ 163 h 163"/>
                <a:gd name="T4" fmla="*/ 2786 w 2786"/>
                <a:gd name="T5" fmla="*/ 0 h 163"/>
                <a:gd name="T6" fmla="*/ 0 60000 65536"/>
                <a:gd name="T7" fmla="*/ 0 60000 65536"/>
                <a:gd name="T8" fmla="*/ 0 60000 65536"/>
                <a:gd name="T9" fmla="*/ 0 w 2786"/>
                <a:gd name="T10" fmla="*/ 0 h 163"/>
                <a:gd name="T11" fmla="*/ 2786 w 2786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6" h="163">
                  <a:moveTo>
                    <a:pt x="0" y="163"/>
                  </a:moveTo>
                  <a:lnTo>
                    <a:pt x="2786" y="163"/>
                  </a:lnTo>
                  <a:lnTo>
                    <a:pt x="2786" y="0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4" name="Freeform 2"/>
            <p:cNvSpPr>
              <a:spLocks/>
            </p:cNvSpPr>
            <p:nvPr/>
          </p:nvSpPr>
          <p:spPr bwMode="auto">
            <a:xfrm>
              <a:off x="8580" y="1038"/>
              <a:ext cx="116" cy="115"/>
            </a:xfrm>
            <a:custGeom>
              <a:avLst/>
              <a:gdLst>
                <a:gd name="T0" fmla="*/ 40 w 139"/>
                <a:gd name="T1" fmla="*/ 0 h 138"/>
                <a:gd name="T2" fmla="*/ 81 w 139"/>
                <a:gd name="T3" fmla="*/ 80 h 138"/>
                <a:gd name="T4" fmla="*/ 0 w 139"/>
                <a:gd name="T5" fmla="*/ 80 h 138"/>
                <a:gd name="T6" fmla="*/ 40 w 139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0"/>
                  </a:moveTo>
                  <a:cubicBezTo>
                    <a:pt x="73" y="53"/>
                    <a:pt x="98" y="103"/>
                    <a:pt x="139" y="138"/>
                  </a:cubicBezTo>
                  <a:cubicBezTo>
                    <a:pt x="95" y="116"/>
                    <a:pt x="44" y="116"/>
                    <a:pt x="0" y="138"/>
                  </a:cubicBezTo>
                  <a:cubicBezTo>
                    <a:pt x="41" y="103"/>
                    <a:pt x="66" y="53"/>
                    <a:pt x="69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</p:grpSp>
      <p:sp>
        <p:nvSpPr>
          <p:cNvPr id="3079" name="Rectangle 76"/>
          <p:cNvSpPr>
            <a:spLocks noChangeArrowheads="1"/>
          </p:cNvSpPr>
          <p:nvPr/>
        </p:nvSpPr>
        <p:spPr bwMode="auto">
          <a:xfrm>
            <a:off x="1295400" y="2971800"/>
            <a:ext cx="1981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 b = 3.25;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(int)b;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80" name="Rectangle 76"/>
          <p:cNvSpPr>
            <a:spLocks noChangeArrowheads="1"/>
          </p:cNvSpPr>
          <p:nvPr/>
        </p:nvSpPr>
        <p:spPr bwMode="auto">
          <a:xfrm>
            <a:off x="6248400" y="2971800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10;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 b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81" name="TextBox 6"/>
          <p:cNvSpPr txBox="1">
            <a:spLocks noChangeArrowheads="1"/>
          </p:cNvSpPr>
          <p:nvPr/>
        </p:nvSpPr>
        <p:spPr bwMode="auto">
          <a:xfrm>
            <a:off x="2438400" y="3733800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/>
              <a:t>Схема неявного преобразования</a:t>
            </a:r>
            <a:r>
              <a:rPr lang="en-US"/>
              <a:t>:</a:t>
            </a:r>
            <a:endParaRPr lang="en-US" sz="1400"/>
          </a:p>
        </p:txBody>
      </p:sp>
      <p:sp>
        <p:nvSpPr>
          <p:cNvPr id="3082" name="TextBox 6"/>
          <p:cNvSpPr txBox="1">
            <a:spLocks noChangeArrowheads="1"/>
          </p:cNvSpPr>
          <p:nvPr/>
        </p:nvSpPr>
        <p:spPr bwMode="auto">
          <a:xfrm>
            <a:off x="152400" y="5181600"/>
            <a:ext cx="8839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/>
              <a:t>Очевидно, но во время явного преобразования более точного типа к менее точному может произойти потеря данных. Также потеря данных может произойти при арифметических операциях с большими числами.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622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Преобразование типов.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409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0" y="533400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Очевидно, но во время явного преобразования более точного типа к менее точному может произойти потеря данных. Также потеря данных может произойти при арифметических операциях с большими числами. </a:t>
            </a:r>
          </a:p>
          <a:p>
            <a:pPr eaLnBrk="1" hangingPunct="1"/>
            <a:r>
              <a:rPr lang="ru-RU" sz="1600" dirty="0"/>
              <a:t>	Для более тонкого контроля во время приведении типов используется </a:t>
            </a:r>
            <a:r>
              <a:rPr lang="ru-RU" sz="1600" b="1" dirty="0"/>
              <a:t>контролируемый</a:t>
            </a:r>
            <a:r>
              <a:rPr lang="en-US" sz="1600" b="1" dirty="0"/>
              <a:t> </a:t>
            </a:r>
            <a:r>
              <a:rPr lang="ru-RU" sz="1600" b="1" dirty="0"/>
              <a:t>(</a:t>
            </a:r>
            <a:r>
              <a:rPr lang="en-US" sz="1600" b="1" dirty="0"/>
              <a:t>checked)</a:t>
            </a:r>
            <a:r>
              <a:rPr lang="ru-RU" sz="1600" b="1" dirty="0"/>
              <a:t> и неконтролируемый</a:t>
            </a:r>
            <a:r>
              <a:rPr lang="en-US" sz="1600" b="1" dirty="0"/>
              <a:t>(unchecked)</a:t>
            </a:r>
            <a:r>
              <a:rPr lang="ru-RU" sz="1600" b="1" dirty="0"/>
              <a:t> контекст</a:t>
            </a:r>
            <a:r>
              <a:rPr lang="en-US" sz="1600" b="1" dirty="0"/>
              <a:t>.</a:t>
            </a:r>
          </a:p>
        </p:txBody>
      </p:sp>
      <p:sp>
        <p:nvSpPr>
          <p:cNvPr id="4101" name="Rectangle 1"/>
          <p:cNvSpPr>
            <a:spLocks noChangeArrowheads="1"/>
          </p:cNvSpPr>
          <p:nvPr/>
        </p:nvSpPr>
        <p:spPr bwMode="auto">
          <a:xfrm>
            <a:off x="2895600" y="1981200"/>
            <a:ext cx="2971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a * b;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   //-594542592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152400" y="3330575"/>
            <a:ext cx="350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checked(a * b); //OverflowException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5867400" y="3352800"/>
            <a:ext cx="289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unchecked(a * b);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  //-594542592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4" name="Прямоугольник 78"/>
          <p:cNvSpPr>
            <a:spLocks noChangeArrowheads="1"/>
          </p:cNvSpPr>
          <p:nvPr/>
        </p:nvSpPr>
        <p:spPr bwMode="auto">
          <a:xfrm>
            <a:off x="533400" y="28956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checked</a:t>
            </a:r>
            <a:endParaRPr lang="be-BY"/>
          </a:p>
        </p:txBody>
      </p:sp>
      <p:sp>
        <p:nvSpPr>
          <p:cNvPr id="4105" name="Прямоугольник 79"/>
          <p:cNvSpPr>
            <a:spLocks noChangeArrowheads="1"/>
          </p:cNvSpPr>
          <p:nvPr/>
        </p:nvSpPr>
        <p:spPr bwMode="auto">
          <a:xfrm>
            <a:off x="6076950" y="28956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unchecked</a:t>
            </a:r>
            <a:endParaRPr lang="be-BY"/>
          </a:p>
        </p:txBody>
      </p:sp>
      <p:sp>
        <p:nvSpPr>
          <p:cNvPr id="4106" name="TextBox 6"/>
          <p:cNvSpPr txBox="1">
            <a:spLocks noChangeArrowheads="1"/>
          </p:cNvSpPr>
          <p:nvPr/>
        </p:nvSpPr>
        <p:spPr bwMode="auto">
          <a:xfrm>
            <a:off x="304800" y="49022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При преобразовании объекта потомка к объекту предку преобразование может происходить неявно. Обратное преобразование всегда </a:t>
            </a:r>
            <a:r>
              <a:rPr lang="ru-RU" sz="1600" b="1" dirty="0"/>
              <a:t>явное!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2553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>
                <a:cs typeface="Times New Roman" pitchFamily="18" charset="0"/>
              </a:rPr>
              <a:t>Преобразование типов</a:t>
            </a:r>
            <a:r>
              <a:rPr lang="ru-RU" sz="2400" dirty="0" smtClean="0">
                <a:cs typeface="Times New Roman" pitchFamily="18" charset="0"/>
              </a:rPr>
              <a:t>. (</a:t>
            </a:r>
            <a:r>
              <a:rPr lang="en-US" sz="2400" dirty="0" smtClean="0">
                <a:cs typeface="Times New Roman" pitchFamily="18" charset="0"/>
              </a:rPr>
              <a:t>Parse/</a:t>
            </a:r>
            <a:r>
              <a:rPr lang="en-US" sz="2400" dirty="0" err="1" smtClean="0">
                <a:cs typeface="Times New Roman" pitchFamily="18" charset="0"/>
              </a:rPr>
              <a:t>TryParse</a:t>
            </a:r>
            <a:r>
              <a:rPr lang="en-US" sz="2400" dirty="0" smtClean="0">
                <a:cs typeface="Times New Roman" pitchFamily="18" charset="0"/>
              </a:rPr>
              <a:t>)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409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0" y="533400"/>
            <a:ext cx="9144000" cy="603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/>
              <a:t>Многие стандартные типы предоставляют методы </a:t>
            </a:r>
            <a:r>
              <a:rPr lang="en-US" sz="1600" dirty="0" smtClean="0"/>
              <a:t>Parse/</a:t>
            </a:r>
            <a:r>
              <a:rPr lang="en-US" sz="1600" dirty="0" err="1" smtClean="0"/>
              <a:t>TryParse</a:t>
            </a:r>
            <a:r>
              <a:rPr lang="en-US" sz="1600" dirty="0" smtClean="0"/>
              <a:t> </a:t>
            </a:r>
            <a:r>
              <a:rPr lang="ru-RU" sz="1600" dirty="0" smtClean="0"/>
              <a:t>для преобразования строковых значений в свой тип.</a:t>
            </a:r>
            <a:r>
              <a:rPr lang="en-US" sz="1600" dirty="0" smtClean="0"/>
              <a:t> </a:t>
            </a:r>
            <a:r>
              <a:rPr lang="ru-RU" sz="1600" dirty="0" smtClean="0"/>
              <a:t>Если мы ожидаем что строка содержит неправильное значение и хотим избежать возбуждения исключительной ситуации, то можем использовать метод </a:t>
            </a:r>
            <a:r>
              <a:rPr lang="en-US" sz="1600" dirty="0" err="1" smtClean="0"/>
              <a:t>TryParse</a:t>
            </a:r>
            <a:r>
              <a:rPr lang="en-US" sz="1600" dirty="0" smtClean="0"/>
              <a:t>.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"4567";</a:t>
            </a:r>
          </a:p>
          <a:p>
            <a:pPr eaLnBrk="1" hangingPunct="1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int.Parse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result;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badStr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fgfdfsd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":</a:t>
            </a:r>
          </a:p>
          <a:p>
            <a:pPr eaLnBrk="1" hangingPunct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int.TryParse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badStr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result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 eaLnBrk="1" hangingPunct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Строка успешно преобразована в число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dirty="0"/>
          </a:p>
          <a:p>
            <a:pPr eaLnBrk="1" hangingPunct="1"/>
            <a:r>
              <a:rPr lang="ru-RU" sz="1600" dirty="0" smtClean="0"/>
              <a:t>Методы </a:t>
            </a:r>
            <a:r>
              <a:rPr lang="en-US" sz="1600" dirty="0" smtClean="0"/>
              <a:t>Parse/</a:t>
            </a:r>
            <a:r>
              <a:rPr lang="en-US" sz="1600" dirty="0" err="1" smtClean="0"/>
              <a:t>TryParse</a:t>
            </a:r>
            <a:r>
              <a:rPr lang="en-US" sz="1600" dirty="0" smtClean="0"/>
              <a:t> </a:t>
            </a:r>
            <a:r>
              <a:rPr lang="ru-RU" sz="1600" dirty="0" smtClean="0"/>
              <a:t>обычно дают возможность указать дополнительные параметры преобразования.</a:t>
            </a:r>
          </a:p>
          <a:p>
            <a:pPr eaLnBrk="1" hangingPunct="1"/>
            <a:endParaRPr lang="ru-RU" sz="1600" dirty="0"/>
          </a:p>
          <a:p>
            <a:pPr eaLnBrk="1" hangingPunct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hexStr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"12FA";</a:t>
            </a:r>
          </a:p>
          <a:p>
            <a:pPr eaLnBrk="1" hangingPunct="1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someNumber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int.Parse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hexStr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NumberStyles.HexNumber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4858</a:t>
            </a:r>
          </a:p>
          <a:p>
            <a:pPr eaLnBrk="1" hangingPunct="1"/>
            <a:endParaRPr lang="en-US" sz="1600" b="1" dirty="0" smtClean="0"/>
          </a:p>
          <a:p>
            <a:pPr eaLnBrk="1" hangingPunct="1"/>
            <a:r>
              <a:rPr lang="ru-RU" sz="1600" dirty="0" smtClean="0"/>
              <a:t>В случае когда мы имеем дело с данными вид которых меняется от локализации нужно явно указывать необходимую культуру. Примерами таких данных являются числа с плавающей точкой и дата/время.</a:t>
            </a:r>
          </a:p>
          <a:p>
            <a:pPr eaLnBrk="1" hangingPunct="1"/>
            <a:endParaRPr lang="ru-RU" sz="1600" dirty="0"/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doubleStr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"45,56";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double d =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double.Parse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doubleStr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, new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CultureInfo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("ru-RU"));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2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>
                <a:cs typeface="Times New Roman" pitchFamily="18" charset="0"/>
              </a:rPr>
              <a:t>Преобразование типов</a:t>
            </a:r>
            <a:r>
              <a:rPr lang="ru-RU" sz="2400" dirty="0" smtClean="0">
                <a:cs typeface="Times New Roman" pitchFamily="18" charset="0"/>
              </a:rPr>
              <a:t>. (класс </a:t>
            </a:r>
            <a:r>
              <a:rPr lang="en-US" sz="2400" dirty="0" err="1" smtClean="0">
                <a:cs typeface="Times New Roman" pitchFamily="18" charset="0"/>
              </a:rPr>
              <a:t>System.Convert</a:t>
            </a:r>
            <a:r>
              <a:rPr lang="en-US" sz="2400" dirty="0" smtClean="0">
                <a:cs typeface="Times New Roman" pitchFamily="18" charset="0"/>
              </a:rPr>
              <a:t>)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409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0" y="533400"/>
            <a:ext cx="9144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latin typeface="Arial" pitchFamily="34" charset="0"/>
                <a:cs typeface="Arial" pitchFamily="34" charset="0"/>
              </a:rPr>
              <a:t>Класс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System.Convert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содержит ряд методов для преобразования одних типов в другие. </a:t>
            </a:r>
          </a:p>
          <a:p>
            <a:pPr eaLnBrk="1" hangingPunct="1"/>
            <a:endParaRPr lang="ru-RU" sz="1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"4567";</a:t>
            </a:r>
          </a:p>
          <a:p>
            <a:pPr eaLnBrk="1" hangingPunct="1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Convert.ToInt32(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288105"/>
              </p:ext>
            </p:extLst>
          </p:nvPr>
        </p:nvGraphicFramePr>
        <p:xfrm>
          <a:off x="575556" y="1740416"/>
          <a:ext cx="774086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430"/>
                <a:gridCol w="38704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Parse/</a:t>
                      </a:r>
                      <a:r>
                        <a:rPr lang="en-US" dirty="0" err="1" smtClean="0"/>
                        <a:t>TryParse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Convert.ToXXX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Есть возможность указать дополнительные параметры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преобразования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Нет возможности указать дополнительные параметры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преобразования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Есть возможность выполнить преобразование без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генерации исключения (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TryParse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Нет возможности выполнить преобразование без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генерации исключения (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TryParse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5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Char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512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Тип представлен двухбайтным символом в кодировке </a:t>
            </a:r>
            <a:r>
              <a:rPr lang="en-US" sz="1600" dirty="0"/>
              <a:t>Unicode.</a:t>
            </a:r>
            <a:r>
              <a:rPr lang="ru-RU" sz="1600" dirty="0"/>
              <a:t> </a:t>
            </a:r>
          </a:p>
          <a:p>
            <a:pPr eaLnBrk="1" hangingPunct="1"/>
            <a:r>
              <a:rPr lang="en-US" sz="1600" dirty="0"/>
              <a:t>	</a:t>
            </a:r>
            <a:r>
              <a:rPr lang="ru-RU" sz="1600" dirty="0"/>
              <a:t>Большинство статических методов типа </a:t>
            </a:r>
            <a:r>
              <a:rPr lang="en-US" sz="1600" dirty="0"/>
              <a:t>Char </a:t>
            </a:r>
            <a:r>
              <a:rPr lang="ru-RU" sz="1600" dirty="0"/>
              <a:t>предназначены для определения пртнадлежноисти символа к одной из категорий</a:t>
            </a:r>
            <a:r>
              <a:rPr lang="en-US" sz="1600" dirty="0"/>
              <a:t>:</a:t>
            </a:r>
            <a:endParaRPr lang="ru-RU" sz="1600" b="1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52400" y="1397000"/>
          <a:ext cx="8839200" cy="53393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81200"/>
                <a:gridCol w="6858000"/>
              </a:tblGrid>
              <a:tr h="213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/>
                        <a:t>Имя метода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/>
                        <a:t>Описание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GetNumericValue()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численное значение символа, если он является цифрой, и -1.0 в противном случае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GetUnicodeCategory()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Метод возвращает элементы перечисления UnicodeCategory, описывающего категорию символа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IsControl()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управляющим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IsDigit()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десятичной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IsLetter()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буквой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3244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IsLetterOrDigit()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буквой или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IsLower()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– это буква в нижнем регистре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IsNumber()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десятичной или шестнадцатеричной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862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/>
                        <a:t>IsPunctuation</a:t>
                      </a:r>
                      <a:r>
                        <a:rPr lang="ru-RU" sz="1400" dirty="0"/>
                        <a:t>()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знаком препинания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481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IsSeparator()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разделителем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IsSurrogate()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Некоторые символы Unicode представляются двумя 16-битными «суррогатными» символами. Метод возвращает true, если символ является суррогатным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IsUpper()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– это буква в верхнем регистре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6399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/>
                        <a:t>IsWhiteSpace</a:t>
                      </a:r>
                      <a:r>
                        <a:rPr lang="ru-RU" sz="1400" dirty="0"/>
                        <a:t>()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«белым пробелом». К белым пробелам, помимо пробела, относятся и другие символы, например, символ конца строки и символ перевода каретки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Parse()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Преобразует строку в символ. Строка должна состоять из одного символа, иначе возникнет ошибка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ToLower()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Приводит символ к нижнему регистру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ToUpper()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Приводит символ к верхнему регистру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TryParse()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Пытается преобразовать строку в символ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3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String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6147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6148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Данный тип является основным для работы со строками.</a:t>
            </a:r>
            <a:endParaRPr lang="ru-RU" sz="1600" b="1" dirty="0"/>
          </a:p>
          <a:p>
            <a:pPr eaLnBrk="1" hangingPunct="1"/>
            <a:r>
              <a:rPr lang="ru-RU" sz="1600" dirty="0"/>
              <a:t>Над строками можно проводить следующие операции</a:t>
            </a:r>
            <a:r>
              <a:rPr lang="en-US" sz="1600" dirty="0"/>
              <a:t>: =</a:t>
            </a:r>
            <a:r>
              <a:rPr lang="ru-RU" sz="1600" dirty="0"/>
              <a:t>, </a:t>
            </a:r>
            <a:r>
              <a:rPr lang="en-US" sz="1600" dirty="0"/>
              <a:t>+ , [], ==, !=</a:t>
            </a:r>
            <a:endParaRPr lang="ru-RU" sz="16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230106"/>
              </p:ext>
            </p:extLst>
          </p:nvPr>
        </p:nvGraphicFramePr>
        <p:xfrm>
          <a:off x="152400" y="1371600"/>
          <a:ext cx="8839200" cy="4883555"/>
        </p:xfrm>
        <a:graphic>
          <a:graphicData uri="http://schemas.openxmlformats.org/drawingml/2006/table">
            <a:tbl>
              <a:tblPr/>
              <a:tblGrid>
                <a:gridCol w="1981200"/>
                <a:gridCol w="6858000"/>
              </a:tblGrid>
              <a:tr h="182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Имя метода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Описание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CompareTo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Сравнивает строки для выяснения порядка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Insert()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Вставляет подстроку в заданную позицию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Remove()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Удаляет подстроку в заданной позиции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Replace()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Заменяет подстроку в заданной позиции на новую подстроку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plit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Разбивает строку на массив слов. Допускает указание разделителя слов (по умолчанию – пробел), а также опции для удаления пустых слов из итогового массива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Substring()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Выделяет подстроку в заданной позиции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CopyTo()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Копирует указанный фрагмент строки в массив символов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Conat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ins()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Определяет вхождение заданной подстроки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12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IndexOf(),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IndexOfAny(),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LastIndexOf(),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LastIndexOfAny()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Определяются индексы первого и последнего вхождения заданной подстроки или любого символа из заданного набора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StartsWith(),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EndsWith()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Возвращается true или false, в зависимости от того, начинается или заканчивается строка заданной подстрокой. При этом можно учитывать регистр и алфавит конкретного языка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PadLeft(),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PadRight()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Выполняют «набивку» нужным числом пробелов в начале или в конце 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5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TrimStart(),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TrimEnd()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Удаляются пробелы в начале и в конце строки, или только с одного её конца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ToCharArray()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Преобразование строки в массив символов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840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ToLower()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ToLowerInvariant()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ToUpper()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ToUpperInvariant()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Изменение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регистра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символов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1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StringBuilder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7171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7172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Так как стандартная строка относится к неизменяемым типам, то при изменении строки происходит создании нового объекта, что значительно влияет на время выполнения. Класс </a:t>
            </a:r>
            <a:r>
              <a:rPr lang="en-US" sz="1600">
                <a:cs typeface="Times New Roman" pitchFamily="18" charset="0"/>
              </a:rPr>
              <a:t>StringBuilder </a:t>
            </a:r>
            <a:r>
              <a:rPr lang="ru-RU" sz="1600">
                <a:cs typeface="Times New Roman" pitchFamily="18" charset="0"/>
              </a:rPr>
              <a:t>позволяет менять содержимое строки, не создавая новых объектов. Изменения происходят внутри класса.</a:t>
            </a:r>
            <a:endParaRPr lang="ru-RU" sz="1600" b="1"/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28600" y="1676400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="";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n = int.Parse(Console.ReadLine());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n;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str + "A";    //Происходит создание n оъектов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228600" y="3021013"/>
            <a:ext cx="8686800" cy="1169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StringBuilder sb = new StringBuilder();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n = int.Parse(Console.ReadLine());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n;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sb.Append("A");    //Изменяем объект sb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Console.WriteLine(sb.ToString());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6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Override1.xml><?xml version="1.0" encoding="utf-8"?>
<a:themeOverride xmlns:a="http://schemas.openxmlformats.org/drawingml/2006/main">
  <a:clrScheme name="While On Navy">
    <a:dk1>
      <a:srgbClr val="FFFFFF"/>
    </a:dk1>
    <a:lt1>
      <a:srgbClr val="FFFFFF"/>
    </a:lt1>
    <a:dk2>
      <a:srgbClr val="366092"/>
    </a:dk2>
    <a:lt2>
      <a:srgbClr val="366092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1384</TotalTime>
  <Words>1633</Words>
  <Application>Microsoft Office PowerPoint</Application>
  <PresentationFormat>On-screen Show (4:3)</PresentationFormat>
  <Paragraphs>328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bel-hard-training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Кодировки текста</vt:lpstr>
      <vt:lpstr>Кодировки текста Полезные ссылки</vt:lpstr>
      <vt:lpstr>Кодировки текста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39</cp:revision>
  <dcterms:created xsi:type="dcterms:W3CDTF">2012-08-15T13:16:02Z</dcterms:created>
  <dcterms:modified xsi:type="dcterms:W3CDTF">2015-08-20T20:11:12Z</dcterms:modified>
</cp:coreProperties>
</file>