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61" r:id="rId2"/>
    <p:sldId id="257" r:id="rId3"/>
    <p:sldId id="274" r:id="rId4"/>
    <p:sldId id="264" r:id="rId5"/>
    <p:sldId id="270" r:id="rId6"/>
    <p:sldId id="265" r:id="rId7"/>
    <p:sldId id="266" r:id="rId8"/>
    <p:sldId id="273" r:id="rId9"/>
    <p:sldId id="268" r:id="rId10"/>
    <p:sldId id="267" r:id="rId11"/>
    <p:sldId id="269" r:id="rId12"/>
    <p:sldId id="279" r:id="rId13"/>
    <p:sldId id="280" r:id="rId14"/>
    <p:sldId id="281" r:id="rId15"/>
    <p:sldId id="272" r:id="rId16"/>
    <p:sldId id="275" r:id="rId17"/>
    <p:sldId id="276" r:id="rId18"/>
    <p:sldId id="271" r:id="rId19"/>
    <p:sldId id="263" r:id="rId20"/>
    <p:sldId id="284" r:id="rId21"/>
    <p:sldId id="262" r:id="rId22"/>
    <p:sldId id="278" r:id="rId23"/>
    <p:sldId id="282" r:id="rId24"/>
    <p:sldId id="277" r:id="rId25"/>
    <p:sldId id="258" r:id="rId26"/>
    <p:sldId id="259" r:id="rId27"/>
    <p:sldId id="283" r:id="rId28"/>
    <p:sldId id="260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23.08.2015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28567" TargetMode="External"/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Управление памятью в </a:t>
            </a:r>
            <a:r>
              <a:rPr lang="en-US" sz="2400" dirty="0" smtClean="0">
                <a:solidFill>
                  <a:schemeClr val="bg1"/>
                </a:solidFill>
              </a:rPr>
              <a:t>.NET. </a:t>
            </a:r>
            <a:r>
              <a:rPr lang="ru-RU" sz="2400" dirty="0" smtClean="0">
                <a:solidFill>
                  <a:schemeClr val="bg1"/>
                </a:solidFill>
              </a:rPr>
              <a:t>Сборка мусора.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 </a:t>
            </a:r>
            <a:r>
              <a:rPr lang="ru-RU" dirty="0" smtClean="0"/>
              <a:t>и </a:t>
            </a:r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</a:t>
            </a:r>
            <a:r>
              <a:rPr lang="ru-RU" dirty="0" smtClean="0"/>
              <a:t>есть два режима работы </a:t>
            </a:r>
            <a:r>
              <a:rPr lang="en-US" dirty="0" smtClean="0"/>
              <a:t>GC </a:t>
            </a:r>
            <a:r>
              <a:rPr lang="ru-RU" dirty="0" smtClean="0"/>
              <a:t>который можно менять в файле конфигурации приложения. По умолчанию используется </a:t>
            </a:r>
            <a:r>
              <a:rPr lang="en-US" dirty="0" smtClean="0"/>
              <a:t>concurrent</a:t>
            </a:r>
            <a:r>
              <a:rPr lang="ru-RU" dirty="0" smtClean="0"/>
              <a:t> </a:t>
            </a:r>
            <a:r>
              <a:rPr lang="en-US" dirty="0" smtClean="0"/>
              <a:t>Workstation GC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861048"/>
            <a:ext cx="821925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gcServer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true|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gcConcurrent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|false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72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Используется </a:t>
            </a:r>
            <a:r>
              <a:rPr lang="ru-RU" dirty="0"/>
              <a:t>по умолчанию для </a:t>
            </a:r>
            <a:r>
              <a:rPr lang="en-US" dirty="0"/>
              <a:t>desktop </a:t>
            </a:r>
            <a:r>
              <a:rPr lang="ru-RU" dirty="0"/>
              <a:t>приложений</a:t>
            </a:r>
          </a:p>
          <a:p>
            <a:r>
              <a:rPr lang="en-US" dirty="0"/>
              <a:t>GC </a:t>
            </a:r>
            <a:r>
              <a:rPr lang="ru-RU" dirty="0"/>
              <a:t>работает только в одном потоке. Нет выгоды от использования многоядерных </a:t>
            </a:r>
            <a:r>
              <a:rPr lang="ru-RU" dirty="0" smtClean="0"/>
              <a:t>процессоров</a:t>
            </a:r>
          </a:p>
          <a:p>
            <a:r>
              <a:rPr lang="en-US" dirty="0" smtClean="0"/>
              <a:t>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  <a:endParaRPr lang="ru-RU" dirty="0" smtClean="0"/>
          </a:p>
          <a:p>
            <a:pPr lvl="1"/>
            <a:r>
              <a:rPr lang="ru-RU" dirty="0" smtClean="0"/>
              <a:t>Отдельный поток для </a:t>
            </a:r>
            <a:r>
              <a:rPr lang="en-US" dirty="0" smtClean="0"/>
              <a:t>GC</a:t>
            </a:r>
          </a:p>
          <a:p>
            <a:pPr lvl="1"/>
            <a:r>
              <a:rPr lang="ru-RU" dirty="0" smtClean="0"/>
              <a:t>Работает паралельно с приложением. Минимальные задержки исполнения</a:t>
            </a:r>
          </a:p>
          <a:p>
            <a:r>
              <a:rPr lang="en-US" dirty="0" smtClean="0"/>
              <a:t>Non-concurrent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</a:p>
          <a:p>
            <a:pPr lvl="1"/>
            <a:r>
              <a:rPr lang="en-US" dirty="0" smtClean="0"/>
              <a:t>GC </a:t>
            </a:r>
            <a:r>
              <a:rPr lang="ru-RU" dirty="0" smtClean="0"/>
              <a:t>запускается в контексте одного из потоков приложения</a:t>
            </a:r>
          </a:p>
          <a:p>
            <a:pPr lvl="1"/>
            <a:r>
              <a:rPr lang="ru-RU" dirty="0" smtClean="0"/>
              <a:t>Все остальные потоки останавливаются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35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Отдельный </a:t>
            </a:r>
            <a:r>
              <a:rPr lang="en-US" dirty="0" smtClean="0"/>
              <a:t>GC </a:t>
            </a:r>
            <a:r>
              <a:rPr lang="ru-RU" dirty="0" smtClean="0"/>
              <a:t>поток для каждого</a:t>
            </a:r>
            <a:r>
              <a:rPr lang="en-US" dirty="0" smtClean="0"/>
              <a:t> </a:t>
            </a:r>
            <a:r>
              <a:rPr lang="ru-RU" dirty="0" smtClean="0"/>
              <a:t>ядра</a:t>
            </a:r>
          </a:p>
          <a:p>
            <a:r>
              <a:rPr lang="ru-RU" dirty="0" smtClean="0"/>
              <a:t>Отдельная куча для каждого процессора</a:t>
            </a:r>
          </a:p>
          <a:p>
            <a:r>
              <a:rPr lang="ru-RU" dirty="0" smtClean="0"/>
              <a:t>До .</a:t>
            </a:r>
            <a:r>
              <a:rPr lang="en-US" dirty="0"/>
              <a:t> NET </a:t>
            </a:r>
            <a:r>
              <a:rPr lang="en-US" dirty="0" smtClean="0"/>
              <a:t>4.5 </a:t>
            </a:r>
            <a:r>
              <a:rPr lang="ru-RU" dirty="0" smtClean="0"/>
              <a:t>работал в </a:t>
            </a:r>
            <a:r>
              <a:rPr lang="en-US" dirty="0" smtClean="0"/>
              <a:t>non</a:t>
            </a:r>
            <a:r>
              <a:rPr lang="ru-RU" dirty="0" smtClean="0"/>
              <a:t>-</a:t>
            </a:r>
            <a:r>
              <a:rPr lang="en-US" dirty="0" smtClean="0"/>
              <a:t>concurrent </a:t>
            </a:r>
            <a:r>
              <a:rPr lang="ru-RU" dirty="0" smtClean="0"/>
              <a:t>режиме. То есть все потоки приложения останавливались во время сборки мусора</a:t>
            </a:r>
          </a:p>
          <a:p>
            <a:r>
              <a:rPr lang="ru-RU" dirty="0" smtClean="0"/>
              <a:t>Начиная с </a:t>
            </a:r>
            <a:r>
              <a:rPr lang="en-US" dirty="0" smtClean="0"/>
              <a:t>.NET 4.5 </a:t>
            </a:r>
            <a:r>
              <a:rPr lang="ru-RU" dirty="0" smtClean="0"/>
              <a:t>поддерживает </a:t>
            </a:r>
            <a:r>
              <a:rPr lang="en-US" dirty="0" smtClean="0"/>
              <a:t>concurrent </a:t>
            </a:r>
            <a:r>
              <a:rPr lang="ru-RU" dirty="0" smtClean="0"/>
              <a:t>режим. </a:t>
            </a:r>
            <a:r>
              <a:rPr lang="ru-RU" dirty="0" smtClean="0">
                <a:solidFill>
                  <a:srgbClr val="FFFF00"/>
                </a:solidFill>
              </a:rPr>
              <a:t>Хороший выбор для приложений которые интенсивно используют память.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7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Куча для больших объектов</a:t>
            </a:r>
            <a:br>
              <a:rPr lang="ru-RU" dirty="0" smtClean="0"/>
            </a:br>
            <a:r>
              <a:rPr lang="en-US" dirty="0" smtClean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 smtClean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 smtClean="0"/>
              <a:t>Объекты в данной куче считаются принадлежащими второму поколению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Object Heap </a:t>
            </a:r>
            <a:r>
              <a:rPr lang="ru-RU" dirty="0" smtClean="0"/>
              <a:t>в </a:t>
            </a:r>
            <a:r>
              <a:rPr lang="en-US" dirty="0" smtClean="0"/>
              <a:t>.NET 4.5.1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выше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Добавлена возможность дефрагментации </a:t>
            </a:r>
            <a:r>
              <a:rPr lang="en-US" dirty="0" smtClean="0"/>
              <a:t>LOH </a:t>
            </a:r>
            <a:r>
              <a:rPr lang="ru-RU" dirty="0" smtClean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полной сборки мусора свойство </a:t>
            </a:r>
            <a:r>
              <a:rPr lang="en-US" dirty="0" err="1" smtClean="0"/>
              <a:t>LargeObjectHeapCompactionMode</a:t>
            </a:r>
            <a:r>
              <a:rPr lang="ru-RU" dirty="0" smtClean="0"/>
              <a:t> принимает значение </a:t>
            </a:r>
            <a:r>
              <a:rPr lang="en-US" dirty="0" smtClean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компиляции проекта в конфигурации </a:t>
            </a:r>
            <a:r>
              <a:rPr lang="en-US" dirty="0" smtClean="0"/>
              <a:t>Debug </a:t>
            </a:r>
            <a:r>
              <a:rPr lang="ru-RU" dirty="0" smtClean="0"/>
              <a:t>к сборке добавляется атрибут </a:t>
            </a:r>
            <a:r>
              <a:rPr lang="en-US" dirty="0" err="1" smtClean="0"/>
              <a:t>DebuggableAttribute</a:t>
            </a:r>
            <a:r>
              <a:rPr lang="ru-RU" dirty="0" smtClean="0"/>
              <a:t>	который дает команду </a:t>
            </a:r>
            <a:r>
              <a:rPr lang="en-US" dirty="0" smtClean="0"/>
              <a:t>GC </a:t>
            </a:r>
            <a:r>
              <a:rPr lang="ru-RU" dirty="0" smtClean="0"/>
              <a:t>исскуственно продлевать время жизни локальных переменных до завершения метода. </a:t>
            </a:r>
            <a:r>
              <a:rPr lang="ru-RU" smtClean="0"/>
              <a:t>Это сделано чтобы программист мог без помех заниматься отладкой.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Эффективная работа с памятью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способа сделать </a:t>
            </a:r>
            <a:r>
              <a:rPr lang="en-US" dirty="0" smtClean="0"/>
              <a:t>GC </a:t>
            </a:r>
            <a:r>
              <a:rPr lang="ru-RU" dirty="0" smtClean="0"/>
              <a:t>«счастливым»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/>
              <a:t>Заставить его</a:t>
            </a:r>
            <a:br>
              <a:rPr lang="ru-RU" b="1" dirty="0" smtClean="0"/>
            </a:br>
            <a:r>
              <a:rPr lang="ru-RU" b="1" u="sng" dirty="0" smtClean="0"/>
              <a:t>реже запускаться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Используйте пулы объектов, по возможности.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 smtClean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его работу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Время уборки мусора прямо </a:t>
            </a:r>
            <a:r>
              <a:rPr lang="ru-RU" dirty="0" smtClean="0"/>
              <a:t>пропорционально </a:t>
            </a:r>
            <a:r>
              <a:rPr lang="ru-RU" dirty="0" smtClean="0"/>
              <a:t>количеству связей которые нужно обойти.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r>
              <a:rPr lang="ru-RU" dirty="0" smtClean="0"/>
              <a:t>-типы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 = 10;</a:t>
            </a:r>
            <a:endParaRPr lang="ru-RU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int </a:t>
              </a:r>
              <a:r>
                <a:rPr lang="en-US" sz="2000" dirty="0"/>
                <a:t>j</a:t>
              </a:r>
              <a:r>
                <a:rPr lang="en-US" sz="2000" dirty="0" smtClean="0"/>
                <a:t> = 11;</a:t>
              </a:r>
              <a:endParaRPr lang="ru-RU" sz="20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Благодаря своему сравнительно небольшому размеру значения переменных </a:t>
            </a:r>
            <a:r>
              <a:rPr lang="en-US" sz="2000" dirty="0" smtClean="0"/>
              <a:t>value </a:t>
            </a:r>
            <a:r>
              <a:rPr lang="ru-RU" sz="2000" dirty="0" smtClean="0"/>
              <a:t>типа могут храниться в стеке.</a:t>
            </a:r>
            <a:r>
              <a:rPr lang="en-US" sz="2000" dirty="0" smtClean="0"/>
              <a:t> </a:t>
            </a:r>
            <a:r>
              <a:rPr lang="ru-RU" sz="2000" dirty="0" smtClean="0"/>
              <a:t>При присваивании происходит копирование значения.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blogs.msdn.com/b/ruericlippert/archive/2010/10/25/the-truth-about-value-types.aspx</a:t>
            </a:r>
            <a:endParaRPr lang="ru-RU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; </a:t>
              </a:r>
              <a:endParaRPr lang="ru-RU" sz="2000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Советы по использованию финализаторов (</a:t>
            </a:r>
            <a:r>
              <a:rPr lang="en-US" sz="3600" dirty="0" smtClean="0"/>
              <a:t>finalizers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Классы с финализаторами следует размещать в корне иерархии классов</a:t>
            </a:r>
            <a:br>
              <a:rPr lang="ru-RU" sz="2400" dirty="0" smtClean="0"/>
            </a:b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Быстрый код без блокировок</a:t>
            </a:r>
          </a:p>
          <a:p>
            <a:r>
              <a:rPr lang="ru-RU" sz="2400" dirty="0" smtClean="0"/>
              <a:t>Небольшой размер классов</a:t>
            </a:r>
          </a:p>
          <a:p>
            <a:r>
              <a:rPr lang="ru-RU" sz="2400" dirty="0" smtClean="0"/>
              <a:t>Избегайте циклических зависимостей между классами с финализаторами</a:t>
            </a:r>
            <a:endParaRPr lang="ru-RU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09904" y="2436857"/>
            <a:ext cx="2646072" cy="1604501"/>
            <a:chOff x="755576" y="1988840"/>
            <a:chExt cx="3261581" cy="1800200"/>
          </a:xfrm>
        </p:grpSpPr>
        <p:sp>
          <p:nvSpPr>
            <p:cNvPr id="7" name="Oval 6"/>
            <p:cNvSpPr/>
            <p:nvPr/>
          </p:nvSpPr>
          <p:spPr>
            <a:xfrm>
              <a:off x="755576" y="299695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1475656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2302971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180322" y="25649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1475656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535" y="306896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13" name="Straight Arrow Connector 12"/>
            <p:cNvCxnSpPr>
              <a:stCxn id="7" idx="7"/>
              <a:endCxn id="8" idx="2"/>
            </p:cNvCxnSpPr>
            <p:nvPr/>
          </p:nvCxnSpPr>
          <p:spPr>
            <a:xfrm flipV="1">
              <a:off x="1124352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9" idx="2"/>
            </p:cNvCxnSpPr>
            <p:nvPr/>
          </p:nvCxnSpPr>
          <p:spPr>
            <a:xfrm>
              <a:off x="1907704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0" idx="2"/>
            </p:cNvCxnSpPr>
            <p:nvPr/>
          </p:nvCxnSpPr>
          <p:spPr>
            <a:xfrm>
              <a:off x="2735019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11" idx="2"/>
            </p:cNvCxnSpPr>
            <p:nvPr/>
          </p:nvCxnSpPr>
          <p:spPr>
            <a:xfrm>
              <a:off x="1124352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91497" y="1988840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Правильно</a:t>
              </a:r>
              <a:endParaRPr lang="ru-RU" sz="2800" i="1" dirty="0" smtClean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6" y="2436857"/>
            <a:ext cx="2876718" cy="1640215"/>
            <a:chOff x="5058570" y="1988840"/>
            <a:chExt cx="3545878" cy="1840270"/>
          </a:xfrm>
        </p:grpSpPr>
        <p:sp>
          <p:nvSpPr>
            <p:cNvPr id="19" name="Oval 18"/>
            <p:cNvSpPr/>
            <p:nvPr/>
          </p:nvSpPr>
          <p:spPr>
            <a:xfrm>
              <a:off x="5733194" y="2996952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Oval 19"/>
            <p:cNvSpPr/>
            <p:nvPr/>
          </p:nvSpPr>
          <p:spPr>
            <a:xfrm>
              <a:off x="6453274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/>
            <p:cNvSpPr/>
            <p:nvPr/>
          </p:nvSpPr>
          <p:spPr>
            <a:xfrm>
              <a:off x="7280589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/>
            <p:cNvSpPr/>
            <p:nvPr/>
          </p:nvSpPr>
          <p:spPr>
            <a:xfrm>
              <a:off x="8157940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Oval 22"/>
            <p:cNvSpPr/>
            <p:nvPr/>
          </p:nvSpPr>
          <p:spPr>
            <a:xfrm>
              <a:off x="6453274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8570" y="342900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25" name="Straight Arrow Connector 24"/>
            <p:cNvCxnSpPr>
              <a:stCxn id="19" idx="7"/>
              <a:endCxn id="20" idx="2"/>
            </p:cNvCxnSpPr>
            <p:nvPr/>
          </p:nvCxnSpPr>
          <p:spPr>
            <a:xfrm flipV="1">
              <a:off x="6101970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6"/>
              <a:endCxn id="21" idx="2"/>
            </p:cNvCxnSpPr>
            <p:nvPr/>
          </p:nvCxnSpPr>
          <p:spPr>
            <a:xfrm>
              <a:off x="6885322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6"/>
              <a:endCxn id="22" idx="2"/>
            </p:cNvCxnSpPr>
            <p:nvPr/>
          </p:nvCxnSpPr>
          <p:spPr>
            <a:xfrm>
              <a:off x="7712637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5"/>
              <a:endCxn id="23" idx="2"/>
            </p:cNvCxnSpPr>
            <p:nvPr/>
          </p:nvCxnSpPr>
          <p:spPr>
            <a:xfrm>
              <a:off x="6101970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88777" y="1988840"/>
              <a:ext cx="2215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Неп</a:t>
              </a:r>
              <a:r>
                <a:rPr lang="ru-RU" sz="2800" i="1" dirty="0" smtClean="0"/>
                <a:t>равильно</a:t>
              </a:r>
              <a:endParaRPr lang="ru-RU" sz="2800" i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1479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smtClean="0"/>
              <a:t>Windows</a:t>
            </a:r>
            <a:r>
              <a:rPr lang="ru-RU" dirty="0" smtClean="0"/>
              <a:t> управляет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x86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32 бита = 2</a:t>
            </a:r>
            <a:r>
              <a:rPr lang="en-US" sz="1400" dirty="0" smtClean="0"/>
              <a:t>^32 = 4 </a:t>
            </a:r>
            <a:r>
              <a:rPr lang="ru-RU" sz="1400" dirty="0" smtClean="0"/>
              <a:t>Гбайт</a:t>
            </a:r>
          </a:p>
          <a:p>
            <a:pPr lvl="1"/>
            <a:r>
              <a:rPr lang="en-US" sz="1400" dirty="0" smtClean="0"/>
              <a:t>/3GB </a:t>
            </a:r>
            <a:r>
              <a:rPr lang="ru-RU" sz="1400" dirty="0" smtClean="0"/>
              <a:t>и </a:t>
            </a:r>
            <a:r>
              <a:rPr lang="en-US" sz="1400" dirty="0" smtClean="0"/>
              <a:t>/USERVA</a:t>
            </a:r>
            <a:r>
              <a:rPr lang="ru-RU" sz="1400" dirty="0" smtClean="0"/>
              <a:t> могут расширить адресное пространство процесса до 3 Гбайт</a:t>
            </a:r>
          </a:p>
          <a:p>
            <a:pPr lvl="1"/>
            <a:r>
              <a:rPr lang="ru-RU" sz="1400" dirty="0" smtClean="0"/>
              <a:t>Процесс должен быть скомпилирован как «</a:t>
            </a:r>
            <a:r>
              <a:rPr lang="en-US" sz="1400" dirty="0"/>
              <a:t>large address space aware</a:t>
            </a:r>
            <a:r>
              <a:rPr lang="ru-RU" sz="1400" dirty="0" smtClean="0"/>
              <a:t>» чтобы он мог использовать память выше </a:t>
            </a:r>
            <a:r>
              <a:rPr lang="en-US" sz="1400" dirty="0" smtClean="0"/>
              <a:t>2 </a:t>
            </a:r>
            <a:r>
              <a:rPr lang="ru-RU" sz="1400" dirty="0" smtClean="0"/>
              <a:t>Гбайт</a:t>
            </a:r>
            <a:endParaRPr lang="ru-RU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85882" y="2735369"/>
            <a:ext cx="3174608" cy="3789975"/>
            <a:chOff x="251520" y="2707346"/>
            <a:chExt cx="3174608" cy="3789975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251520" y="2707346"/>
              <a:ext cx="2727673" cy="1708150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10230" y="2890226"/>
              <a:ext cx="2772111" cy="162718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84184" y="3083266"/>
              <a:ext cx="2841944" cy="158273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Пользовательское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82069" y="4914582"/>
              <a:ext cx="2844059" cy="1582739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Системное</a:t>
              </a:r>
              <a:b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62803" y="2735369"/>
            <a:ext cx="3151197" cy="3789975"/>
            <a:chOff x="5309235" y="2707346"/>
            <a:chExt cx="3151197" cy="3789975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5309235" y="2707346"/>
              <a:ext cx="2727673" cy="2489654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467945" y="2829266"/>
              <a:ext cx="2772111" cy="2513315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618488" y="2961346"/>
              <a:ext cx="2841944" cy="2444659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3</a:t>
              </a:r>
              <a:r>
                <a:rPr lang="en-US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 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Гбайт</a:t>
              </a:r>
              <a:endParaRPr lang="en-US" kern="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5616373" y="5669440"/>
              <a:ext cx="2844059" cy="827881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1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Системное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kumimoji="0" lang="ru-RU" sz="1800" b="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2733" y="2245799"/>
            <a:ext cx="2431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По умолчанию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781" y="2245799"/>
            <a:ext cx="120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3Гбайт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276872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</a:t>
            </a:r>
            <a:r>
              <a:rPr lang="ru-RU" dirty="0" smtClean="0"/>
              <a:t>64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64 бита = 2</a:t>
            </a:r>
            <a:r>
              <a:rPr lang="en-US" sz="1400" dirty="0" smtClean="0"/>
              <a:t>^</a:t>
            </a:r>
            <a:r>
              <a:rPr lang="ru-RU" sz="1400" dirty="0" smtClean="0"/>
              <a:t>64</a:t>
            </a:r>
            <a:r>
              <a:rPr lang="en-US" sz="1400" dirty="0" smtClean="0"/>
              <a:t> = 17</a:t>
            </a:r>
            <a:r>
              <a:rPr lang="ru-RU" sz="1400" dirty="0" smtClean="0"/>
              <a:t> </a:t>
            </a:r>
            <a:r>
              <a:rPr lang="en-US" sz="1400" dirty="0" smtClean="0"/>
              <a:t>179</a:t>
            </a:r>
            <a:r>
              <a:rPr lang="ru-RU" sz="1400" dirty="0" smtClean="0"/>
              <a:t> </a:t>
            </a:r>
            <a:r>
              <a:rPr lang="en-US" sz="1400" dirty="0" smtClean="0"/>
              <a:t>869</a:t>
            </a:r>
            <a:r>
              <a:rPr lang="ru-RU" sz="1400" dirty="0" smtClean="0"/>
              <a:t> </a:t>
            </a:r>
            <a:r>
              <a:rPr lang="en-US" sz="1400" dirty="0" smtClean="0"/>
              <a:t>184 </a:t>
            </a:r>
            <a:r>
              <a:rPr lang="ru-RU" sz="1400" dirty="0" smtClean="0"/>
              <a:t>Гб =</a:t>
            </a:r>
            <a:r>
              <a:rPr lang="en-US" sz="1400" dirty="0" smtClean="0">
                <a:latin typeface="Calibri"/>
              </a:rPr>
              <a:t> 16 </a:t>
            </a:r>
            <a:r>
              <a:rPr lang="ru-RU" sz="1400" dirty="0" smtClean="0">
                <a:latin typeface="Calibri"/>
              </a:rPr>
              <a:t>Эксабайтов</a:t>
            </a:r>
            <a:endParaRPr lang="ru-RU" sz="1400" dirty="0" smtClean="0"/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x64 </a:t>
            </a:r>
            <a:r>
              <a:rPr lang="ru-RU" sz="1400" dirty="0" smtClean="0"/>
              <a:t>архитектуре в данный момент используется 48 битов 	= </a:t>
            </a:r>
            <a:r>
              <a:rPr lang="en-US" sz="1400" dirty="0" smtClean="0"/>
              <a:t>262</a:t>
            </a:r>
            <a:r>
              <a:rPr lang="ru-RU" sz="1400" dirty="0" smtClean="0"/>
              <a:t> </a:t>
            </a:r>
            <a:r>
              <a:rPr lang="en-US" sz="1400" dirty="0" smtClean="0"/>
              <a:t>144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256 </a:t>
            </a:r>
            <a:r>
              <a:rPr lang="ru-RU" sz="1400" dirty="0" smtClean="0"/>
              <a:t>Тб</a:t>
            </a:r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IA-64</a:t>
            </a:r>
            <a:r>
              <a:rPr lang="ru-RU" sz="1400" dirty="0"/>
              <a:t> архитектуре в данный момент используется </a:t>
            </a:r>
            <a:r>
              <a:rPr lang="ru-RU" sz="1400" dirty="0" smtClean="0"/>
              <a:t>50 битов 	= </a:t>
            </a:r>
            <a:r>
              <a:rPr lang="en-US" sz="1400" dirty="0" smtClean="0"/>
              <a:t>1</a:t>
            </a:r>
            <a:r>
              <a:rPr lang="ru-RU" sz="1400" dirty="0" smtClean="0"/>
              <a:t> </a:t>
            </a:r>
            <a:r>
              <a:rPr lang="en-US" sz="1400" dirty="0" smtClean="0"/>
              <a:t>048</a:t>
            </a:r>
            <a:r>
              <a:rPr lang="ru-RU" sz="1400" dirty="0" smtClean="0"/>
              <a:t> </a:t>
            </a:r>
            <a:r>
              <a:rPr lang="en-US" sz="1400" dirty="0" smtClean="0"/>
              <a:t>576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1024 </a:t>
            </a:r>
            <a:r>
              <a:rPr lang="ru-RU" sz="1400" dirty="0" smtClean="0"/>
              <a:t>Тб</a:t>
            </a:r>
          </a:p>
          <a:p>
            <a:pPr lvl="1"/>
            <a:r>
              <a:rPr lang="en-US" sz="1400" dirty="0" smtClean="0"/>
              <a:t>Windows X64 </a:t>
            </a:r>
            <a:r>
              <a:rPr lang="ru-RU" sz="1400" dirty="0" smtClean="0"/>
              <a:t>использует 44 бита 			= </a:t>
            </a:r>
            <a:r>
              <a:rPr lang="en-US" sz="1400" dirty="0" smtClean="0"/>
              <a:t>16</a:t>
            </a:r>
            <a:r>
              <a:rPr lang="ru-RU" sz="1400" dirty="0" smtClean="0"/>
              <a:t> </a:t>
            </a:r>
            <a:r>
              <a:rPr lang="en-US" sz="1400" dirty="0" smtClean="0"/>
              <a:t>384 </a:t>
            </a:r>
            <a:r>
              <a:rPr lang="ru-RU" sz="1400" dirty="0" smtClean="0"/>
              <a:t>Гб 		</a:t>
            </a:r>
            <a:r>
              <a:rPr lang="en-US" sz="1400" dirty="0" smtClean="0"/>
              <a:t>= </a:t>
            </a:r>
            <a:r>
              <a:rPr lang="en-US" sz="1400" dirty="0"/>
              <a:t>16 </a:t>
            </a:r>
            <a:r>
              <a:rPr lang="ru-RU" sz="1400" dirty="0" smtClean="0"/>
              <a:t>Тб</a:t>
            </a:r>
          </a:p>
          <a:p>
            <a:pPr lvl="1"/>
            <a:endParaRPr lang="ru-RU" sz="1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304168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396343" y="2375882"/>
            <a:ext cx="908633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211960" y="2375882"/>
            <a:ext cx="4716016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32-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битовый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процесс на 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39552" y="2917145"/>
            <a:ext cx="2727673" cy="1708150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718582" y="3043986"/>
            <a:ext cx="2772111" cy="1627188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916601" y="4939620"/>
            <a:ext cx="2844059" cy="1657732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32040" y="3124200"/>
            <a:ext cx="2727673" cy="969496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090750" y="3359710"/>
            <a:ext cx="2772111" cy="883495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255564" y="3566160"/>
            <a:ext cx="2841944" cy="90556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4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Гб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5253449" y="4648201"/>
            <a:ext cx="2844059" cy="1657731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918716" y="3181230"/>
            <a:ext cx="2841944" cy="158191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 используемой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6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из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GC.CollectionCount</a:t>
            </a:r>
            <a:r>
              <a:rPr lang="en-US" dirty="0" smtClean="0"/>
              <a:t>(</a:t>
            </a:r>
            <a:r>
              <a:rPr lang="ru-RU" dirty="0" smtClean="0"/>
              <a:t>номерПоколения</a:t>
            </a:r>
            <a:r>
              <a:rPr lang="en-US" dirty="0" smtClean="0"/>
              <a:t>)</a:t>
            </a:r>
            <a:r>
              <a:rPr lang="ru-RU" dirty="0" smtClean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 smtClean="0"/>
              <a:t>)</a:t>
            </a:r>
            <a:r>
              <a:rPr lang="ru-RU" dirty="0" smtClean="0"/>
              <a:t> – возвращает кол-во байтов выделенных в куче</a:t>
            </a:r>
          </a:p>
          <a:p>
            <a:r>
              <a:rPr lang="en-US" dirty="0" err="1" smtClean="0"/>
              <a:t>Environment.WorkingSet</a:t>
            </a:r>
            <a:r>
              <a:rPr lang="en-US" dirty="0" smtClean="0"/>
              <a:t> – </a:t>
            </a:r>
            <a:r>
              <a:rPr lang="ru-RU" dirty="0" smtClean="0"/>
              <a:t>размер в байтах рабочего множества процесса </a:t>
            </a:r>
            <a:r>
              <a:rPr lang="en-US" dirty="0" smtClean="0"/>
              <a:t>(working set)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внешними средствами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Счетчики  производительности</a:t>
            </a:r>
            <a:endParaRPr lang="en-US" dirty="0" smtClean="0"/>
          </a:p>
          <a:p>
            <a:pPr lvl="1"/>
            <a:r>
              <a:rPr lang="en-US" dirty="0" smtClean="0"/>
              <a:t>Performance Monitor</a:t>
            </a:r>
            <a:r>
              <a:rPr lang="ru-RU" dirty="0" smtClean="0"/>
              <a:t> (</a:t>
            </a:r>
            <a:r>
              <a:rPr lang="en-US" dirty="0" smtClean="0"/>
              <a:t>Control Panel </a:t>
            </a:r>
            <a:r>
              <a:rPr lang="en-US" dirty="0"/>
              <a:t>\ Administrative </a:t>
            </a:r>
            <a:r>
              <a:rPr lang="en-US" dirty="0" smtClean="0"/>
              <a:t>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technet.microsoft.com/en-us/sysinternals/bb896653</a:t>
            </a:r>
            <a:endParaRPr lang="en-US" dirty="0" smtClean="0"/>
          </a:p>
          <a:p>
            <a:r>
              <a:rPr lang="en-US" dirty="0" smtClean="0"/>
              <a:t>ETW</a:t>
            </a:r>
          </a:p>
          <a:p>
            <a:pPr lvl="1"/>
            <a:r>
              <a:rPr lang="en-US" dirty="0" err="1" smtClean="0"/>
              <a:t>PerfView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www.microsoft.com/en-us/download/details.aspx?id=28567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Счетчики производительности для мониторинга памяти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ru-RU" sz="2400" dirty="0" smtClean="0"/>
              <a:t>категория </a:t>
            </a:r>
            <a:r>
              <a:rPr lang="en-US" sz="2000" dirty="0"/>
              <a:t>.NET CLR </a:t>
            </a:r>
            <a:r>
              <a:rPr lang="en-US" sz="2000" dirty="0" smtClean="0"/>
              <a:t>Memory</a:t>
            </a:r>
            <a:r>
              <a:rPr lang="ru-RU" sz="2000" dirty="0" smtClean="0"/>
              <a:t>)</a:t>
            </a:r>
            <a:endParaRPr lang="ru-R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97274"/>
              </p:ext>
            </p:extLst>
          </p:nvPr>
        </p:nvGraphicFramePr>
        <p:xfrm>
          <a:off x="467544" y="1124744"/>
          <a:ext cx="8208912" cy="5394960"/>
        </p:xfrm>
        <a:graphic>
          <a:graphicData uri="http://schemas.openxmlformats.org/drawingml/2006/table">
            <a:tbl>
              <a:tblPr/>
              <a:tblGrid>
                <a:gridCol w="3312368"/>
                <a:gridCol w="4896544"/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Название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Описание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# Bytes in all Heaps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Общий размер кучи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Gen0+Gen1+Gen2+LOH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GC Handles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дескрипторов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Gen 0,1,2 Collections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выполнялся для каждого поколения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Induced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вызывался 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GC.Collect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committed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committed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байтов для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(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выделено и используется)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reserved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 зарезервированных байтов для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GC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Pinned Objects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прикрепленных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(fixed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C#)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объектов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Sink Blocks in use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вол-во объектов синхронизации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% Time in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в % заняла последняя сборка мусора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Allocated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Скорость выделения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Два последних значения / интервал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Finalization Survivors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объектов не были удалены т.к. нужно вызывать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0,1 Promoted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байт/сек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меняет поколение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Максимальный размер поколения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-0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1,2 heap size</a:t>
                      </a:r>
                      <a: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/>
                      </a:r>
                      <a:b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Large Object Heap size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кол-во байтов в поколениях 1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и 2, а также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Finalization-Memory from 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перешло из 0 в 1 т.к. нужен вызов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Memory from Gen 0, 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пережило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в данном поколении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используемой памяти средствами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</a:t>
            </a:r>
            <a:r>
              <a:rPr lang="ru-RU" dirty="0" smtClean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en-US" dirty="0" smtClean="0"/>
              <a:t>Analyze </a:t>
            </a:r>
            <a:r>
              <a:rPr lang="en-US" dirty="0"/>
              <a:t>-&gt; </a:t>
            </a:r>
            <a:r>
              <a:rPr lang="en-US" dirty="0" smtClean="0"/>
              <a:t>Launch </a:t>
            </a:r>
            <a:r>
              <a:rPr lang="en-US" dirty="0" err="1" smtClean="0"/>
              <a:t>Perfomance</a:t>
            </a:r>
            <a:r>
              <a:rPr lang="en-US" dirty="0" smtClean="0"/>
              <a:t> Wizard. </a:t>
            </a:r>
            <a:r>
              <a:rPr lang="ru-RU" dirty="0" smtClean="0"/>
              <a:t>В диалоге выбираем «</a:t>
            </a:r>
            <a:r>
              <a:rPr lang="en-US" dirty="0" smtClean="0"/>
              <a:t>.NET Memory Allocation (Sampling)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Сборщик мусора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Поставить на паузу все потоки процесса (</a:t>
            </a:r>
            <a:r>
              <a:rPr lang="en-US" sz="2800" dirty="0" smtClean="0"/>
              <a:t>non-concurrent </a:t>
            </a:r>
            <a:r>
              <a:rPr lang="ru-RU" sz="2800" dirty="0"/>
              <a:t>режим) </a:t>
            </a:r>
            <a:r>
              <a:rPr lang="ru-RU" sz="2800" dirty="0" smtClean="0"/>
              <a:t>или только часть из них (</a:t>
            </a:r>
            <a:r>
              <a:rPr lang="en-US" sz="2800" dirty="0" smtClean="0"/>
              <a:t>concurrent </a:t>
            </a:r>
            <a:r>
              <a:rPr lang="ru-RU" sz="2800" dirty="0"/>
              <a:t>режим)</a:t>
            </a:r>
            <a:endParaRPr lang="ru-RU" sz="2800" dirty="0" smtClean="0"/>
          </a:p>
          <a:p>
            <a:r>
              <a:rPr lang="ru-RU" sz="2800" dirty="0" smtClean="0"/>
              <a:t>Определить какие объекты достижимы начиная с «корней» (</a:t>
            </a:r>
            <a:r>
              <a:rPr lang="en-US" sz="2800" dirty="0" smtClean="0"/>
              <a:t>roots)</a:t>
            </a:r>
          </a:p>
          <a:p>
            <a:r>
              <a:rPr lang="ru-RU" sz="2800" dirty="0" smtClean="0"/>
              <a:t>Недостижимые объекты – мусор!</a:t>
            </a:r>
            <a:r>
              <a:rPr lang="en-US" sz="2800" dirty="0" smtClean="0"/>
              <a:t> </a:t>
            </a:r>
            <a:r>
              <a:rPr lang="ru-RU" sz="2800" dirty="0" smtClean="0"/>
              <a:t>Удаляем их</a:t>
            </a:r>
          </a:p>
          <a:p>
            <a:r>
              <a:rPr lang="ru-RU" sz="2800" dirty="0" smtClean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  <a:endParaRPr lang="en-US" sz="2800" dirty="0" smtClean="0"/>
          </a:p>
          <a:p>
            <a:pPr lvl="1"/>
            <a:r>
              <a:rPr lang="ru-RU" sz="2400" dirty="0" smtClean="0"/>
              <a:t>Примечание: Для </a:t>
            </a:r>
            <a:r>
              <a:rPr lang="en-US" sz="2400" dirty="0" smtClean="0"/>
              <a:t>LOH</a:t>
            </a:r>
            <a:r>
              <a:rPr lang="ru-RU" sz="2400" dirty="0" smtClean="0"/>
              <a:t> дефрагментация не выполняется</a:t>
            </a:r>
          </a:p>
          <a:p>
            <a:r>
              <a:rPr lang="ru-RU" sz="2800" dirty="0" smtClean="0"/>
              <a:t>Снимаем все потоки с паузы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демонстрация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1911822" y="2066484"/>
            <a:ext cx="5180458" cy="698500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21051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64509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stCxn id="35" idx="2"/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2"/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static </a:t>
            </a:r>
            <a:r>
              <a:rPr lang="ru-RU" dirty="0" smtClean="0"/>
              <a:t>переменные</a:t>
            </a:r>
          </a:p>
          <a:p>
            <a:r>
              <a:rPr lang="ru-RU" dirty="0" smtClean="0"/>
              <a:t>стек - локальные переменные и аргументы функций</a:t>
            </a:r>
          </a:p>
          <a:p>
            <a:r>
              <a:rPr lang="ru-RU" dirty="0" smtClean="0"/>
              <a:t>регистры процессора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запускается сборщик мусора?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память </a:t>
            </a:r>
            <a:r>
              <a:rPr lang="ru-RU" dirty="0"/>
              <a:t>выделенная </a:t>
            </a:r>
            <a:r>
              <a:rPr lang="ru-RU" dirty="0" smtClean="0"/>
              <a:t>в управляемой кучи достигает определенного предела. Данный предел зависит от версии </a:t>
            </a:r>
            <a:r>
              <a:rPr lang="en-US" dirty="0" smtClean="0"/>
              <a:t>CLR </a:t>
            </a:r>
            <a:r>
              <a:rPr lang="ru-RU" dirty="0" smtClean="0"/>
              <a:t>и также  менятся в зависимости от поведения программы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Windows</a:t>
            </a:r>
            <a:r>
              <a:rPr lang="ru-RU" dirty="0" smtClean="0"/>
              <a:t> сообщает о приближении к пределу доступной виртуальной памяти</a:t>
            </a:r>
          </a:p>
          <a:p>
            <a:r>
              <a:rPr lang="ru-RU" dirty="0" smtClean="0"/>
              <a:t>Вручную с помощью </a:t>
            </a:r>
            <a:r>
              <a:rPr lang="en-US" dirty="0" err="1" smtClean="0"/>
              <a:t>GC.Collect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мусора на основе поколений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generation based garbage 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Сборщик мусора в </a:t>
            </a:r>
            <a:r>
              <a:rPr lang="en-US" dirty="0" smtClean="0"/>
              <a:t>.NET </a:t>
            </a:r>
            <a:r>
              <a:rPr lang="ru-RU" dirty="0" smtClean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1020</Words>
  <Application>Microsoft Office PowerPoint</Application>
  <PresentationFormat>On-screen Show (4:3)</PresentationFormat>
  <Paragraphs>224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bel-hard-training</vt:lpstr>
      <vt:lpstr>PowerPoint Presentation</vt:lpstr>
      <vt:lpstr>Value-типы</vt:lpstr>
      <vt:lpstr>Ссылочные типы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Workstation GC и Server GC</vt:lpstr>
      <vt:lpstr>Workstation GC</vt:lpstr>
      <vt:lpstr>Server GC</vt:lpstr>
      <vt:lpstr>Куча для больших объектов (Large Object Heap – LOH)</vt:lpstr>
      <vt:lpstr>Large Object Heap в .NET 4.5.1 и выше</vt:lpstr>
      <vt:lpstr>Конфигурация Debug и GC</vt:lpstr>
      <vt:lpstr>Эффективная работа с памятью</vt:lpstr>
      <vt:lpstr>Два способа сделать GC «счастливым»</vt:lpstr>
      <vt:lpstr>Советы по использованию финализаторов (finalizers)</vt:lpstr>
      <vt:lpstr>Как Windows управляет памятью</vt:lpstr>
      <vt:lpstr>Адресное пространство для x86</vt:lpstr>
      <vt:lpstr>Адресное пространство для x64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Счетчики производительности для мониторинга памяти (категория .NET CLR Memory)</vt:lpstr>
      <vt:lpstr>Анализ используемой памяти средствами Visual Studio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2015-08-23T18:02:06Z</dcterms:modified>
</cp:coreProperties>
</file>