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356" r:id="rId10"/>
    <p:sldId id="288" r:id="rId11"/>
    <p:sldId id="259" r:id="rId12"/>
    <p:sldId id="316" r:id="rId13"/>
    <p:sldId id="261" r:id="rId14"/>
    <p:sldId id="302" r:id="rId15"/>
    <p:sldId id="337" r:id="rId16"/>
    <p:sldId id="352" r:id="rId17"/>
    <p:sldId id="351" r:id="rId18"/>
    <p:sldId id="297" r:id="rId19"/>
    <p:sldId id="331" r:id="rId20"/>
    <p:sldId id="376" r:id="rId21"/>
    <p:sldId id="263" r:id="rId22"/>
    <p:sldId id="301" r:id="rId23"/>
    <p:sldId id="307" r:id="rId24"/>
    <p:sldId id="306" r:id="rId25"/>
    <p:sldId id="343" r:id="rId26"/>
    <p:sldId id="308" r:id="rId27"/>
    <p:sldId id="309" r:id="rId28"/>
    <p:sldId id="310" r:id="rId29"/>
    <p:sldId id="322" r:id="rId30"/>
    <p:sldId id="346" r:id="rId31"/>
    <p:sldId id="381" r:id="rId32"/>
    <p:sldId id="347" r:id="rId33"/>
    <p:sldId id="262" r:id="rId34"/>
    <p:sldId id="291" r:id="rId35"/>
    <p:sldId id="293" r:id="rId36"/>
    <p:sldId id="333" r:id="rId37"/>
    <p:sldId id="366" r:id="rId38"/>
    <p:sldId id="345" r:id="rId39"/>
    <p:sldId id="368" r:id="rId40"/>
    <p:sldId id="265" r:id="rId41"/>
    <p:sldId id="367" r:id="rId42"/>
    <p:sldId id="372" r:id="rId43"/>
    <p:sldId id="349" r:id="rId44"/>
    <p:sldId id="369" r:id="rId45"/>
    <p:sldId id="370" r:id="rId46"/>
    <p:sldId id="323" r:id="rId47"/>
    <p:sldId id="344" r:id="rId48"/>
    <p:sldId id="314" r:id="rId49"/>
    <p:sldId id="373" r:id="rId50"/>
    <p:sldId id="371" r:id="rId51"/>
    <p:sldId id="266" r:id="rId52"/>
    <p:sldId id="348" r:id="rId53"/>
    <p:sldId id="350" r:id="rId54"/>
    <p:sldId id="327" r:id="rId55"/>
    <p:sldId id="290" r:id="rId56"/>
    <p:sldId id="292" r:id="rId57"/>
    <p:sldId id="267" r:id="rId58"/>
    <p:sldId id="289" r:id="rId59"/>
    <p:sldId id="340" r:id="rId60"/>
    <p:sldId id="339" r:id="rId61"/>
    <p:sldId id="338" r:id="rId62"/>
    <p:sldId id="319" r:id="rId63"/>
    <p:sldId id="332" r:id="rId64"/>
    <p:sldId id="355" r:id="rId65"/>
    <p:sldId id="268" r:id="rId66"/>
    <p:sldId id="326" r:id="rId67"/>
    <p:sldId id="354" r:id="rId68"/>
    <p:sldId id="357" r:id="rId69"/>
    <p:sldId id="283" r:id="rId70"/>
    <p:sldId id="335" r:id="rId71"/>
    <p:sldId id="269" r:id="rId72"/>
    <p:sldId id="358" r:id="rId73"/>
    <p:sldId id="359" r:id="rId74"/>
    <p:sldId id="360" r:id="rId75"/>
    <p:sldId id="328" r:id="rId76"/>
    <p:sldId id="361" r:id="rId77"/>
    <p:sldId id="334" r:id="rId78"/>
    <p:sldId id="329" r:id="rId79"/>
    <p:sldId id="330" r:id="rId80"/>
    <p:sldId id="362" r:id="rId81"/>
    <p:sldId id="363" r:id="rId82"/>
    <p:sldId id="382" r:id="rId83"/>
    <p:sldId id="383" r:id="rId84"/>
    <p:sldId id="325" r:id="rId85"/>
    <p:sldId id="353" r:id="rId86"/>
    <p:sldId id="305" r:id="rId87"/>
    <p:sldId id="271" r:id="rId88"/>
    <p:sldId id="311" r:id="rId89"/>
    <p:sldId id="272" r:id="rId90"/>
    <p:sldId id="336" r:id="rId91"/>
    <p:sldId id="365" r:id="rId92"/>
    <p:sldId id="364" r:id="rId93"/>
    <p:sldId id="317" r:id="rId94"/>
    <p:sldId id="299" r:id="rId95"/>
    <p:sldId id="298" r:id="rId96"/>
    <p:sldId id="375" r:id="rId97"/>
    <p:sldId id="273" r:id="rId98"/>
    <p:sldId id="274" r:id="rId99"/>
    <p:sldId id="374" r:id="rId100"/>
    <p:sldId id="320" r:id="rId101"/>
    <p:sldId id="341" r:id="rId102"/>
    <p:sldId id="342" r:id="rId103"/>
    <p:sldId id="378" r:id="rId104"/>
    <p:sldId id="379" r:id="rId105"/>
    <p:sldId id="380" r:id="rId106"/>
    <p:sldId id="377" r:id="rId107"/>
    <p:sldId id="276" r:id="rId108"/>
    <p:sldId id="286" r:id="rId109"/>
    <p:sldId id="277" r:id="rId110"/>
    <p:sldId id="321" r:id="rId111"/>
    <p:sldId id="315" r:id="rId112"/>
    <p:sldId id="278" r:id="rId113"/>
    <p:sldId id="282" r:id="rId114"/>
    <p:sldId id="285" r:id="rId115"/>
    <p:sldId id="281" r:id="rId116"/>
    <p:sldId id="300" r:id="rId117"/>
    <p:sldId id="287" r:id="rId118"/>
    <p:sldId id="279" r:id="rId1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356"/>
            <p14:sldId id="288"/>
            <p14:sldId id="259"/>
            <p14:sldId id="316"/>
            <p14:sldId id="261"/>
            <p14:sldId id="302"/>
            <p14:sldId id="337"/>
            <p14:sldId id="352"/>
            <p14:sldId id="351"/>
            <p14:sldId id="297"/>
            <p14:sldId id="331"/>
          </p14:sldIdLst>
        </p14:section>
        <p14:section name="Пространства имен" id="{3DE4294F-3B16-D14A-9CA1-1CC41E13F46A}">
          <p14:sldIdLst>
            <p14:sldId id="376"/>
          </p14:sldIdLst>
        </p14:section>
        <p14:section name="Методы" id="{DC2BC956-082E-4AB6-BB38-899A42676D18}">
          <p14:sldIdLst>
            <p14:sldId id="263"/>
            <p14:sldId id="301"/>
            <p14:sldId id="307"/>
            <p14:sldId id="306"/>
            <p14:sldId id="343"/>
            <p14:sldId id="308"/>
            <p14:sldId id="309"/>
            <p14:sldId id="310"/>
            <p14:sldId id="322"/>
            <p14:sldId id="346"/>
            <p14:sldId id="381"/>
            <p14:sldId id="347"/>
          </p14:sldIdLst>
        </p14:section>
        <p14:section name="Конструкторы" id="{E391C0FA-12D1-4A20-B027-6D8F01DCFA01}">
          <p14:sldIdLst>
            <p14:sldId id="262"/>
            <p14:sldId id="291"/>
            <p14:sldId id="293"/>
            <p14:sldId id="333"/>
            <p14:sldId id="366"/>
            <p14:sldId id="345"/>
          </p14:sldIdLst>
        </p14:section>
        <p14:section name="Свойства" id="{456DB8EE-A44A-4E73-BAAE-B0403440D53F}">
          <p14:sldIdLst>
            <p14:sldId id="368"/>
            <p14:sldId id="265"/>
            <p14:sldId id="367"/>
            <p14:sldId id="372"/>
            <p14:sldId id="349"/>
            <p14:sldId id="369"/>
            <p14:sldId id="370"/>
            <p14:sldId id="323"/>
            <p14:sldId id="344"/>
            <p14:sldId id="314"/>
            <p14:sldId id="373"/>
          </p14:sldIdLst>
        </p14:section>
        <p14:section name="Индексаторы" id="{506B1DB8-178F-C247-8A5B-0B6EE5CB1CAD}">
          <p14:sldIdLst>
            <p14:sldId id="371"/>
            <p14:sldId id="266"/>
          </p14:sldIdLst>
        </p14:section>
        <p14:section name="Expression-bodied members" id="{C6A43025-FC7A-4B80-929D-0F47CC85B200}">
          <p14:sldIdLst>
            <p14:sldId id="348"/>
          </p14:sldIdLst>
        </p14:section>
        <p14:section name="Инициализатор объектов" id="{A284CCF8-19FD-4A27-90AB-5FFA37CB08B4}">
          <p14:sldIdLst>
            <p14:sldId id="350"/>
          </p14:sldIdLst>
        </p14:section>
        <p14:section name="Наследование" id="{EBC671F2-8346-48B4-98CF-77EC7362373B}">
          <p14:sldIdLst>
            <p14:sldId id="327"/>
            <p14:sldId id="290"/>
            <p14:sldId id="292"/>
            <p14:sldId id="267"/>
            <p14:sldId id="289"/>
            <p14:sldId id="340"/>
            <p14:sldId id="339"/>
            <p14:sldId id="338"/>
            <p14:sldId id="319"/>
            <p14:sldId id="332"/>
          </p14:sldIdLst>
        </p14:section>
        <p14:section name="Полиморфизм" id="{E4D7AC61-7DC0-4C49-A557-F0C52B715C96}">
          <p14:sldIdLst>
            <p14:sldId id="355"/>
            <p14:sldId id="268"/>
            <p14:sldId id="326"/>
            <p14:sldId id="354"/>
            <p14:sldId id="357"/>
            <p14:sldId id="283"/>
            <p14:sldId id="335"/>
          </p14:sldIdLst>
        </p14:section>
        <p14:section name="Класс Object" id="{45839CC1-E6B5-48DC-AFF5-6D698801DF6E}">
          <p14:sldIdLst>
            <p14:sldId id="269"/>
            <p14:sldId id="358"/>
            <p14:sldId id="359"/>
            <p14:sldId id="360"/>
            <p14:sldId id="328"/>
            <p14:sldId id="361"/>
            <p14:sldId id="334"/>
            <p14:sldId id="329"/>
            <p14:sldId id="330"/>
            <p14:sldId id="362"/>
            <p14:sldId id="363"/>
            <p14:sldId id="382"/>
            <p14:sldId id="383"/>
          </p14:sldIdLst>
        </p14:section>
        <p14:section name="class vs struct" id="{880CB192-F7BD-45B6-B09F-4A2BE0F2DE32}">
          <p14:sldIdLst>
            <p14:sldId id="325"/>
            <p14:sldId id="353"/>
            <p14:sldId id="305"/>
          </p14:sldIdLst>
        </p14:section>
        <p14:section name="Интерфейсы" id="{197C209B-3324-4704-B26A-5D615C0F2BCD}">
          <p14:sldIdLst>
            <p14:sldId id="271"/>
            <p14:sldId id="311"/>
            <p14:sldId id="272"/>
            <p14:sldId id="336"/>
            <p14:sldId id="365"/>
            <p14:sldId id="364"/>
            <p14:sldId id="317"/>
            <p14:sldId id="299"/>
            <p14:sldId id="298"/>
            <p14:sldId id="375"/>
            <p14:sldId id="273"/>
            <p14:sldId id="274"/>
            <p14:sldId id="374"/>
            <p14:sldId id="320"/>
            <p14:sldId id="341"/>
            <p14:sldId id="342"/>
            <p14:sldId id="378"/>
            <p14:sldId id="379"/>
            <p14:sldId id="380"/>
          </p14:sldIdLst>
        </p14:section>
        <p14:section name="Вложенные типы" id="{38BECCC7-D894-7443-B9D8-5181FB3071C2}">
          <p14:sldIdLst>
            <p14:sldId id="377"/>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94741" autoAdjust="0"/>
  </p:normalViewPr>
  <p:slideViewPr>
    <p:cSldViewPr>
      <p:cViewPr varScale="1">
        <p:scale>
          <a:sx n="70" d="100"/>
          <a:sy n="70" d="100"/>
        </p:scale>
        <p:origin x="-1416" y="-90"/>
      </p:cViewPr>
      <p:guideLst>
        <p:guide orient="horz" pos="2160"/>
        <p:guide pos="2880"/>
      </p:guideLst>
    </p:cSldViewPr>
  </p:slideViewPr>
  <p:outlineViewPr>
    <p:cViewPr>
      <p:scale>
        <a:sx n="33" d="100"/>
        <a:sy n="33" d="100"/>
      </p:scale>
      <p:origin x="0" y="-879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a:solidFill>
                  <a:prstClr val="white"/>
                </a:solidFill>
              </a:rPr>
              <a:t>Основы программирования на </a:t>
            </a:r>
            <a:r>
              <a:rPr lang="en-US" sz="3600" b="1" i="1" dirty="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en-US" sz="2400" dirty="0">
                <a:solidFill>
                  <a:prstClr val="white"/>
                </a:solidFill>
              </a:rPr>
              <a:t>?</a:t>
            </a:r>
            <a:r>
              <a:rPr lang="ru-RU" sz="2400" dirty="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30.11.2018</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30.11.2018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30.11.2018</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30.11.2018</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30.11.2018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3" cy="646331"/>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Основы ООП</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 xmlns:a16="http://schemas.microsoft.com/office/drawing/2014/main" id="{60BAAC1F-4A43-BB49-9C95-FEF97E1CD85B}"/>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80969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en-US" sz="2400" dirty="0">
                <a:solidFill>
                  <a:schemeClr val="bg1"/>
                </a:solidFill>
                <a:cs typeface="Times New Roman" pitchFamily="18" charset="0"/>
              </a:rPr>
              <a:t> </a:t>
            </a:r>
            <a:r>
              <a:rPr lang="ru-RU" sz="2400" dirty="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Если полю класса не присвоить значение при объявлении или в конструкторе класса, то она будет иметь значение по умолчанию. </a:t>
            </a:r>
            <a:r>
              <a:rPr lang="ru-RU" sz="1600" dirty="0">
                <a:solidFill>
                  <a:srgbClr val="FFFF00"/>
                </a:solidFill>
              </a:rPr>
              <a:t>Будьте особенно внимательны при работе со ссылочными (</a:t>
            </a:r>
            <a:r>
              <a:rPr lang="en-US" sz="1600" dirty="0">
                <a:solidFill>
                  <a:srgbClr val="FFFF00"/>
                </a:solidFill>
              </a:rPr>
              <a:t>reference</a:t>
            </a:r>
            <a:r>
              <a:rPr lang="ru-RU" sz="1600" dirty="0">
                <a:solidFill>
                  <a:srgbClr val="FFFF00"/>
                </a:solidFill>
              </a:rPr>
              <a:t>) типами!</a:t>
            </a: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 xmlns:a16="http://schemas.microsoft.com/office/drawing/2014/main" val="20000"/>
                    </a:ext>
                  </a:extLst>
                </a:gridCol>
                <a:gridCol w="6336704">
                  <a:extLst>
                    <a:ext uri="{9D8B030D-6E8A-4147-A177-3AD203B41FA5}">
                      <a16:colId xmlns="" xmlns:a16="http://schemas.microsoft.com/office/drawing/2014/main" val="20001"/>
                    </a:ext>
                  </a:extLst>
                </a:gridCol>
              </a:tblGrid>
              <a:tr h="247998">
                <a:tc>
                  <a:txBody>
                    <a:bodyPr/>
                    <a:lstStyle/>
                    <a:p>
                      <a:r>
                        <a:rPr lang="ru-RU" sz="1400" b="1" dirty="0">
                          <a:solidFill>
                            <a:schemeClr val="tx1"/>
                          </a:solidFill>
                          <a:latin typeface="+mn-lt"/>
                        </a:rPr>
                        <a:t>Имя</a:t>
                      </a:r>
                      <a:r>
                        <a:rPr lang="ru-RU" sz="1400" b="1" baseline="0" dirty="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10000"/>
                  </a:ext>
                </a:extLst>
              </a:tr>
              <a:tr h="247998">
                <a:tc>
                  <a:txBody>
                    <a:bodyPr/>
                    <a:lstStyle/>
                    <a:p>
                      <a:r>
                        <a:rPr lang="ru-RU" sz="1400" u="none" dirty="0">
                          <a:solidFill>
                            <a:schemeClr val="tx1"/>
                          </a:solidFill>
                          <a:latin typeface="+mn-lt"/>
                        </a:rPr>
                        <a:t>ссылочный</a:t>
                      </a:r>
                      <a:r>
                        <a:rPr lang="ru-RU" sz="1400" u="none" baseline="0" dirty="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a:solidFill>
                            <a:schemeClr val="tx1"/>
                          </a:solidFill>
                          <a:latin typeface="+mn-lt"/>
                        </a:rPr>
                        <a:t>null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 xmlns:a16="http://schemas.microsoft.com/office/drawing/2014/main" val="10001"/>
                  </a:ext>
                </a:extLst>
              </a:tr>
              <a:tr h="247998">
                <a:tc>
                  <a:txBody>
                    <a:bodyPr/>
                    <a:lstStyle/>
                    <a:p>
                      <a:r>
                        <a:rPr lang="en-US" sz="1400" u="none" dirty="0">
                          <a:solidFill>
                            <a:schemeClr val="tx1"/>
                          </a:solidFill>
                          <a:latin typeface="+mn-lt"/>
                        </a:rPr>
                        <a:t>bool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47998">
                <a:tc>
                  <a:txBody>
                    <a:bodyPr/>
                    <a:lstStyle/>
                    <a:p>
                      <a:r>
                        <a:rPr lang="en-US" sz="1400" u="none" dirty="0">
                          <a:solidFill>
                            <a:schemeClr val="tx1"/>
                          </a:solidFill>
                          <a:latin typeface="+mn-lt"/>
                        </a:rPr>
                        <a:t>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47998">
                <a:tc>
                  <a:txBody>
                    <a:bodyPr/>
                    <a:lstStyle/>
                    <a:p>
                      <a:r>
                        <a:rPr lang="en-US" sz="1400" u="none" dirty="0">
                          <a:solidFill>
                            <a:schemeClr val="tx1"/>
                          </a:solidFill>
                          <a:latin typeface="+mn-lt"/>
                        </a:rPr>
                        <a:t>char</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247998">
                <a:tc>
                  <a:txBody>
                    <a:bodyPr/>
                    <a:lstStyle/>
                    <a:p>
                      <a:r>
                        <a:rPr lang="en-US" sz="1400" u="none" dirty="0">
                          <a:solidFill>
                            <a:schemeClr val="tx1"/>
                          </a:solidFill>
                          <a:latin typeface="+mn-lt"/>
                        </a:rPr>
                        <a:t>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247998">
                <a:tc>
                  <a:txBody>
                    <a:bodyPr/>
                    <a:lstStyle/>
                    <a:p>
                      <a:r>
                        <a:rPr lang="en-US" sz="1400" u="none" dirty="0">
                          <a:solidFill>
                            <a:schemeClr val="tx1"/>
                          </a:solidFill>
                          <a:latin typeface="+mn-lt"/>
                        </a:rPr>
                        <a:t>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247998">
                <a:tc>
                  <a:txBody>
                    <a:bodyPr/>
                    <a:lstStyle/>
                    <a:p>
                      <a:r>
                        <a:rPr lang="en-US" sz="1400" u="none" dirty="0">
                          <a:solidFill>
                            <a:schemeClr val="tx1"/>
                          </a:solidFill>
                          <a:latin typeface="+mn-lt"/>
                        </a:rPr>
                        <a:t>sbyte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247998">
                <a:tc>
                  <a:txBody>
                    <a:bodyPr/>
                    <a:lstStyle/>
                    <a:p>
                      <a:r>
                        <a:rPr lang="en-US" sz="1400" u="none" dirty="0">
                          <a:solidFill>
                            <a:schemeClr val="tx1"/>
                          </a:solidFill>
                          <a:latin typeface="+mn-lt"/>
                        </a:rPr>
                        <a:t>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247998">
                <a:tc>
                  <a:txBody>
                    <a:bodyPr/>
                    <a:lstStyle/>
                    <a:p>
                      <a:r>
                        <a:rPr lang="en-US" sz="1400" u="none" dirty="0">
                          <a:solidFill>
                            <a:schemeClr val="tx1"/>
                          </a:solidFill>
                          <a:latin typeface="+mn-lt"/>
                        </a:rPr>
                        <a:t>uint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247998">
                <a:tc>
                  <a:txBody>
                    <a:bodyPr/>
                    <a:lstStyle/>
                    <a:p>
                      <a:r>
                        <a:rPr lang="en-US" sz="1400" u="none" dirty="0">
                          <a:solidFill>
                            <a:schemeClr val="tx1"/>
                          </a:solidFill>
                          <a:latin typeface="+mn-lt"/>
                        </a:rPr>
                        <a:t>ulong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3"/>
                  </a:ext>
                </a:extLst>
              </a:tr>
              <a:tr h="247998">
                <a:tc>
                  <a:txBody>
                    <a:bodyPr/>
                    <a:lstStyle/>
                    <a:p>
                      <a:r>
                        <a:rPr lang="en-US" sz="1400" u="none" dirty="0">
                          <a:solidFill>
                            <a:schemeClr val="tx1"/>
                          </a:solidFill>
                          <a:latin typeface="+mn-lt"/>
                        </a:rPr>
                        <a:t>ushort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a:t>
                      </a:r>
                      <a:r>
                        <a:rPr lang="en-US" sz="1400" dirty="0">
                          <a:solidFill>
                            <a:schemeClr val="tx1"/>
                          </a:solidFill>
                          <a:latin typeface="+mn-lt"/>
                        </a:rPr>
                        <a:t> </a:t>
                      </a:r>
                      <a:r>
                        <a:rPr lang="ru-RU" sz="1400" dirty="0">
                          <a:solidFill>
                            <a:schemeClr val="tx1"/>
                          </a:solidFill>
                          <a:latin typeface="+mn-lt"/>
                        </a:rPr>
                        <a:t>выражения </a:t>
                      </a:r>
                      <a:r>
                        <a:rPr lang="en-US" sz="1400" dirty="0">
                          <a:solidFill>
                            <a:schemeClr val="tx1"/>
                          </a:solidFill>
                          <a:latin typeface="+mn-lt"/>
                        </a:rPr>
                        <a:t>(E)0, </a:t>
                      </a:r>
                      <a:r>
                        <a:rPr lang="ru-RU" sz="1400" dirty="0">
                          <a:solidFill>
                            <a:schemeClr val="tx1"/>
                          </a:solidFill>
                          <a:latin typeface="+mn-lt"/>
                        </a:rPr>
                        <a:t>где </a:t>
                      </a:r>
                      <a:r>
                        <a:rPr lang="en-US" sz="1400" dirty="0">
                          <a:solidFill>
                            <a:schemeClr val="tx1"/>
                          </a:solidFill>
                          <a:latin typeface="+mn-lt"/>
                        </a:rPr>
                        <a:t>E </a:t>
                      </a:r>
                      <a:r>
                        <a:rPr lang="ru-RU" sz="1400" dirty="0">
                          <a:solidFill>
                            <a:schemeClr val="tx1"/>
                          </a:solidFill>
                          <a:latin typeface="+mn-lt"/>
                        </a:rPr>
                        <a:t> </a:t>
                      </a:r>
                      <a:r>
                        <a:rPr lang="en-US" sz="1400" dirty="0">
                          <a:solidFill>
                            <a:schemeClr val="tx1"/>
                          </a:solidFill>
                          <a:latin typeface="+mn-lt"/>
                        </a:rPr>
                        <a:t>enum </a:t>
                      </a:r>
                      <a:r>
                        <a:rPr lang="ru-RU" sz="1400" dirty="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5"/>
                  </a:ext>
                </a:extLst>
              </a:tr>
              <a:tr h="247998">
                <a:tc>
                  <a:txBody>
                    <a:bodyPr/>
                    <a:lstStyle/>
                    <a:p>
                      <a:r>
                        <a:rPr lang="en-US" sz="1400" u="none" dirty="0">
                          <a:solidFill>
                            <a:schemeClr val="tx1"/>
                          </a:solidFill>
                          <a:latin typeface="+mn-lt"/>
                        </a:rPr>
                        <a:t>struct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 полученное после присвоения</a:t>
                      </a:r>
                      <a:r>
                        <a:rPr lang="ru-RU" sz="1400" baseline="0" dirty="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6"/>
                  </a:ext>
                </a:extLst>
              </a:tr>
            </a:tbl>
          </a:graphicData>
        </a:graphic>
      </p:graphicFrame>
    </p:spTree>
    <p:extLst>
      <p:ext uri="{BB962C8B-B14F-4D97-AF65-F5344CB8AC3E}">
        <p14:creationId xmlns:p14="http://schemas.microsoft.com/office/powerpoint/2010/main" val="11835599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реализации </a:t>
            </a:r>
            <a:r>
              <a:rPr lang="en-US" dirty="0" err="1">
                <a:solidFill>
                  <a:schemeClr val="bg1"/>
                </a:solidFill>
              </a:rPr>
              <a:t>IEnumerable</a:t>
            </a:r>
            <a:r>
              <a:rPr lang="ru-RU" dirty="0">
                <a:solidFill>
                  <a:schemeClr val="bg1"/>
                </a:solidFill>
              </a:rPr>
              <a:t> с использованием </a:t>
            </a:r>
            <a:r>
              <a:rPr lang="en-US" dirty="0">
                <a:solidFill>
                  <a:schemeClr val="bg1"/>
                </a:solidFill>
              </a:rPr>
              <a:t>yield</a:t>
            </a:r>
          </a:p>
        </p:txBody>
      </p:sp>
      <p:sp>
        <p:nvSpPr>
          <p:cNvPr id="3" name="Content Placeholder 2">
            <a:extLst>
              <a:ext uri="{FF2B5EF4-FFF2-40B4-BE49-F238E27FC236}">
                <a16:creationId xmlns="" xmlns:a16="http://schemas.microsoft.com/office/drawing/2014/main" id="{FFB798BD-C637-4940-B5AC-26153CD2A839}"/>
              </a:ext>
            </a:extLst>
          </p:cNvPr>
          <p:cNvSpPr>
            <a:spLocks noGrp="1"/>
          </p:cNvSpPr>
          <p:nvPr>
            <p:ph idx="1"/>
          </p:nvPr>
        </p:nvSpPr>
        <p:spPr/>
        <p:txBody>
          <a:bodyPr/>
          <a:lstStyle/>
          <a:p>
            <a:pPr marL="0" indent="0">
              <a:buNone/>
            </a:pPr>
            <a:r>
              <a:rPr lang="en-US" dirty="0">
                <a:solidFill>
                  <a:schemeClr val="bg1"/>
                </a:solidFill>
              </a:rPr>
              <a:t>...</a:t>
            </a:r>
          </a:p>
        </p:txBody>
      </p:sp>
    </p:spTree>
    <p:extLst>
      <p:ext uri="{BB962C8B-B14F-4D97-AF65-F5344CB8AC3E}">
        <p14:creationId xmlns:p14="http://schemas.microsoft.com/office/powerpoint/2010/main" val="3732653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Взаимосвязь </a:t>
            </a:r>
            <a:r>
              <a:rPr lang="en-US" dirty="0">
                <a:solidFill>
                  <a:schemeClr val="bg1"/>
                </a:solidFill>
              </a:rPr>
              <a:t>foreach </a:t>
            </a:r>
            <a:r>
              <a:rPr lang="ru-RU" dirty="0">
                <a:solidFill>
                  <a:schemeClr val="bg1"/>
                </a:solidFill>
              </a:rPr>
              <a:t>и </a:t>
            </a:r>
            <a:r>
              <a:rPr lang="en-US" dirty="0" err="1">
                <a:solidFill>
                  <a:schemeClr val="bg1"/>
                </a:solidFill>
              </a:rPr>
              <a:t>IEnumerable</a:t>
            </a:r>
            <a:endParaRPr lang="en-US" dirty="0">
              <a:solidFill>
                <a:schemeClr val="bg1"/>
              </a:solidFill>
            </a:endParaRPr>
          </a:p>
        </p:txBody>
      </p:sp>
      <p:sp>
        <p:nvSpPr>
          <p:cNvPr id="3" name="Content Placeholder 2">
            <a:extLst>
              <a:ext uri="{FF2B5EF4-FFF2-40B4-BE49-F238E27FC236}">
                <a16:creationId xmlns="" xmlns:a16="http://schemas.microsoft.com/office/drawing/2014/main" id="{FFB798BD-C637-4940-B5AC-26153CD2A839}"/>
              </a:ext>
            </a:extLst>
          </p:cNvPr>
          <p:cNvSpPr>
            <a:spLocks noGrp="1"/>
          </p:cNvSpPr>
          <p:nvPr>
            <p:ph idx="1"/>
          </p:nvPr>
        </p:nvSpPr>
        <p:spPr>
          <a:xfrm>
            <a:off x="457200" y="1600201"/>
            <a:ext cx="8229600" cy="676672"/>
          </a:xfrm>
        </p:spPr>
        <p:txBody>
          <a:bodyPr/>
          <a:lstStyle/>
          <a:p>
            <a:pPr marL="0" indent="0">
              <a:buNone/>
            </a:pPr>
            <a:r>
              <a:rPr lang="ru-RU" dirty="0">
                <a:solidFill>
                  <a:schemeClr val="bg1"/>
                </a:solidFill>
              </a:rPr>
              <a:t>Компилятор заменяет цикл </a:t>
            </a:r>
            <a:r>
              <a:rPr lang="en-US" dirty="0">
                <a:solidFill>
                  <a:schemeClr val="bg1"/>
                </a:solidFill>
              </a:rPr>
              <a:t>foreach</a:t>
            </a:r>
          </a:p>
        </p:txBody>
      </p:sp>
      <p:sp>
        <p:nvSpPr>
          <p:cNvPr id="4" name="Rectangle 3">
            <a:extLst>
              <a:ext uri="{FF2B5EF4-FFF2-40B4-BE49-F238E27FC236}">
                <a16:creationId xmlns="" xmlns:a16="http://schemas.microsoft.com/office/drawing/2014/main" id="{5D49B077-590F-CE48-A118-D0B30F5EC9DD}"/>
              </a:ext>
            </a:extLst>
          </p:cNvPr>
          <p:cNvSpPr/>
          <p:nvPr/>
        </p:nvSpPr>
        <p:spPr>
          <a:xfrm>
            <a:off x="457200" y="2420888"/>
            <a:ext cx="8229600" cy="36933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foreach</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V</a:t>
            </a:r>
            <a:r>
              <a:rPr lang="en-US" dirty="0">
                <a:solidFill>
                  <a:srgbClr val="000000"/>
                </a:solidFill>
                <a:latin typeface="Consolas" panose="020B0609020204030204" pitchFamily="49" charset="0"/>
                <a:cs typeface="Consolas" panose="020B0609020204030204" pitchFamily="49" charset="0"/>
              </a:rPr>
              <a:t> v </a:t>
            </a:r>
            <a:r>
              <a:rPr lang="en-US" dirty="0">
                <a:solidFill>
                  <a:srgbClr val="0000FF"/>
                </a:solidFill>
                <a:latin typeface="Consolas" panose="020B0609020204030204" pitchFamily="49" charset="0"/>
                <a:cs typeface="Consolas" panose="020B0609020204030204" pitchFamily="49" charset="0"/>
              </a:rPr>
              <a:t>in</a:t>
            </a:r>
            <a:r>
              <a:rPr lang="en-US" dirty="0">
                <a:solidFill>
                  <a:srgbClr val="000000"/>
                </a:solidFill>
                <a:latin typeface="Consolas" panose="020B0609020204030204" pitchFamily="49" charset="0"/>
                <a:cs typeface="Consolas" panose="020B0609020204030204" pitchFamily="49" charset="0"/>
              </a:rPr>
              <a:t> x) </a:t>
            </a:r>
            <a:r>
              <a:rPr lang="en-US" dirty="0" err="1">
                <a:solidFill>
                  <a:srgbClr val="000000"/>
                </a:solidFill>
                <a:latin typeface="Consolas" panose="020B0609020204030204" pitchFamily="49" charset="0"/>
                <a:cs typeface="Consolas" panose="020B0609020204030204" pitchFamily="49" charset="0"/>
              </a:rPr>
              <a:t>embedded_statement</a:t>
            </a:r>
            <a:endParaRPr lang="en-US" dirty="0">
              <a:solidFill>
                <a:srgbClr val="000000"/>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 xmlns:a16="http://schemas.microsoft.com/office/drawing/2014/main" id="{8D8D0F34-D7CA-9E44-AC35-85E72F5FE7BD}"/>
              </a:ext>
            </a:extLst>
          </p:cNvPr>
          <p:cNvSpPr txBox="1">
            <a:spLocks/>
          </p:cNvSpPr>
          <p:nvPr/>
        </p:nvSpPr>
        <p:spPr>
          <a:xfrm>
            <a:off x="457200" y="3103077"/>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на цикл </a:t>
            </a:r>
            <a:r>
              <a:rPr lang="en-US" dirty="0">
                <a:solidFill>
                  <a:schemeClr val="bg1"/>
                </a:solidFill>
              </a:rPr>
              <a:t>while</a:t>
            </a:r>
          </a:p>
        </p:txBody>
      </p:sp>
      <p:sp>
        <p:nvSpPr>
          <p:cNvPr id="6" name="Rectangle 5">
            <a:extLst>
              <a:ext uri="{FF2B5EF4-FFF2-40B4-BE49-F238E27FC236}">
                <a16:creationId xmlns="" xmlns:a16="http://schemas.microsoft.com/office/drawing/2014/main" id="{88A5648A-36B9-674F-92A9-85205888AF83}"/>
              </a:ext>
            </a:extLst>
          </p:cNvPr>
          <p:cNvSpPr/>
          <p:nvPr/>
        </p:nvSpPr>
        <p:spPr>
          <a:xfrm>
            <a:off x="457200" y="3923764"/>
            <a:ext cx="8229600" cy="2308324"/>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IEnumerator</a:t>
            </a:r>
            <a:r>
              <a:rPr lang="en-US" dirty="0">
                <a:solidFill>
                  <a:srgbClr val="000000"/>
                </a:solidFill>
                <a:latin typeface="Consolas" panose="020B0609020204030204" pitchFamily="49" charset="0"/>
                <a:cs typeface="Consolas" panose="020B0609020204030204" pitchFamily="49" charset="0"/>
              </a:rPr>
              <a:t>&lt;</a:t>
            </a:r>
            <a:r>
              <a:rPr lang="en-US" dirty="0">
                <a:solidFill>
                  <a:srgbClr val="0000FF"/>
                </a:solidFill>
                <a:latin typeface="Consolas" panose="020B0609020204030204" pitchFamily="49" charset="0"/>
                <a:cs typeface="Consolas" panose="020B0609020204030204" pitchFamily="49" charset="0"/>
              </a:rPr>
              <a:t>V</a:t>
            </a:r>
            <a:r>
              <a:rPr lang="en-US" dirty="0">
                <a:solidFill>
                  <a:srgbClr val="000000"/>
                </a:solidFill>
                <a:latin typeface="Consolas" panose="020B0609020204030204" pitchFamily="49" charset="0"/>
                <a:cs typeface="Consolas" panose="020B0609020204030204" pitchFamily="49" charset="0"/>
              </a:rPr>
              <a:t>&gt; e = </a:t>
            </a:r>
            <a:r>
              <a:rPr lang="en-US" dirty="0" err="1">
                <a:solidFill>
                  <a:srgbClr val="000000"/>
                </a:solidFill>
                <a:latin typeface="Consolas" panose="020B0609020204030204" pitchFamily="49" charset="0"/>
                <a:cs typeface="Consolas" panose="020B0609020204030204" pitchFamily="49" charset="0"/>
              </a:rPr>
              <a:t>x.GetEnumerator</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while</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e.MoveNext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p>
          <a:p>
            <a:r>
              <a:rPr lang="en-US" dirty="0">
                <a:solidFill>
                  <a:srgbClr val="0000FF"/>
                </a:solidFill>
                <a:latin typeface="Consolas" panose="020B0609020204030204" pitchFamily="49" charset="0"/>
                <a:cs typeface="Consolas" panose="020B0609020204030204" pitchFamily="49" charset="0"/>
              </a:rPr>
              <a:t>        V</a:t>
            </a:r>
            <a:r>
              <a:rPr lang="en-US" dirty="0">
                <a:solidFill>
                  <a:srgbClr val="000000"/>
                </a:solidFill>
                <a:latin typeface="Consolas" panose="020B0609020204030204" pitchFamily="49" charset="0"/>
                <a:cs typeface="Consolas" panose="020B0609020204030204" pitchFamily="49" charset="0"/>
              </a:rPr>
              <a:t> v = </a:t>
            </a:r>
            <a:r>
              <a:rPr lang="en-US" dirty="0" err="1">
                <a:solidFill>
                  <a:srgbClr val="000000"/>
                </a:solidFill>
                <a:latin typeface="Consolas" panose="020B0609020204030204" pitchFamily="49" charset="0"/>
                <a:cs typeface="Consolas" panose="020B0609020204030204" pitchFamily="49" charset="0"/>
              </a:rPr>
              <a:t>e.Current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embedded_statement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    }</a:t>
            </a:r>
          </a:p>
          <a:p>
            <a:r>
              <a:rPr lang="en-US"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584188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Вложенные типы</a:t>
            </a:r>
            <a:br>
              <a:rPr lang="ru-RU" dirty="0">
                <a:solidFill>
                  <a:schemeClr val="bg1"/>
                </a:solidFill>
              </a:rPr>
            </a:br>
            <a:r>
              <a:rPr lang="ru-RU" dirty="0">
                <a:solidFill>
                  <a:schemeClr val="bg1"/>
                </a:solidFill>
              </a:rPr>
              <a:t>(</a:t>
            </a:r>
            <a:r>
              <a:rPr lang="en-US" dirty="0">
                <a:solidFill>
                  <a:schemeClr val="bg1"/>
                </a:solidFill>
              </a:rPr>
              <a:t>nested types</a:t>
            </a:r>
            <a:r>
              <a:rPr lang="ru-RU" dirty="0">
                <a:solidFill>
                  <a:schemeClr val="bg1"/>
                </a:solidFill>
              </a:rPr>
              <a:t>)</a:t>
            </a:r>
            <a:endParaRPr lang="en-US" dirty="0">
              <a:solidFill>
                <a:schemeClr val="bg1"/>
              </a:solidFill>
            </a:endParaRPr>
          </a:p>
        </p:txBody>
      </p:sp>
      <p:sp>
        <p:nvSpPr>
          <p:cNvPr id="3" name="Content Placeholder 2">
            <a:extLst>
              <a:ext uri="{FF2B5EF4-FFF2-40B4-BE49-F238E27FC236}">
                <a16:creationId xmlns="" xmlns:a16="http://schemas.microsoft.com/office/drawing/2014/main" id="{FFB798BD-C637-4940-B5AC-26153CD2A839}"/>
              </a:ext>
            </a:extLst>
          </p:cNvPr>
          <p:cNvSpPr>
            <a:spLocks noGrp="1"/>
          </p:cNvSpPr>
          <p:nvPr>
            <p:ph idx="1"/>
          </p:nvPr>
        </p:nvSpPr>
        <p:spPr/>
        <p:txBody>
          <a:bodyPr/>
          <a:lstStyle/>
          <a:p>
            <a:pPr marL="0" indent="0">
              <a:buNone/>
            </a:pPr>
            <a:r>
              <a:rPr lang="ru-RU" dirty="0">
                <a:solidFill>
                  <a:schemeClr val="bg1"/>
                </a:solidFill>
              </a:rPr>
              <a:t>Внутри класса или структуры можно объявить </a:t>
            </a:r>
            <a:r>
              <a:rPr lang="en-US" dirty="0">
                <a:solidFill>
                  <a:schemeClr val="bg1"/>
                </a:solidFill>
              </a:rPr>
              <a:t>class, struct, interface, </a:t>
            </a:r>
            <a:r>
              <a:rPr lang="en-US" dirty="0" err="1">
                <a:solidFill>
                  <a:schemeClr val="bg1"/>
                </a:solidFill>
              </a:rPr>
              <a:t>enum</a:t>
            </a:r>
            <a:r>
              <a:rPr lang="en-US" dirty="0">
                <a:solidFill>
                  <a:schemeClr val="bg1"/>
                </a:solidFill>
              </a:rPr>
              <a:t> </a:t>
            </a:r>
            <a:r>
              <a:rPr lang="ru-RU" dirty="0">
                <a:solidFill>
                  <a:schemeClr val="bg1"/>
                </a:solidFill>
              </a:rPr>
              <a:t>или </a:t>
            </a:r>
            <a:r>
              <a:rPr lang="en-US" dirty="0">
                <a:solidFill>
                  <a:schemeClr val="bg1"/>
                </a:solidFill>
              </a:rPr>
              <a:t>delegate</a:t>
            </a:r>
            <a:r>
              <a:rPr lang="ru-RU" dirty="0">
                <a:solidFill>
                  <a:schemeClr val="bg1"/>
                </a:solidFill>
              </a:rPr>
              <a:t>. Такой тип называется вложенным и на него распространяются правила видимости членов класса.</a:t>
            </a:r>
            <a:endParaRPr lang="en-US" dirty="0">
              <a:solidFill>
                <a:schemeClr val="bg1"/>
              </a:solidFill>
            </a:endParaRPr>
          </a:p>
        </p:txBody>
      </p:sp>
    </p:spTree>
    <p:extLst>
      <p:ext uri="{BB962C8B-B14F-4D97-AF65-F5344CB8AC3E}">
        <p14:creationId xmlns:p14="http://schemas.microsoft.com/office/powerpoint/2010/main" val="40407412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Перегрузка операторов </a:t>
            </a:r>
            <a:r>
              <a:rPr lang="en-US" b="1" dirty="0">
                <a:solidFill>
                  <a:schemeClr val="bg1"/>
                </a:solidFill>
                <a:cs typeface="Courier New" pitchFamily="49" charset="0"/>
              </a:rPr>
              <a:t>(operator overload) </a:t>
            </a:r>
            <a:r>
              <a:rPr lang="ru-RU" b="1" dirty="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a:solidFill>
                <a:schemeClr val="bg1"/>
              </a:solidFill>
              <a:cs typeface="Courier New" pitchFamily="49" charset="0"/>
            </a:endParaRPr>
          </a:p>
          <a:p>
            <a:endParaRPr lang="en-US" b="1" dirty="0">
              <a:solidFill>
                <a:schemeClr val="bg1"/>
              </a:solidFill>
              <a:cs typeface="Courier New" pitchFamily="49" charset="0"/>
            </a:endParaRPr>
          </a:p>
          <a:p>
            <a:r>
              <a:rPr lang="ru-RU" b="1" dirty="0">
                <a:solidFill>
                  <a:schemeClr val="bg1"/>
                </a:solidFill>
                <a:cs typeface="Courier New" pitchFamily="49" charset="0"/>
              </a:rPr>
              <a:t>Если вы перегружаете операторы равно (==) и не</a:t>
            </a:r>
            <a:r>
              <a:rPr lang="en-US" b="1" dirty="0">
                <a:solidFill>
                  <a:schemeClr val="bg1"/>
                </a:solidFill>
                <a:cs typeface="Courier New" pitchFamily="49" charset="0"/>
              </a:rPr>
              <a:t> </a:t>
            </a:r>
            <a:r>
              <a:rPr lang="ru-RU" b="1" dirty="0">
                <a:solidFill>
                  <a:schemeClr val="bg1"/>
                </a:solidFill>
                <a:cs typeface="Courier New" pitchFamily="49" charset="0"/>
              </a:rPr>
              <a:t>равно (!=)</a:t>
            </a:r>
            <a:r>
              <a:rPr lang="en-US" b="1" dirty="0">
                <a:solidFill>
                  <a:schemeClr val="bg1"/>
                </a:solidFill>
                <a:cs typeface="Courier New" pitchFamily="49" charset="0"/>
              </a:rPr>
              <a:t>, </a:t>
            </a:r>
            <a:r>
              <a:rPr lang="ru-RU" b="1" dirty="0">
                <a:solidFill>
                  <a:schemeClr val="bg1"/>
                </a:solidFill>
                <a:cs typeface="Courier New" pitchFamily="49" charset="0"/>
              </a:rPr>
              <a:t>то рекомендуется также перегрузить метод </a:t>
            </a:r>
            <a:r>
              <a:rPr lang="en-US" b="1" dirty="0">
                <a:solidFill>
                  <a:schemeClr val="bg1"/>
                </a:solidFill>
                <a:cs typeface="Courier New" pitchFamily="49" charset="0"/>
              </a:rPr>
              <a:t>bool Equals(object obj). </a:t>
            </a:r>
            <a:r>
              <a:rPr lang="ru-RU" b="1" dirty="0">
                <a:solidFill>
                  <a:schemeClr val="bg1"/>
                </a:solidFill>
                <a:cs typeface="Courier New" pitchFamily="49" charset="0"/>
              </a:rPr>
              <a:t>Не забудьте убедиться что ваши методы позволяют выполнять сравнение с </a:t>
            </a:r>
            <a:r>
              <a:rPr lang="en-US" b="1" dirty="0">
                <a:solidFill>
                  <a:schemeClr val="bg1"/>
                </a:solidFill>
                <a:cs typeface="Courier New" pitchFamily="49" charset="0"/>
              </a:rPr>
              <a:t>null </a:t>
            </a:r>
            <a:r>
              <a:rPr lang="ru-RU" b="1" dirty="0">
                <a:solidFill>
                  <a:schemeClr val="bg1"/>
                </a:solidFill>
                <a:cs typeface="Courier New" pitchFamily="49" charset="0"/>
              </a:rPr>
              <a:t>значениями.</a:t>
            </a:r>
          </a:p>
        </p:txBody>
      </p:sp>
    </p:spTree>
    <p:extLst>
      <p:ext uri="{BB962C8B-B14F-4D97-AF65-F5344CB8AC3E}">
        <p14:creationId xmlns:p14="http://schemas.microsoft.com/office/powerpoint/2010/main" val="8221240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endParaRPr lang="en-US" dirty="0">
              <a:solidFill>
                <a:schemeClr val="bg1"/>
              </a:solidFill>
            </a:endParaRPr>
          </a:p>
          <a:p>
            <a:r>
              <a:rPr lang="en-US" dirty="0">
                <a:solidFill>
                  <a:schemeClr val="bg1"/>
                </a:solidFill>
              </a:rPr>
              <a:t>                  </a:t>
            </a:r>
            <a:r>
              <a:rPr lang="ru-RU" dirty="0">
                <a:solidFill>
                  <a:schemeClr val="bg1"/>
                </a:solidFill>
              </a:rPr>
              <a:t>Операторы преобразования: </a:t>
            </a:r>
            <a:r>
              <a:rPr lang="en-US" dirty="0">
                <a:solidFill>
                  <a:schemeClr val="bg1"/>
                </a:solidFill>
              </a:rPr>
              <a:t>explicit </a:t>
            </a:r>
            <a:r>
              <a:rPr lang="ru-RU" dirty="0">
                <a:solidFill>
                  <a:schemeClr val="bg1"/>
                </a:solidFill>
              </a:rPr>
              <a:t>и </a:t>
            </a:r>
            <a:r>
              <a:rPr lang="en-US" dirty="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 </a:t>
            </a:r>
            <a:r>
              <a:rPr lang="en-US" sz="900" dirty="0">
                <a:solidFill>
                  <a:srgbClr val="008000"/>
                </a:solidFill>
                <a:latin typeface="Consolas"/>
              </a:rPr>
              <a:t>//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a:t>
            </a:r>
            <a:r>
              <a:rPr lang="en-US" sz="900" dirty="0">
                <a:solidFill>
                  <a:srgbClr val="008000"/>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left.x</a:t>
            </a:r>
            <a:r>
              <a:rPr lang="en-US" sz="900" dirty="0">
                <a:solidFill>
                  <a:prstClr val="black"/>
                </a:solidFill>
                <a:latin typeface="Consolas"/>
              </a:rPr>
              <a:t> + </a:t>
            </a:r>
            <a:r>
              <a:rPr lang="en-US" sz="900" dirty="0" err="1">
                <a:solidFill>
                  <a:prstClr val="black"/>
                </a:solidFill>
                <a:latin typeface="Consolas"/>
              </a:rPr>
              <a:t>right.x</a:t>
            </a:r>
            <a:r>
              <a:rPr lang="en-US" sz="900" dirty="0">
                <a:solidFill>
                  <a:prstClr val="black"/>
                </a:solidFill>
                <a:latin typeface="Consolas"/>
              </a:rPr>
              <a:t>, </a:t>
            </a:r>
            <a:r>
              <a:rPr lang="en-US" sz="900" dirty="0" err="1">
                <a:solidFill>
                  <a:prstClr val="black"/>
                </a:solidFill>
                <a:latin typeface="Consolas"/>
              </a:rPr>
              <a:t>left.y</a:t>
            </a:r>
            <a:r>
              <a:rPr lang="en-US" sz="900" dirty="0">
                <a:solidFill>
                  <a:prstClr val="black"/>
                </a:solidFill>
                <a:latin typeface="Consolas"/>
              </a:rPr>
              <a:t> +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a:solidFill>
                  <a:srgbClr val="008000"/>
                </a:solidFill>
                <a:latin typeface="Consolas"/>
              </a:rPr>
              <a:t> //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 </a:t>
            </a:r>
            <a:r>
              <a:rPr lang="en-US" sz="900" dirty="0" err="1">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8000"/>
                </a:solidFill>
                <a:latin typeface="Consolas"/>
              </a:rPr>
              <a:t>// </a:t>
            </a:r>
            <a:r>
              <a:rPr lang="ru-RU" sz="900" dirty="0">
                <a:solidFill>
                  <a:srgbClr val="008000"/>
                </a:solidFill>
                <a:latin typeface="Consolas"/>
              </a:rPr>
              <a:t>Унарный оператор 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p>
          <a:p>
            <a:r>
              <a:rPr lang="en-US" sz="900" dirty="0">
                <a:solidFill>
                  <a:srgbClr val="008000"/>
                </a:solidFill>
                <a:latin typeface="Consolas"/>
              </a:rPr>
              <a:t>    </a:t>
            </a:r>
            <a:r>
              <a:rPr lang="ru-RU" sz="900" dirty="0">
                <a:solidFill>
                  <a:srgbClr val="008000"/>
                </a:solidFill>
                <a:latin typeface="Consolas"/>
              </a:rPr>
              <a:t>// Операторы == и != должны перегружаться совместно с переопределением Equals</a:t>
            </a:r>
            <a:r>
              <a:rPr lang="en-US" sz="900" dirty="0">
                <a:solidFill>
                  <a:srgbClr val="008000"/>
                </a:solidFill>
                <a:latin typeface="Consolas"/>
              </a:rPr>
              <a:t>()</a:t>
            </a:r>
            <a:r>
              <a:rPr lang="ru-RU" sz="900" dirty="0">
                <a:solidFill>
                  <a:srgbClr val="008000"/>
                </a:solidFill>
                <a:latin typeface="Consolas"/>
              </a:rPr>
              <a:t> чтобы сравнение всегда вело себя одинаково</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неравенства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a:solidFill>
                  <a:prstClr val="black"/>
                </a:solidFill>
                <a:latin typeface="Consolas"/>
              </a:rPr>
              <a:t>}</a:t>
            </a:r>
          </a:p>
          <a:p>
            <a:r>
              <a:rPr lang="en-US" sz="900" dirty="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a:t>
            </a:r>
            <a:r>
              <a:rPr lang="en-US" sz="2400" b="1" dirty="0">
                <a:solidFill>
                  <a:schemeClr val="bg1"/>
                </a:solidFill>
                <a:cs typeface="Times New Roman" pitchFamily="18" charset="0"/>
              </a:rPr>
              <a:t>, -, == </a:t>
            </a:r>
            <a:r>
              <a:rPr lang="ru-RU" sz="2400" b="1" dirty="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В </a:t>
            </a:r>
            <a:r>
              <a:rPr lang="en-US" b="1" dirty="0">
                <a:solidFill>
                  <a:schemeClr val="bg1"/>
                </a:solidFill>
                <a:cs typeface="Courier New" pitchFamily="49" charset="0"/>
              </a:rPr>
              <a:t>C# </a:t>
            </a:r>
            <a:r>
              <a:rPr lang="ru-RU" b="1" dirty="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implicit – </a:t>
            </a:r>
            <a:r>
              <a:rPr lang="ru-RU" b="1" dirty="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explicit – </a:t>
            </a:r>
            <a:r>
              <a:rPr lang="ru-RU" b="1" dirty="0">
                <a:solidFill>
                  <a:schemeClr val="bg1"/>
                </a:solidFill>
                <a:cs typeface="Courier New" pitchFamily="49" charset="0"/>
              </a:rPr>
              <a:t>оператор явного преобразования</a:t>
            </a:r>
          </a:p>
        </p:txBody>
      </p:sp>
    </p:spTree>
    <p:extLst>
      <p:ext uri="{BB962C8B-B14F-4D97-AF65-F5344CB8AC3E}">
        <p14:creationId xmlns:p14="http://schemas.microsoft.com/office/powerpoint/2010/main" val="36532008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a:solidFill>
                  <a:prstClr val="black"/>
                </a:solidFill>
                <a:latin typeface="Consolas"/>
              </a:rPr>
              <a:t>    }</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a:solidFill>
                  <a:prstClr val="black"/>
                </a:solidFill>
                <a:latin typeface="Consolas"/>
              </a:rPr>
              <a:t>    }</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a:solidFill>
                  <a:prstClr val="black"/>
                </a:solidFill>
                <a:latin typeface="Consolas"/>
              </a:rPr>
              <a:t>    }</a:t>
            </a:r>
          </a:p>
          <a:p>
            <a:r>
              <a:rPr lang="ru-RU"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a:solidFill>
                  <a:srgbClr val="2B91AF"/>
                </a:solidFill>
                <a:latin typeface="Consolas"/>
              </a:rPr>
              <a:t>    Point2D</a:t>
            </a:r>
            <a:r>
              <a:rPr lang="ru-RU" sz="1200" dirty="0">
                <a:solidFill>
                  <a:prstClr val="black"/>
                </a:solidFill>
                <a:latin typeface="Consolas"/>
              </a:rPr>
              <a:t> 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a:solidFill>
                  <a:srgbClr val="2B91AF"/>
                </a:solidFill>
                <a:latin typeface="Consolas"/>
              </a:rPr>
              <a:t>    Point3D</a:t>
            </a:r>
            <a:r>
              <a:rPr lang="ru-RU" sz="1200" dirty="0">
                <a:solidFill>
                  <a:prstClr val="black"/>
                </a:solidFill>
                <a:latin typeface="Consolas"/>
              </a:rPr>
              <a:t> 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Явное преобразование из double в Point2D</a:t>
            </a:r>
            <a:endParaRPr lang="ru-RU" sz="1200" dirty="0">
              <a:solidFill>
                <a:prstClr val="black"/>
              </a:solidFill>
              <a:latin typeface="Consolas"/>
            </a:endParaRPr>
          </a:p>
          <a:p>
            <a:r>
              <a:rPr lang="en-US" sz="1200" dirty="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r>
              <a:rPr lang="en-US" sz="2400" b="1" dirty="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 xmlns:a16="http://schemas.microsoft.com/office/drawing/2014/main" val="20000"/>
                    </a:ext>
                  </a:extLst>
                </a:gridCol>
                <a:gridCol w="4975820">
                  <a:extLst>
                    <a:ext uri="{9D8B030D-6E8A-4147-A177-3AD203B41FA5}">
                      <a16:colId xmlns="" xmlns:a16="http://schemas.microsoft.com/office/drawing/2014/main" val="20001"/>
                    </a:ext>
                  </a:extLst>
                </a:gridCol>
              </a:tblGrid>
              <a:tr h="370840">
                <a:tc>
                  <a:txBody>
                    <a:bodyPr/>
                    <a:lstStyle/>
                    <a:p>
                      <a:pPr algn="l"/>
                      <a:r>
                        <a:rPr lang="ru-RU" dirty="0"/>
                        <a:t>Класс</a:t>
                      </a:r>
                      <a:endParaRPr lang="en-US" dirty="0"/>
                    </a:p>
                  </a:txBody>
                  <a:tcPr/>
                </a:tc>
                <a:tc>
                  <a:txBody>
                    <a:bodyPr/>
                    <a:lstStyle/>
                    <a:p>
                      <a:pPr algn="l"/>
                      <a:r>
                        <a:rPr lang="ru-RU" dirty="0"/>
                        <a:t>Описание</a:t>
                      </a:r>
                      <a:endParaRPr lang="en-US" dirty="0"/>
                    </a:p>
                  </a:txBody>
                  <a:tcPr/>
                </a:tc>
                <a:extLst>
                  <a:ext uri="{0D108BD9-81ED-4DB2-BD59-A6C34878D82A}">
                    <a16:rowId xmlns="" xmlns:a16="http://schemas.microsoft.com/office/drawing/2014/main" val="10000"/>
                  </a:ext>
                </a:extLst>
              </a:tr>
              <a:tr h="370840">
                <a:tc>
                  <a:txBody>
                    <a:bodyPr/>
                    <a:lstStyle/>
                    <a:p>
                      <a:pPr algn="l"/>
                      <a:r>
                        <a:rPr lang="en-US" dirty="0"/>
                        <a:t>List&lt;T&gt;</a:t>
                      </a:r>
                    </a:p>
                  </a:txBody>
                  <a:tcPr/>
                </a:tc>
                <a:tc>
                  <a:txBody>
                    <a:bodyPr/>
                    <a:lstStyle/>
                    <a:p>
                      <a:pPr algn="l"/>
                      <a:r>
                        <a:rPr lang="ru-RU" dirty="0"/>
                        <a:t>Список</a:t>
                      </a:r>
                      <a:r>
                        <a:rPr lang="ru-RU" baseline="0" dirty="0"/>
                        <a:t> с доступом по индексу.</a:t>
                      </a:r>
                      <a:endParaRPr lang="en-US" dirty="0"/>
                    </a:p>
                  </a:txBody>
                  <a:tcPr/>
                </a:tc>
                <a:extLst>
                  <a:ext uri="{0D108BD9-81ED-4DB2-BD59-A6C34878D82A}">
                    <a16:rowId xmlns="" xmlns:a16="http://schemas.microsoft.com/office/drawing/2014/main" val="10001"/>
                  </a:ext>
                </a:extLst>
              </a:tr>
              <a:tr h="370840">
                <a:tc>
                  <a:txBody>
                    <a:bodyPr/>
                    <a:lstStyle/>
                    <a:p>
                      <a:pPr algn="l"/>
                      <a:r>
                        <a:rPr lang="en-US" dirty="0"/>
                        <a:t>Queue&lt;T&gt;</a:t>
                      </a:r>
                    </a:p>
                  </a:txBody>
                  <a:tcPr/>
                </a:tc>
                <a:tc>
                  <a:txBody>
                    <a:bodyPr/>
                    <a:lstStyle/>
                    <a:p>
                      <a:pPr algn="l"/>
                      <a:r>
                        <a:rPr lang="ru-RU" dirty="0"/>
                        <a:t>Очередь</a:t>
                      </a:r>
                      <a:endParaRPr lang="en-US" dirty="0"/>
                    </a:p>
                  </a:txBody>
                  <a:tcPr/>
                </a:tc>
                <a:extLst>
                  <a:ext uri="{0D108BD9-81ED-4DB2-BD59-A6C34878D82A}">
                    <a16:rowId xmlns="" xmlns:a16="http://schemas.microsoft.com/office/drawing/2014/main" val="10002"/>
                  </a:ext>
                </a:extLst>
              </a:tr>
              <a:tr h="370840">
                <a:tc>
                  <a:txBody>
                    <a:bodyPr/>
                    <a:lstStyle/>
                    <a:p>
                      <a:pPr algn="l"/>
                      <a:r>
                        <a:rPr lang="en-US" dirty="0"/>
                        <a:t>Dictionary&lt;TKey, TValue&gt;</a:t>
                      </a:r>
                    </a:p>
                  </a:txBody>
                  <a:tcPr/>
                </a:tc>
                <a:tc>
                  <a:txBody>
                    <a:bodyPr/>
                    <a:lstStyle/>
                    <a:p>
                      <a:pPr algn="l"/>
                      <a:r>
                        <a:rPr lang="ru-RU" dirty="0"/>
                        <a:t>Коллекция элементов с доступом</a:t>
                      </a:r>
                      <a:r>
                        <a:rPr lang="ru-RU" baseline="0" dirty="0"/>
                        <a:t> по ключу</a:t>
                      </a:r>
                      <a:endParaRPr lang="en-US" dirty="0"/>
                    </a:p>
                  </a:txBody>
                  <a:tcPr/>
                </a:tc>
                <a:extLst>
                  <a:ext uri="{0D108BD9-81ED-4DB2-BD59-A6C34878D82A}">
                    <a16:rowId xmlns="" xmlns:a16="http://schemas.microsoft.com/office/drawing/2014/main" val="10003"/>
                  </a:ext>
                </a:extLst>
              </a:tr>
              <a:tr h="370840">
                <a:tc>
                  <a:txBody>
                    <a:bodyPr/>
                    <a:lstStyle/>
                    <a:p>
                      <a:pPr algn="l"/>
                      <a:r>
                        <a:rPr lang="en-US" dirty="0"/>
                        <a:t>HashSet&lt;T&gt;</a:t>
                      </a:r>
                    </a:p>
                  </a:txBody>
                  <a:tcPr/>
                </a:tc>
                <a:tc>
                  <a:txBody>
                    <a:bodyPr/>
                    <a:lstStyle/>
                    <a:p>
                      <a:pPr algn="l"/>
                      <a:r>
                        <a:rPr lang="ru-RU" dirty="0"/>
                        <a:t>Множество элементов. Каждый элемент является уникальным.</a:t>
                      </a:r>
                      <a:r>
                        <a:rPr lang="ru-RU" baseline="0" dirty="0"/>
                        <a:t> Порядок элементов не определен.</a:t>
                      </a:r>
                      <a:endParaRPr lang="en-US" dirty="0"/>
                    </a:p>
                  </a:txBody>
                  <a:tcPr/>
                </a:tc>
                <a:extLst>
                  <a:ext uri="{0D108BD9-81ED-4DB2-BD59-A6C34878D82A}">
                    <a16:rowId xmlns="" xmlns:a16="http://schemas.microsoft.com/office/drawing/2014/main" val="10004"/>
                  </a:ext>
                </a:extLst>
              </a:tr>
              <a:tr h="370840">
                <a:tc>
                  <a:txBody>
                    <a:bodyPr/>
                    <a:lstStyle/>
                    <a:p>
                      <a:pPr algn="l"/>
                      <a:r>
                        <a:rPr lang="en-US" dirty="0"/>
                        <a:t>LinkedList&lt;T&gt;</a:t>
                      </a:r>
                    </a:p>
                  </a:txBody>
                  <a:tcPr/>
                </a:tc>
                <a:tc>
                  <a:txBody>
                    <a:bodyPr/>
                    <a:lstStyle/>
                    <a:p>
                      <a:pPr algn="l"/>
                      <a:r>
                        <a:rPr lang="ru-RU" dirty="0"/>
                        <a:t>Связанный список.</a:t>
                      </a:r>
                      <a:endParaRPr lang="en-US" dirty="0"/>
                    </a:p>
                  </a:txBody>
                  <a:tcPr/>
                </a:tc>
                <a:extLst>
                  <a:ext uri="{0D108BD9-81ED-4DB2-BD59-A6C34878D82A}">
                    <a16:rowId xmlns="" xmlns:a16="http://schemas.microsoft.com/office/drawing/2014/main" val="10005"/>
                  </a:ext>
                </a:extLst>
              </a:tr>
              <a:tr h="370840">
                <a:tc>
                  <a:txBody>
                    <a:bodyPr/>
                    <a:lstStyle/>
                    <a:p>
                      <a:pPr algn="l"/>
                      <a:r>
                        <a:rPr lang="en-US" dirty="0"/>
                        <a:t>Stack&lt;T&gt;</a:t>
                      </a:r>
                    </a:p>
                  </a:txBody>
                  <a:tcPr/>
                </a:tc>
                <a:tc>
                  <a:txBody>
                    <a:bodyPr/>
                    <a:lstStyle/>
                    <a:p>
                      <a:pPr algn="l"/>
                      <a:r>
                        <a:rPr lang="ru-RU" dirty="0"/>
                        <a:t>Стек</a:t>
                      </a:r>
                      <a:endParaRPr lang="en-US" dirty="0"/>
                    </a:p>
                  </a:txBody>
                  <a:tcPr/>
                </a:tc>
                <a:extLst>
                  <a:ext uri="{0D108BD9-81ED-4DB2-BD59-A6C34878D82A}">
                    <a16:rowId xmlns="" xmlns:a16="http://schemas.microsoft.com/office/drawing/2014/main" val="10006"/>
                  </a:ext>
                </a:extLst>
              </a:tr>
              <a:tr h="370840">
                <a:tc>
                  <a:txBody>
                    <a:bodyPr/>
                    <a:lstStyle/>
                    <a:p>
                      <a:pPr algn="l"/>
                      <a:r>
                        <a:rPr lang="en-US" dirty="0"/>
                        <a:t>SortedDictionary&lt;TKey, TValue&gt;</a:t>
                      </a:r>
                    </a:p>
                  </a:txBody>
                  <a:tcPr/>
                </a:tc>
                <a:tc>
                  <a:txBody>
                    <a:bodyPr/>
                    <a:lstStyle/>
                    <a:p>
                      <a:pPr algn="l"/>
                      <a:r>
                        <a:rPr lang="ru-RU" dirty="0"/>
                        <a:t>Коллекция элементов с доступом</a:t>
                      </a:r>
                      <a:r>
                        <a:rPr lang="ru-RU" baseline="0" dirty="0"/>
                        <a:t> по ключу</a:t>
                      </a:r>
                      <a:r>
                        <a:rPr lang="en-US" baseline="0" dirty="0"/>
                        <a:t>. </a:t>
                      </a:r>
                      <a:r>
                        <a:rPr lang="ru-RU" baseline="0" dirty="0"/>
                        <a:t>Элементы сортируются по значения ключа.</a:t>
                      </a:r>
                      <a:endParaRPr lang="en-US" dirty="0"/>
                    </a:p>
                  </a:txBody>
                  <a:tcPr/>
                </a:tc>
                <a:extLst>
                  <a:ext uri="{0D108BD9-81ED-4DB2-BD59-A6C34878D82A}">
                    <a16:rowId xmlns="" xmlns:a16="http://schemas.microsoft.com/office/drawing/2014/main" val="10007"/>
                  </a:ext>
                </a:extLst>
              </a:tr>
              <a:tr h="370840">
                <a:tc>
                  <a:txBody>
                    <a:bodyPr/>
                    <a:lstStyle/>
                    <a:p>
                      <a:pPr algn="l"/>
                      <a:r>
                        <a:rPr lang="en-US" dirty="0"/>
                        <a:t>SortedSet&lt;T&gt;</a:t>
                      </a:r>
                    </a:p>
                  </a:txBody>
                  <a:tcPr/>
                </a:tc>
                <a:tc>
                  <a:txBody>
                    <a:bodyPr/>
                    <a:lstStyle/>
                    <a:p>
                      <a:pPr algn="l"/>
                      <a:r>
                        <a:rPr lang="ru-RU" dirty="0"/>
                        <a:t>Сортированное множество.</a:t>
                      </a:r>
                      <a:endParaRPr lang="en-US" dirty="0"/>
                    </a:p>
                  </a:txBody>
                  <a:tcPr/>
                </a:tc>
                <a:extLst>
                  <a:ext uri="{0D108BD9-81ED-4DB2-BD59-A6C34878D82A}">
                    <a16:rowId xmlns="" xmlns:a16="http://schemas.microsoft.com/office/drawing/2014/main"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a:solidFill>
                  <a:schemeClr val="bg1"/>
                </a:solidFill>
              </a:rPr>
              <a:t>Не пользуемся</a:t>
            </a:r>
            <a:r>
              <a:rPr lang="ru-RU" dirty="0">
                <a:solidFill>
                  <a:schemeClr val="bg1"/>
                </a:solidFill>
              </a:rPr>
              <a:t> классами из пространства имен </a:t>
            </a:r>
            <a:r>
              <a:rPr lang="en-US" dirty="0">
                <a:solidFill>
                  <a:schemeClr val="bg1"/>
                </a:solidFill>
              </a:rPr>
              <a:t>System.Collections. </a:t>
            </a:r>
            <a:r>
              <a:rPr lang="ru-RU" dirty="0">
                <a:solidFill>
                  <a:schemeClr val="bg1"/>
                </a:solidFill>
              </a:rPr>
              <a:t>Они нужны только для совместимости с кодом из </a:t>
            </a:r>
            <a:r>
              <a:rPr lang="en-US" dirty="0">
                <a:solidFill>
                  <a:schemeClr val="bg1"/>
                </a:solidFill>
              </a:rPr>
              <a:t>.NET 1.x</a:t>
            </a:r>
          </a:p>
        </p:txBody>
      </p:sp>
    </p:spTree>
    <p:extLst>
      <p:ext uri="{BB962C8B-B14F-4D97-AF65-F5344CB8AC3E}">
        <p14:creationId xmlns:p14="http://schemas.microsoft.com/office/powerpoint/2010/main" val="19683875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доступа</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Модификаторы доступа позволяют определить уровни доступа к членам типа.</a:t>
            </a:r>
            <a:r>
              <a:rPr lang="en-US" dirty="0">
                <a:solidFill>
                  <a:schemeClr val="bg1"/>
                </a:solidFill>
              </a:rPr>
              <a:t> </a:t>
            </a:r>
            <a:r>
              <a:rPr lang="ru-RU" dirty="0">
                <a:solidFill>
                  <a:schemeClr val="bg1"/>
                </a:solidFill>
              </a:rPr>
              <a:t>В </a:t>
            </a:r>
            <a:r>
              <a:rPr lang="en-US" dirty="0">
                <a:solidFill>
                  <a:schemeClr val="bg1"/>
                </a:solidFill>
              </a:rPr>
              <a:t>C# </a:t>
            </a:r>
            <a:r>
              <a:rPr lang="ru-RU" dirty="0">
                <a:solidFill>
                  <a:schemeClr val="bg1"/>
                </a:solidFill>
              </a:rPr>
              <a:t>есть четыре модификатора доступа:</a:t>
            </a:r>
            <a:endParaRPr lang="en-US" dirty="0">
              <a:solidFill>
                <a:schemeClr val="bg1"/>
              </a:solidFill>
            </a:endParaRPr>
          </a:p>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private</a:t>
            </a:r>
            <a:endParaRPr lang="ru-RU" dirty="0">
              <a:solidFill>
                <a:schemeClr val="bg1"/>
              </a:solidFill>
            </a:endParaRP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internal</a:t>
            </a:r>
            <a:endParaRPr lang="ru-RU" dirty="0">
              <a:solidFill>
                <a:schemeClr val="bg1"/>
              </a:solidFill>
            </a:endParaRPr>
          </a:p>
        </p:txBody>
      </p:sp>
    </p:spTree>
    <p:extLst>
      <p:ext uri="{BB962C8B-B14F-4D97-AF65-F5344CB8AC3E}">
        <p14:creationId xmlns:p14="http://schemas.microsoft.com/office/powerpoint/2010/main" val="38309851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коллекции</a:t>
            </a:r>
            <a:r>
              <a:rPr lang="en-US" sz="2400" b="1" dirty="0">
                <a:solidFill>
                  <a:schemeClr val="bg1"/>
                </a:solidFill>
                <a:cs typeface="Times New Roman" pitchFamily="18" charset="0"/>
              </a:rPr>
              <a:t> </a:t>
            </a:r>
            <a:r>
              <a:rPr lang="ru-RU" sz="2400" b="1" dirty="0">
                <a:solidFill>
                  <a:schemeClr val="bg1"/>
                </a:solidFill>
                <a:cs typeface="Times New Roman" pitchFamily="18" charset="0"/>
              </a:rPr>
              <a:t>— </a:t>
            </a:r>
            <a:br>
              <a:rPr lang="ru-RU" sz="2400" b="1" dirty="0">
                <a:solidFill>
                  <a:schemeClr val="bg1"/>
                </a:solidFill>
                <a:cs typeface="Times New Roman" pitchFamily="18" charset="0"/>
              </a:rPr>
            </a:br>
            <a:r>
              <a:rPr lang="en-US" sz="2400" b="1" dirty="0">
                <a:solidFill>
                  <a:schemeClr val="bg1"/>
                </a:solidFill>
                <a:cs typeface="Times New Roman" pitchFamily="18" charset="0"/>
              </a:rPr>
              <a:t>The 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endParaRPr lang="en-US" dirty="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a:solidFill>
                  <a:schemeClr val="bg1"/>
                </a:solidFill>
                <a:cs typeface="Times New Roman" pitchFamily="18" charset="0"/>
              </a:rPr>
              <a:t>Подключить библиотеку к проекту можно также через </a:t>
            </a:r>
            <a:r>
              <a:rPr lang="en-US" dirty="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Окно </a:t>
            </a:r>
            <a:r>
              <a:rPr lang="en-US" dirty="0">
                <a:solidFill>
                  <a:srgbClr val="FFFF00"/>
                </a:solidFill>
              </a:rPr>
              <a:t>Class View</a:t>
            </a:r>
            <a:r>
              <a:rPr lang="en-US" dirty="0">
                <a:solidFill>
                  <a:schemeClr val="bg1"/>
                </a:solidFill>
              </a:rPr>
              <a:t> </a:t>
            </a:r>
            <a:r>
              <a:rPr lang="ru-RU" dirty="0">
                <a:solidFill>
                  <a:schemeClr val="bg1"/>
                </a:solidFill>
              </a:rPr>
              <a:t>показывает все типы в текущем </a:t>
            </a:r>
            <a:r>
              <a:rPr lang="en-US" dirty="0">
                <a:solidFill>
                  <a:schemeClr val="bg1"/>
                </a:solidFill>
              </a:rPr>
              <a:t>solution</a:t>
            </a:r>
          </a:p>
          <a:p>
            <a:r>
              <a:rPr lang="ru-RU" dirty="0">
                <a:solidFill>
                  <a:schemeClr val="bg1"/>
                </a:solidFill>
              </a:rPr>
              <a:t>В проект можно добавить диаграмму классов </a:t>
            </a:r>
            <a:r>
              <a:rPr lang="en-US" dirty="0">
                <a:solidFill>
                  <a:schemeClr val="bg1"/>
                </a:solidFill>
              </a:rPr>
              <a:t>(</a:t>
            </a:r>
            <a:r>
              <a:rPr lang="en-US" dirty="0">
                <a:solidFill>
                  <a:srgbClr val="FFFF00"/>
                </a:solidFill>
              </a:rPr>
              <a:t>Class Diagram</a:t>
            </a:r>
            <a:r>
              <a:rPr lang="en-US" dirty="0">
                <a:solidFill>
                  <a:schemeClr val="bg1"/>
                </a:solidFill>
              </a:rPr>
              <a:t>) </a:t>
            </a:r>
            <a:r>
              <a:rPr lang="ru-RU" dirty="0">
                <a:solidFill>
                  <a:schemeClr val="bg1"/>
                </a:solidFill>
              </a:rPr>
              <a:t>и разместить на ней интесующие вас классы из теущего проекта</a:t>
            </a:r>
          </a:p>
          <a:p>
            <a:r>
              <a:rPr lang="ru-RU" dirty="0">
                <a:solidFill>
                  <a:schemeClr val="bg1"/>
                </a:solidFill>
              </a:rPr>
              <a:t>Команда </a:t>
            </a:r>
            <a:r>
              <a:rPr lang="en-US" dirty="0">
                <a:solidFill>
                  <a:srgbClr val="FFFF00"/>
                </a:solidFill>
              </a:rPr>
              <a:t>Go to Definition</a:t>
            </a:r>
            <a:r>
              <a:rPr lang="en-US" dirty="0">
                <a:solidFill>
                  <a:schemeClr val="bg1"/>
                </a:solidFill>
              </a:rPr>
              <a:t> (F12)</a:t>
            </a:r>
            <a:endParaRPr lang="ru-RU" dirty="0">
              <a:solidFill>
                <a:schemeClr val="bg1"/>
              </a:solidFill>
            </a:endParaRPr>
          </a:p>
          <a:p>
            <a:r>
              <a:rPr lang="ru-RU" dirty="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для работы с комплексными числами.</a:t>
            </a:r>
          </a:p>
          <a:p>
            <a:endParaRPr lang="ru-RU" dirty="0">
              <a:solidFill>
                <a:schemeClr val="bg1"/>
              </a:solidFill>
            </a:endParaRPr>
          </a:p>
          <a:p>
            <a:r>
              <a:rPr lang="ru-RU" dirty="0">
                <a:solidFill>
                  <a:schemeClr val="bg1"/>
                </a:solidFill>
              </a:rPr>
              <a:t>Смотрите текст задания в файле </a:t>
            </a:r>
            <a:r>
              <a:rPr lang="en-US" dirty="0">
                <a:solidFill>
                  <a:schemeClr val="bg1"/>
                </a:solidFill>
              </a:rPr>
              <a:t>complex-number</a:t>
            </a:r>
            <a:r>
              <a:rPr lang="ru-RU" dirty="0">
                <a:solidFill>
                  <a:schemeClr val="bg1"/>
                </a:solidFill>
              </a:rPr>
              <a:t>.docx</a:t>
            </a:r>
          </a:p>
        </p:txBody>
      </p:sp>
    </p:spTree>
    <p:extLst>
      <p:ext uri="{BB962C8B-B14F-4D97-AF65-F5344CB8AC3E}">
        <p14:creationId xmlns:p14="http://schemas.microsoft.com/office/powerpoint/2010/main" val="20044900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к члену</a:t>
            </a:r>
            <a:br>
              <a:rPr lang="ru-RU" dirty="0">
                <a:solidFill>
                  <a:schemeClr val="bg1"/>
                </a:solidFill>
              </a:rPr>
            </a:br>
            <a:r>
              <a:rPr lang="ru-RU" dirty="0">
                <a:solidFill>
                  <a:schemeClr val="bg1"/>
                </a:solidFill>
              </a:rPr>
              <a:t>класса или структуры</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internal</a:t>
            </a:r>
          </a:p>
          <a:p>
            <a:pPr marL="514350" indent="-514350">
              <a:buFont typeface="+mj-lt"/>
              <a:buAutoNum type="arabicPeriod"/>
            </a:pPr>
            <a:r>
              <a:rPr lang="en-US" dirty="0">
                <a:solidFill>
                  <a:schemeClr val="bg1"/>
                </a:solidFill>
              </a:rPr>
              <a:t>protected internal</a:t>
            </a: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514350"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428375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this</a:t>
            </a:r>
          </a:p>
        </p:txBody>
      </p:sp>
      <p:sp>
        <p:nvSpPr>
          <p:cNvPr id="3" name="Content Placeholder 2"/>
          <p:cNvSpPr>
            <a:spLocks noGrp="1"/>
          </p:cNvSpPr>
          <p:nvPr>
            <p:ph idx="1"/>
          </p:nvPr>
        </p:nvSpPr>
        <p:spPr/>
        <p:txBody>
          <a:bodyPr/>
          <a:lstStyle/>
          <a:p>
            <a:r>
              <a:rPr lang="ru-RU" dirty="0">
                <a:solidFill>
                  <a:schemeClr val="bg1"/>
                </a:solidFill>
              </a:rPr>
              <a:t>Имеет тип текущего объекта</a:t>
            </a:r>
          </a:p>
          <a:p>
            <a:r>
              <a:rPr lang="ru-RU" dirty="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150975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a:solidFill>
                  <a:prstClr val="white"/>
                </a:solidFill>
                <a:cs typeface="Times New Roman" pitchFamily="18" charset="0"/>
              </a:rPr>
              <a:t>Static </a:t>
            </a:r>
            <a:r>
              <a:rPr lang="ru-RU" sz="2400" dirty="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a:solidFill>
                  <a:prstClr val="white"/>
                </a:solidFill>
                <a:latin typeface="Courier New" pitchFamily="49" charset="0"/>
                <a:ea typeface="Calibri" pitchFamily="34" charset="0"/>
                <a:cs typeface="Courier New" pitchFamily="49" charset="0"/>
              </a:rPr>
              <a:t>class MyClass</a:t>
            </a:r>
          </a:p>
          <a:p>
            <a:pPr eaLnBrk="0" hangingPunct="0">
              <a:defRPr/>
            </a:pPr>
            <a:r>
              <a:rPr lang="be-BY" sz="1600" dirty="0">
                <a:solidFill>
                  <a:prstClr val="white"/>
                </a:solidFill>
                <a:latin typeface="Courier New" pitchFamily="49" charset="0"/>
                <a:ea typeface="Calibri" pitchFamily="34" charset="0"/>
                <a:cs typeface="Courier New" pitchFamily="49" charset="0"/>
              </a:rPr>
              <a: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SomeText = "... ..."</a:t>
            </a:r>
            <a:r>
              <a:rPr lang="be-BY" sz="1600" dirty="0">
                <a:solidFill>
                  <a:prstClr val="white"/>
                </a:solidFill>
                <a:latin typeface="Courier New" pitchFamily="49" charset="0"/>
                <a:ea typeface="Calibri" pitchFamily="34" charset="0"/>
                <a:cs typeface="Courier New" pitchFamily="49" charset="0"/>
              </a:rPr>
              <a:t>;</a:t>
            </a:r>
            <a:endParaRPr lang="en-US" sz="1600" dirty="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public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prstClr val="white"/>
                </a:solidFill>
              </a:rPr>
              <a:t>Значения </a:t>
            </a:r>
            <a:r>
              <a:rPr lang="en-US" sz="1600" dirty="0">
                <a:solidFill>
                  <a:prstClr val="white"/>
                </a:solidFill>
              </a:rPr>
              <a:t>static </a:t>
            </a:r>
            <a:r>
              <a:rPr lang="ru-RU" sz="1600" dirty="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a:solidFill>
                  <a:prstClr val="white"/>
                </a:solidFill>
              </a:rPr>
              <a:t>К </a:t>
            </a:r>
            <a:r>
              <a:rPr lang="en-US" sz="1600" dirty="0">
                <a:solidFill>
                  <a:prstClr val="white"/>
                </a:solidFill>
              </a:rPr>
              <a:t>static </a:t>
            </a:r>
            <a:r>
              <a:rPr lang="ru-RU" sz="1600" dirty="0">
                <a:solidFill>
                  <a:prstClr val="white"/>
                </a:solidFill>
              </a:rPr>
              <a:t>полям могут обращаться только </a:t>
            </a:r>
            <a:r>
              <a:rPr lang="en-US" sz="1600" dirty="0">
                <a:solidFill>
                  <a:prstClr val="white"/>
                </a:solidFill>
              </a:rPr>
              <a:t>static </a:t>
            </a:r>
            <a:r>
              <a:rPr lang="ru-RU" sz="1600" dirty="0">
                <a:solidFill>
                  <a:prstClr val="white"/>
                </a:solidFill>
              </a:rPr>
              <a:t>методы.</a:t>
            </a:r>
            <a:r>
              <a:rPr lang="en-US" sz="1600" dirty="0">
                <a:solidFill>
                  <a:prstClr val="white"/>
                </a:solidFill>
              </a:rPr>
              <a:t> </a:t>
            </a:r>
            <a:r>
              <a:rPr lang="ru-RU" sz="1600" dirty="0">
                <a:solidFill>
                  <a:prstClr val="white"/>
                </a:solidFill>
              </a:rPr>
              <a:t>В свою очередь </a:t>
            </a:r>
            <a:r>
              <a:rPr lang="en-US" sz="1600" dirty="0">
                <a:solidFill>
                  <a:prstClr val="white"/>
                </a:solidFill>
              </a:rPr>
              <a:t>static </a:t>
            </a:r>
            <a:r>
              <a:rPr lang="ru-RU" sz="1600" dirty="0">
                <a:solidFill>
                  <a:prstClr val="white"/>
                </a:solidFill>
              </a:rPr>
              <a:t>методы не могут обращаться к экземплярным полям класса (без наличия экземляра своего класса)</a:t>
            </a:r>
          </a:p>
        </p:txBody>
      </p:sp>
    </p:spTree>
    <p:extLst>
      <p:ext uri="{BB962C8B-B14F-4D97-AF65-F5344CB8AC3E}">
        <p14:creationId xmlns:p14="http://schemas.microsoft.com/office/powerpoint/2010/main" val="238480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Поля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Пространства имен</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Пространства имен служат для группировки типов со связанной функциональностью или назначением. Внутри пространства имен можно объявлять только типы (</a:t>
            </a:r>
            <a:r>
              <a:rPr lang="en-US" dirty="0" err="1">
                <a:solidFill>
                  <a:schemeClr val="bg1"/>
                </a:solidFill>
              </a:rPr>
              <a:t>enum</a:t>
            </a:r>
            <a:r>
              <a:rPr lang="en-US" dirty="0">
                <a:solidFill>
                  <a:schemeClr val="bg1"/>
                </a:solidFill>
              </a:rPr>
              <a:t>, struct, class, interface, delegate) </a:t>
            </a:r>
            <a:r>
              <a:rPr lang="ru-RU" dirty="0">
                <a:solidFill>
                  <a:schemeClr val="bg1"/>
                </a:solidFill>
              </a:rPr>
              <a:t>или другие пространства имен.</a:t>
            </a:r>
            <a:endParaRPr lang="en-US" dirty="0">
              <a:solidFill>
                <a:schemeClr val="bg1"/>
              </a:solidFill>
            </a:endParaRPr>
          </a:p>
        </p:txBody>
      </p:sp>
    </p:spTree>
    <p:extLst>
      <p:ext uri="{BB962C8B-B14F-4D97-AF65-F5344CB8AC3E}">
        <p14:creationId xmlns:p14="http://schemas.microsoft.com/office/powerpoint/2010/main" val="347829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 </a:t>
            </a:r>
            <a:r>
              <a:rPr lang="en-US" sz="3200" dirty="0">
                <a:solidFill>
                  <a:schemeClr val="bg1"/>
                </a:solidFill>
              </a:rPr>
              <a:t>Main – </a:t>
            </a:r>
            <a:r>
              <a:rPr lang="ru-RU" sz="3200" dirty="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Метод </a:t>
            </a:r>
            <a:r>
              <a:rPr lang="en-US" sz="2400" dirty="0">
                <a:solidFill>
                  <a:schemeClr val="bg1"/>
                </a:solidFill>
              </a:rPr>
              <a:t>Main </a:t>
            </a:r>
            <a:r>
              <a:rPr lang="ru-RU" sz="2400" dirty="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следующие сигнатуры метода </a:t>
            </a:r>
            <a:r>
              <a:rPr lang="en-US" sz="2400" dirty="0">
                <a:solidFill>
                  <a:schemeClr val="bg1"/>
                </a:solidFill>
              </a:rPr>
              <a:t>Main:</a:t>
            </a:r>
          </a:p>
        </p:txBody>
      </p:sp>
      <p:sp>
        <p:nvSpPr>
          <p:cNvPr id="3" name="Rectangle 2"/>
          <p:cNvSpPr/>
          <p:nvPr/>
        </p:nvSpPr>
        <p:spPr>
          <a:xfrm>
            <a:off x="457200" y="3244334"/>
            <a:ext cx="8229600" cy="1323439"/>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 { … }</a:t>
            </a: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 { … }</a:t>
            </a:r>
          </a:p>
          <a:p>
            <a:endParaRPr lang="en-US" sz="1600" dirty="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 </a:t>
            </a:r>
            <a:r>
              <a:rPr lang="en-US" sz="1600" dirty="0">
                <a:solidFill>
                  <a:srgbClr val="008000"/>
                </a:solidFill>
                <a:latin typeface="Consolas"/>
              </a:rPr>
              <a:t>// </a:t>
            </a:r>
            <a:r>
              <a:rPr lang="ru-RU" sz="1600" dirty="0">
                <a:solidFill>
                  <a:srgbClr val="008000"/>
                </a:solidFill>
                <a:latin typeface="Consolas"/>
              </a:rPr>
              <a:t>Используется по умолчанию</a:t>
            </a:r>
            <a:endParaRPr lang="en-US" sz="1600" dirty="0">
              <a:solidFill>
                <a:srgbClr val="008000"/>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a:t>
            </a:r>
          </a:p>
        </p:txBody>
      </p:sp>
      <p:sp>
        <p:nvSpPr>
          <p:cNvPr id="9" name="Content Placeholder 2"/>
          <p:cNvSpPr txBox="1">
            <a:spLocks/>
          </p:cNvSpPr>
          <p:nvPr/>
        </p:nvSpPr>
        <p:spPr>
          <a:xfrm>
            <a:off x="467544" y="4725144"/>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Через параметр </a:t>
            </a:r>
            <a:r>
              <a:rPr lang="en-US" sz="2400" dirty="0" err="1">
                <a:solidFill>
                  <a:schemeClr val="bg1"/>
                </a:solidFill>
              </a:rPr>
              <a:t>args</a:t>
            </a:r>
            <a:r>
              <a:rPr lang="en-US" sz="2400" dirty="0">
                <a:solidFill>
                  <a:schemeClr val="bg1"/>
                </a:solidFill>
              </a:rPr>
              <a:t>  </a:t>
            </a:r>
            <a:r>
              <a:rPr lang="ru-RU" sz="2400" dirty="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err="1">
                <a:solidFill>
                  <a:schemeClr val="bg1"/>
                </a:solidFill>
              </a:rPr>
              <a:t>params</a:t>
            </a:r>
            <a:r>
              <a:rPr lang="en-US" sz="3200" dirty="0">
                <a:solidFill>
                  <a:schemeClr val="bg1"/>
                </a:solidFill>
              </a:rPr>
              <a: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Изредка появляется необходимость в методе который принимает заранее неизвестное число параметров. Это решается с помощью ключевого слова </a:t>
            </a:r>
            <a:r>
              <a:rPr lang="en-US" sz="2400" dirty="0" err="1">
                <a:solidFill>
                  <a:schemeClr val="bg1"/>
                </a:solidFill>
              </a:rPr>
              <a:t>params</a:t>
            </a:r>
            <a:r>
              <a:rPr lang="en-US" sz="2400" dirty="0">
                <a:solidFill>
                  <a:schemeClr val="bg1"/>
                </a:solidFill>
              </a:rPr>
              <a:t>:</a:t>
            </a: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a:solidFill>
                  <a:srgbClr val="0000FF"/>
                </a:solidFill>
                <a:latin typeface="Consolas"/>
              </a:rPr>
              <a:t>    </a:t>
            </a:r>
            <a:r>
              <a:rPr lang="en-US" sz="1200" dirty="0" err="1">
                <a:solidFill>
                  <a:srgbClr val="0000FF"/>
                </a:solidFill>
                <a:latin typeface="Consolas"/>
              </a:rPr>
              <a:t>int</a:t>
            </a:r>
            <a:r>
              <a:rPr lang="en-US" sz="1200" dirty="0">
                <a:solidFill>
                  <a:prstClr val="black"/>
                </a:solidFill>
                <a:latin typeface="Consolas"/>
              </a:rPr>
              <a:t> sum = 0;</a:t>
            </a:r>
          </a:p>
          <a:p>
            <a:r>
              <a:rPr lang="en-US" sz="1200" dirty="0">
                <a:solidFill>
                  <a:srgbClr val="0000FF"/>
                </a:solidFill>
                <a:latin typeface="Consolas"/>
              </a:rPr>
              <a:t>    </a:t>
            </a:r>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a:solidFill>
                  <a:srgbClr val="0000FF"/>
                </a:solidFill>
                <a:latin typeface="Consolas"/>
              </a:rPr>
              <a:t>    return</a:t>
            </a:r>
            <a:r>
              <a:rPr lang="en-US" sz="1200" dirty="0">
                <a:solidFill>
                  <a:prstClr val="black"/>
                </a:solidFill>
                <a:latin typeface="Consolas"/>
              </a:rPr>
              <a:t> sum;</a:t>
            </a:r>
          </a:p>
          <a:p>
            <a:r>
              <a:rPr lang="ru-RU" sz="1200" dirty="0">
                <a:solidFill>
                  <a:prstClr val="black"/>
                </a:solidFill>
                <a:latin typeface="Consolas"/>
              </a:rPr>
              <a:t>}</a:t>
            </a:r>
            <a:endParaRPr lang="en-US" sz="1200" dirty="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Ключевое слово </a:t>
            </a:r>
            <a:r>
              <a:rPr lang="en-US" sz="2400" dirty="0" err="1">
                <a:solidFill>
                  <a:schemeClr val="bg1"/>
                </a:solidFill>
              </a:rPr>
              <a:t>params</a:t>
            </a:r>
            <a:r>
              <a:rPr lang="en-US" sz="2400" dirty="0">
                <a:solidFill>
                  <a:schemeClr val="bg1"/>
                </a:solidFill>
              </a:rPr>
              <a:t> </a:t>
            </a:r>
            <a:r>
              <a:rPr lang="ru-RU" sz="2400" dirty="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a:solidFill>
                  <a:schemeClr val="bg1"/>
                </a:solidFill>
              </a:rPr>
              <a:t>Литература</a:t>
            </a:r>
          </a:p>
          <a:p>
            <a:pPr lvl="0"/>
            <a:endParaRPr lang="en-US" dirty="0">
              <a:solidFill>
                <a:schemeClr val="bg1"/>
              </a:solidFill>
            </a:endParaRPr>
          </a:p>
          <a:p>
            <a:pPr marL="285750" lvl="0" indent="-285750">
              <a:buFont typeface="Arial" pitchFamily="34" charset="0"/>
              <a:buChar char="•"/>
            </a:pPr>
            <a:r>
              <a:rPr lang="ru-RU" dirty="0">
                <a:solidFill>
                  <a:schemeClr val="bg1"/>
                </a:solidFill>
              </a:rPr>
              <a:t>Гради Буч</a:t>
            </a:r>
            <a:r>
              <a:rPr lang="en-US" dirty="0">
                <a:solidFill>
                  <a:schemeClr val="bg1"/>
                </a:solidFill>
              </a:rPr>
              <a:t>. </a:t>
            </a:r>
            <a:r>
              <a:rPr lang="ru-RU" dirty="0">
                <a:solidFill>
                  <a:schemeClr val="bg1"/>
                </a:solidFill>
              </a:rPr>
              <a:t>Объектно-ориентированный анализ и проектирование с примерами приложений</a:t>
            </a:r>
            <a:r>
              <a:rPr lang="en-US" dirty="0">
                <a:solidFill>
                  <a:schemeClr val="bg1"/>
                </a:solidFill>
              </a:rPr>
              <a:t> (Object-Oriented Analysis and Design with Application)</a:t>
            </a:r>
            <a:br>
              <a:rPr lang="en-US" dirty="0">
                <a:solidFill>
                  <a:schemeClr val="bg1"/>
                </a:solidFill>
              </a:rPr>
            </a:br>
            <a:r>
              <a:rPr lang="en-US" dirty="0">
                <a:solidFill>
                  <a:schemeClr val="bg1"/>
                </a:solidFill>
                <a:hlinkClick r:id="rId3"/>
              </a:rPr>
              <a:t>http://oz.by/books/more101944.html</a:t>
            </a:r>
            <a:endParaRPr lang="en-US" dirty="0">
              <a:solidFill>
                <a:schemeClr val="bg1"/>
              </a:solidFill>
            </a:endParaRPr>
          </a:p>
          <a:p>
            <a:pPr marL="285750" lvl="0" indent="-285750">
              <a:buFont typeface="Arial" pitchFamily="34" charset="0"/>
              <a:buChar char="•"/>
            </a:pPr>
            <a:endParaRPr lang="en-US" dirty="0">
              <a:solidFill>
                <a:schemeClr val="bg1"/>
              </a:solidFill>
            </a:endParaRPr>
          </a:p>
          <a:p>
            <a:pPr marL="285750" lvl="0" indent="-285750">
              <a:buFont typeface="Arial" pitchFamily="34" charset="0"/>
              <a:buChar char="•"/>
            </a:pPr>
            <a:r>
              <a:rPr lang="ru-RU" dirty="0">
                <a:solidFill>
                  <a:schemeClr val="bg1"/>
                </a:solidFill>
              </a:rPr>
              <a:t>Бертран Мейер</a:t>
            </a:r>
            <a:r>
              <a:rPr lang="en-US" dirty="0">
                <a:solidFill>
                  <a:schemeClr val="bg1"/>
                </a:solidFill>
              </a:rPr>
              <a:t>, </a:t>
            </a:r>
            <a:r>
              <a:rPr lang="ru-RU" dirty="0">
                <a:solidFill>
                  <a:schemeClr val="bg1"/>
                </a:solidFill>
              </a:rPr>
              <a:t>Объектно-ориентированное конструирование программных 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a:solidFill>
                  <a:schemeClr val="bg1"/>
                </a:solidFill>
              </a:rPr>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ref/out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a:solidFill>
                  <a:schemeClr val="bg1"/>
                </a:solidFill>
              </a:rPr>
              <a:t>Значения </a:t>
            </a:r>
            <a:r>
              <a:rPr lang="en-US" sz="1600" dirty="0">
                <a:solidFill>
                  <a:schemeClr val="bg1"/>
                </a:solidFill>
              </a:rPr>
              <a:t>value </a:t>
            </a:r>
            <a:r>
              <a:rPr lang="ru-RU" sz="1600" dirty="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a:solidFill>
                  <a:srgbClr val="FFFF00"/>
                </a:solidFill>
              </a:rPr>
              <a:t>ref </a:t>
            </a:r>
            <a:r>
              <a:rPr lang="ru-RU" sz="1600" dirty="0">
                <a:solidFill>
                  <a:schemeClr val="bg1"/>
                </a:solidFill>
              </a:rPr>
              <a:t>и </a:t>
            </a:r>
            <a:r>
              <a:rPr lang="en-US" sz="1600" dirty="0">
                <a:solidFill>
                  <a:srgbClr val="FFFF00"/>
                </a:solidFill>
              </a:rPr>
              <a:t>out</a:t>
            </a:r>
            <a:r>
              <a:rPr lang="en-US" sz="1600" dirty="0">
                <a:solidFill>
                  <a:schemeClr val="bg1"/>
                </a:solidFill>
              </a:rPr>
              <a:t> </a:t>
            </a:r>
            <a:r>
              <a:rPr lang="ru-RU" sz="1600" dirty="0">
                <a:solidFill>
                  <a:schemeClr val="bg1"/>
                </a:solidFill>
              </a:rPr>
              <a:t>параметры.</a:t>
            </a:r>
          </a:p>
          <a:p>
            <a:pPr marL="342900" indent="-342900" algn="l">
              <a:buFont typeface="Arial" panose="020B0604020202020204" pitchFamily="34" charset="0"/>
              <a:buChar char="•"/>
            </a:pPr>
            <a:r>
              <a:rPr lang="ru-RU" sz="1600" dirty="0">
                <a:solidFill>
                  <a:schemeClr val="bg1"/>
                </a:solidFill>
              </a:rPr>
              <a:t>Значение параметра передается </a:t>
            </a:r>
            <a:r>
              <a:rPr lang="ru-RU" sz="1600" i="1" dirty="0">
                <a:solidFill>
                  <a:schemeClr val="bg1"/>
                </a:solidFill>
              </a:rPr>
              <a:t>неявно</a:t>
            </a:r>
            <a:r>
              <a:rPr lang="ru-RU" sz="1600" dirty="0">
                <a:solidFill>
                  <a:schemeClr val="bg1"/>
                </a:solidFill>
              </a:rPr>
              <a:t> по ссылке</a:t>
            </a:r>
          </a:p>
          <a:p>
            <a:pPr marL="342900" indent="-342900" algn="l">
              <a:buFont typeface="Arial" panose="020B0604020202020204" pitchFamily="34" charset="0"/>
              <a:buChar char="•"/>
            </a:pPr>
            <a:r>
              <a:rPr lang="ru-RU" sz="1600" dirty="0">
                <a:solidFill>
                  <a:schemeClr val="bg1"/>
                </a:solidFill>
              </a:rPr>
              <a:t>Указываются при объявлении функции и при вызове</a:t>
            </a:r>
          </a:p>
          <a:p>
            <a:pPr algn="l"/>
            <a:r>
              <a:rPr lang="ru-RU" sz="1600" dirty="0">
                <a:solidFill>
                  <a:schemeClr val="bg1"/>
                </a:solidFill>
              </a:rPr>
              <a:t>Отличие в правиле инициализации:</a:t>
            </a:r>
          </a:p>
          <a:p>
            <a:pPr marL="342900" indent="-342900" algn="l">
              <a:buFont typeface="Arial" panose="020B0604020202020204" pitchFamily="34" charset="0"/>
              <a:buChar char="•"/>
            </a:pPr>
            <a:r>
              <a:rPr lang="en-US" sz="1600" dirty="0">
                <a:solidFill>
                  <a:srgbClr val="FFFF00"/>
                </a:solidFill>
              </a:rPr>
              <a:t>ref</a:t>
            </a:r>
            <a:r>
              <a:rPr lang="en-US" sz="1600" dirty="0">
                <a:solidFill>
                  <a:schemeClr val="bg1"/>
                </a:solidFill>
              </a:rPr>
              <a:t> - </a:t>
            </a:r>
            <a:r>
              <a:rPr lang="ru-RU" sz="1600" dirty="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a:solidFill>
                  <a:srgbClr val="FFFF00"/>
                </a:solidFill>
              </a:rPr>
              <a:t>out </a:t>
            </a:r>
            <a:r>
              <a:rPr lang="en-US" sz="1600" dirty="0">
                <a:solidFill>
                  <a:schemeClr val="bg1"/>
                </a:solidFill>
              </a:rPr>
              <a:t>– </a:t>
            </a:r>
            <a:r>
              <a:rPr lang="ru-RU" sz="1600" dirty="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prstClr val="black"/>
                </a:solidFill>
                <a:latin typeface="Consolas"/>
              </a:rPr>
              <a:t>    </a:t>
            </a:r>
            <a:r>
              <a:rPr lang="en-US" sz="1200" dirty="0">
                <a:solidFill>
                  <a:prstClr val="black"/>
                </a:solidFill>
                <a:latin typeface="Consolas"/>
              </a:rPr>
              <a:t>result = x</a:t>
            </a:r>
            <a:r>
              <a:rPr lang="ru-RU" sz="1200" dirty="0">
                <a:solidFill>
                  <a:prstClr val="black"/>
                </a:solidFill>
                <a:latin typeface="Consolas"/>
              </a:rPr>
              <a:t> </a:t>
            </a:r>
            <a:r>
              <a:rPr lang="en-US" sz="1200" dirty="0">
                <a:solidFill>
                  <a:prstClr val="black"/>
                </a:solidFill>
                <a:latin typeface="Consolas"/>
              </a:rPr>
              <a:t>*</a:t>
            </a:r>
            <a:r>
              <a:rPr lang="ru-RU" sz="1200" dirty="0">
                <a:solidFill>
                  <a:prstClr val="black"/>
                </a:solidFill>
                <a:latin typeface="Consolas"/>
              </a:rPr>
              <a:t> </a:t>
            </a:r>
            <a:r>
              <a:rPr lang="en-US" sz="1200" dirty="0">
                <a:solidFill>
                  <a:prstClr val="black"/>
                </a:solidFill>
                <a:latin typeface="Consolas"/>
              </a:rPr>
              <a:t>y;</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if</a:t>
            </a:r>
            <a:r>
              <a:rPr lang="en-US" sz="1200" dirty="0">
                <a:solidFill>
                  <a:prstClr val="black"/>
                </a:solidFill>
                <a:latin typeface="Consolas"/>
              </a:rPr>
              <a:t> (condition) result = x * y;</a:t>
            </a:r>
          </a:p>
          <a:p>
            <a:r>
              <a:rPr lang="ru-RU" sz="1200" dirty="0">
                <a:solidFill>
                  <a:prstClr val="black"/>
                </a:solidFill>
                <a:latin typeface="Consolas"/>
              </a:rPr>
              <a:t>}</a:t>
            </a:r>
          </a:p>
          <a:p>
            <a:endParaRPr lang="ru-RU"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p>
        </p:txBody>
      </p:sp>
    </p:spTree>
    <p:extLst>
      <p:ext uri="{BB962C8B-B14F-4D97-AF65-F5344CB8AC3E}">
        <p14:creationId xmlns:p14="http://schemas.microsoft.com/office/powerpoint/2010/main" val="1843057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in </a:t>
            </a:r>
            <a:r>
              <a:rPr lang="ru-RU" sz="3200" dirty="0">
                <a:solidFill>
                  <a:schemeClr val="bg1"/>
                </a:solidFill>
              </a:rPr>
              <a:t>параметры</a:t>
            </a:r>
            <a:r>
              <a:rPr lang="en-US" sz="3200" dirty="0">
                <a:solidFill>
                  <a:schemeClr val="bg1"/>
                </a:solidFill>
              </a:rPr>
              <a:t> (C# 7.2)</a:t>
            </a:r>
          </a:p>
        </p:txBody>
      </p:sp>
      <p:sp>
        <p:nvSpPr>
          <p:cNvPr id="6" name="Content Placeholder 2"/>
          <p:cNvSpPr txBox="1">
            <a:spLocks/>
          </p:cNvSpPr>
          <p:nvPr/>
        </p:nvSpPr>
        <p:spPr>
          <a:xfrm>
            <a:off x="457200" y="1528193"/>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a:solidFill>
                  <a:schemeClr val="bg1"/>
                </a:solidFill>
              </a:rPr>
              <a:t>...</a:t>
            </a:r>
          </a:p>
        </p:txBody>
      </p:sp>
    </p:spTree>
    <p:extLst>
      <p:ext uri="{BB962C8B-B14F-4D97-AF65-F5344CB8AC3E}">
        <p14:creationId xmlns:p14="http://schemas.microsoft.com/office/powerpoint/2010/main" val="233348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chemeClr val="bg1"/>
                </a:solidFill>
              </a:rPr>
              <a:t>Методы: необязательные (</a:t>
            </a:r>
            <a:r>
              <a:rPr lang="en-US" sz="2800" dirty="0">
                <a:solidFill>
                  <a:schemeClr val="bg1"/>
                </a:solidFill>
              </a:rPr>
              <a:t>optional</a:t>
            </a:r>
            <a:r>
              <a:rPr lang="ru-RU" sz="2800" dirty="0">
                <a:solidFill>
                  <a:schemeClr val="bg1"/>
                </a:solidFill>
              </a:rPr>
              <a:t>)</a:t>
            </a:r>
            <a:r>
              <a:rPr lang="en-US" sz="2800" dirty="0">
                <a:solidFill>
                  <a:schemeClr val="bg1"/>
                </a:solidFill>
              </a:rPr>
              <a:t> </a:t>
            </a:r>
            <a:r>
              <a:rPr lang="ru-RU" sz="2800" dirty="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a:solidFill>
                  <a:srgbClr val="0000FF"/>
                </a:solidFill>
                <a:latin typeface="Consolas"/>
              </a:rPr>
              <a:t>    </a:t>
            </a:r>
            <a:r>
              <a:rPr lang="en-US" sz="1400" dirty="0">
                <a:solidFill>
                  <a:srgbClr val="0000FF"/>
                </a:solidFill>
                <a:latin typeface="Consolas"/>
              </a:rPr>
              <a:t>return</a:t>
            </a:r>
            <a:r>
              <a:rPr lang="en-US" sz="1400" dirty="0">
                <a:solidFill>
                  <a:prstClr val="black"/>
                </a:solidFill>
                <a:latin typeface="Consolas"/>
              </a:rPr>
              <a:t> x * y * z;</a:t>
            </a:r>
          </a:p>
          <a:p>
            <a:r>
              <a:rPr lang="ru-RU" sz="1400" dirty="0">
                <a:solidFill>
                  <a:prstClr val="black"/>
                </a:solidFill>
                <a:latin typeface="Consolas"/>
              </a:rPr>
              <a:t>}</a:t>
            </a:r>
          </a:p>
          <a:p>
            <a:endParaRPr lang="ru-RU" sz="1400" dirty="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возврат из метода (</a:t>
            </a:r>
            <a:r>
              <a:rPr lang="en-US" sz="3200" dirty="0">
                <a:solidFill>
                  <a:schemeClr val="bg1"/>
                </a:solidFill>
              </a:rPr>
              <a:t>return)</a:t>
            </a: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Для завершения работы методы и для возврата значения из него используется ключевое слово </a:t>
            </a:r>
            <a:r>
              <a:rPr lang="en-US" sz="2400" dirty="0">
                <a:solidFill>
                  <a:schemeClr val="bg1"/>
                </a:solidFill>
              </a:rPr>
              <a:t>return</a:t>
            </a:r>
            <a:r>
              <a:rPr lang="ru-RU" sz="2400" dirty="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a:solidFill>
                  <a:schemeClr val="bg1"/>
                </a:solidFill>
              </a:rPr>
              <a:t>void)</a:t>
            </a:r>
            <a:r>
              <a:rPr lang="ru-RU" sz="2400" dirty="0">
                <a:solidFill>
                  <a:schemeClr val="bg1"/>
                </a:solidFill>
              </a:rPr>
              <a:t>, то после </a:t>
            </a:r>
            <a:r>
              <a:rPr lang="en-US" sz="2400" dirty="0">
                <a:solidFill>
                  <a:schemeClr val="bg1"/>
                </a:solidFill>
              </a:rPr>
              <a:t>return </a:t>
            </a:r>
            <a:r>
              <a:rPr lang="ru-RU" sz="2400" dirty="0">
                <a:solidFill>
                  <a:schemeClr val="bg1"/>
                </a:solidFill>
              </a:rPr>
              <a:t>ставим точку с запятой.</a:t>
            </a:r>
          </a:p>
          <a:p>
            <a:pPr algn="l"/>
            <a:endParaRPr lang="ru-RU" sz="2400" dirty="0">
              <a:solidFill>
                <a:schemeClr val="bg1"/>
              </a:solidFill>
            </a:endParaRPr>
          </a:p>
          <a:p>
            <a:pPr algn="l"/>
            <a:r>
              <a:rPr lang="ru-RU" sz="2400" dirty="0">
                <a:solidFill>
                  <a:schemeClr val="bg1"/>
                </a:solidFill>
              </a:rPr>
              <a:t>Ключевое слово </a:t>
            </a:r>
            <a:r>
              <a:rPr lang="en-US" sz="2400" dirty="0">
                <a:solidFill>
                  <a:schemeClr val="bg1"/>
                </a:solidFill>
              </a:rPr>
              <a:t>return </a:t>
            </a:r>
            <a:r>
              <a:rPr lang="ru-RU" sz="2400" dirty="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Обобщенные (</a:t>
            </a:r>
            <a:r>
              <a:rPr lang="en-US" sz="3200" dirty="0">
                <a:solidFill>
                  <a:schemeClr val="bg1"/>
                </a:solidFill>
              </a:rPr>
              <a:t>generic</a:t>
            </a:r>
            <a:r>
              <a:rPr lang="ru-RU" sz="3200" dirty="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a:solidFill>
                  <a:srgbClr val="2B91AF"/>
                </a:solidFill>
                <a:latin typeface="Consolas"/>
              </a:rPr>
              <a:t>    </a:t>
            </a:r>
            <a:r>
              <a:rPr lang="en-US" sz="1600" dirty="0">
                <a:solidFill>
                  <a:srgbClr val="2B91AF"/>
                </a:solidFill>
                <a:latin typeface="Consolas"/>
              </a:rPr>
              <a:t>Random</a:t>
            </a:r>
            <a:r>
              <a:rPr lang="en-US" sz="1600" dirty="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return</a:t>
            </a:r>
            <a:r>
              <a:rPr lang="en-US" sz="1600" dirty="0">
                <a:solidFill>
                  <a:prstClr val="black"/>
                </a:solidFill>
                <a:latin typeface="Consolas"/>
              </a:rPr>
              <a:t> 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a:solidFill>
                  <a:prstClr val="black"/>
                </a:solidFill>
                <a:latin typeface="Consolas"/>
              </a:rPr>
              <a:t>}</a:t>
            </a:r>
          </a:p>
        </p:txBody>
      </p:sp>
    </p:spTree>
    <p:extLst>
      <p:ext uri="{BB962C8B-B14F-4D97-AF65-F5344CB8AC3E}">
        <p14:creationId xmlns:p14="http://schemas.microsoft.com/office/powerpoint/2010/main" val="194368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Внешние (</a:t>
            </a:r>
            <a:r>
              <a:rPr lang="en-US" sz="3200" dirty="0">
                <a:solidFill>
                  <a:prstClr val="white"/>
                </a:solidFill>
              </a:rPr>
              <a:t>external</a:t>
            </a:r>
            <a:r>
              <a:rPr lang="ru-RU" sz="3200" dirty="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prstClr val="white"/>
                </a:solidFill>
              </a:rPr>
              <a:t>Внешние методы используются в механизме </a:t>
            </a:r>
            <a:r>
              <a:rPr lang="en-US" sz="2400" dirty="0">
                <a:solidFill>
                  <a:prstClr val="white"/>
                </a:solidFill>
              </a:rPr>
              <a:t>p/invoke (platform invoke) </a:t>
            </a:r>
            <a:r>
              <a:rPr lang="ru-RU" sz="2400" dirty="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a:solidFill>
                  <a:srgbClr val="000000"/>
                </a:solidFill>
                <a:highlight>
                  <a:srgbClr val="FFFFFF"/>
                </a:highlight>
                <a:latin typeface="Consolas"/>
              </a:rPr>
              <a:t>;</a:t>
            </a:r>
            <a:endParaRPr lang="ru-RU" sz="1400" dirty="0">
              <a:solidFill>
                <a:srgbClr val="000000"/>
              </a:solidFill>
              <a:highlight>
                <a:srgbClr val="FFFFFF"/>
              </a:highlight>
              <a:latin typeface="Consolas"/>
            </a:endParaRPr>
          </a:p>
          <a:p>
            <a:endParaRPr lang="ru-RU"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Рекурсивные методы</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920217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2378561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ru-RU" dirty="0">
                <a:solidFill>
                  <a:schemeClr val="bg1"/>
                </a:solidFill>
              </a:rPr>
              <a:t>Локальные функции могут определять блоки итераторов</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рекурсивными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немного более эффективны, чем анонимные функции из-за отсутствия накладных расходов вызовов делегата</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объявлены после оператора </a:t>
            </a:r>
            <a:r>
              <a:rPr lang="ru-RU" dirty="0" err="1">
                <a:solidFill>
                  <a:schemeClr val="bg1"/>
                </a:solidFill>
              </a:rPr>
              <a:t>return</a:t>
            </a:r>
            <a:r>
              <a:rPr lang="ru-RU" dirty="0">
                <a:solidFill>
                  <a:schemeClr val="bg1"/>
                </a:solidFill>
              </a:rPr>
              <a:t>, что позволяет отделить основную логику метода от вспомогательной</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«скрыть» функцию с тем же именем, объявленным во внешней области видимости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асинхронными и/или небезопасными (</a:t>
            </a:r>
            <a:r>
              <a:rPr lang="ru-RU" dirty="0" err="1">
                <a:solidFill>
                  <a:schemeClr val="bg1"/>
                </a:solidFill>
              </a:rPr>
              <a:t>unsafe</a:t>
            </a:r>
            <a:r>
              <a:rPr lang="ru-RU" dirty="0">
                <a:solidFill>
                  <a:schemeClr val="bg1"/>
                </a:solidFill>
              </a:rPr>
              <a:t>); другие модификаторы не допускаются</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 могут иметь атрибуты</a:t>
            </a:r>
            <a:r>
              <a:rPr lang="en-US" dirty="0">
                <a:solidFill>
                  <a:schemeClr val="bg1"/>
                </a:solidFill>
              </a:rPr>
              <a:t>;</a:t>
            </a:r>
          </a:p>
          <a:p>
            <a:pPr marL="285750" indent="-285750">
              <a:buFont typeface="Arial" panose="020B0604020202020204" pitchFamily="34" charset="0"/>
              <a:buChar char="•"/>
            </a:pPr>
            <a:r>
              <a:rPr lang="ru-RU" dirty="0">
                <a:solidFill>
                  <a:schemeClr val="bg1"/>
                </a:solidFill>
              </a:rPr>
              <a:t>Локальные функции НЕ </a:t>
            </a:r>
            <a:r>
              <a:rPr lang="ru-RU" dirty="0" err="1">
                <a:solidFill>
                  <a:schemeClr val="bg1"/>
                </a:solidFill>
              </a:rPr>
              <a:t>аллоцируют</a:t>
            </a:r>
            <a:r>
              <a:rPr lang="ru-RU" dirty="0">
                <a:solidFill>
                  <a:schemeClr val="bg1"/>
                </a:solidFill>
              </a:rPr>
              <a:t> в куче, если не происходит преобразование их в делегаты</a:t>
            </a:r>
            <a:r>
              <a:rPr lang="en-US" dirty="0">
                <a:solidFill>
                  <a:schemeClr val="bg1"/>
                </a:solidFill>
              </a:rPr>
              <a:t>;</a:t>
            </a:r>
          </a:p>
        </p:txBody>
      </p:sp>
    </p:spTree>
    <p:extLst>
      <p:ext uri="{BB962C8B-B14F-4D97-AF65-F5344CB8AC3E}">
        <p14:creationId xmlns:p14="http://schemas.microsoft.com/office/powerpoint/2010/main" val="176925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endParaRPr lang="en-US" sz="1600" dirty="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r>
              <a:rPr lang="en-US" sz="1000" dirty="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r>
              <a:rPr lang="en-US" sz="1000" dirty="0">
                <a:solidFill>
                  <a:schemeClr val="bg1"/>
                </a:solidFill>
                <a:latin typeface="Courier New" pitchFamily="49" charset="0"/>
                <a:ea typeface="Calibri" pitchFamily="34" charset="0"/>
                <a:cs typeface="Courier New" pitchFamily="49" charset="0"/>
              </a:rPr>
              <a:t>, 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en-US" sz="1000" dirty="0">
                <a:solidFill>
                  <a:schemeClr val="bg1"/>
                </a:solidFill>
                <a:latin typeface="Courier New" pitchFamily="49" charset="0"/>
                <a:ea typeface="Calibri" pitchFamily="34" charset="0"/>
                <a:cs typeface="Courier New" pitchFamily="49" charset="0"/>
              </a:rPr>
              <a:t>2D</a:t>
            </a:r>
            <a:r>
              <a:rPr lang="be-BY" sz="1000" dirty="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r>
              <a:rPr lang="en-US" dirty="0">
                <a:solidFill>
                  <a:schemeClr val="bg1"/>
                </a:solidFill>
              </a:rPr>
              <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r>
              <a:rPr lang="ru-RU" dirty="0">
                <a:solidFill>
                  <a:schemeClr val="bg1"/>
                </a:solidFill>
              </a:rPr>
              <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478844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196752"/>
            <a:ext cx="8077200" cy="3323987"/>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Point2D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Point2D(</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x,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.X</a:t>
            </a:r>
            <a:r>
              <a:rPr lang="en-US" sz="1400" dirty="0">
                <a:solidFill>
                  <a:srgbClr val="000000"/>
                </a:solidFill>
                <a:latin typeface="Consolas" panose="020B0609020204030204" pitchFamily="49" charset="0"/>
              </a:rPr>
              <a:t> = x;</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.Y</a:t>
            </a:r>
            <a:r>
              <a:rPr lang="en-US" sz="1400" dirty="0">
                <a:solidFill>
                  <a:srgbClr val="000000"/>
                </a:solidFill>
                <a:latin typeface="Consolas" panose="020B0609020204030204" pitchFamily="49" charset="0"/>
              </a:rPr>
              <a:t> = 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Point2D()</a:t>
            </a:r>
          </a:p>
          <a:p>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this</a:t>
            </a:r>
            <a:r>
              <a:rPr lang="ru-RU" sz="1400" dirty="0">
                <a:solidFill>
                  <a:srgbClr val="000000"/>
                </a:solidFill>
                <a:latin typeface="Consolas" panose="020B0609020204030204" pitchFamily="49" charset="0"/>
              </a:rPr>
              <a:t>(1, 1) </a:t>
            </a:r>
            <a:r>
              <a:rPr lang="ru-RU" sz="1400" dirty="0">
                <a:solidFill>
                  <a:srgbClr val="008000"/>
                </a:solidFill>
                <a:latin typeface="Consolas" panose="020B0609020204030204" pitchFamily="49" charset="0"/>
              </a:rPr>
              <a:t>// Вызов другого конструктора</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be-BY" sz="1400"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 и</a:t>
            </a:r>
            <a:r>
              <a:rPr lang="en-US" sz="2400" b="1" dirty="0">
                <a:solidFill>
                  <a:schemeClr val="bg1"/>
                </a:solidFill>
              </a:rPr>
              <a:t> readonly </a:t>
            </a:r>
            <a:r>
              <a:rPr lang="ru-RU" sz="2400" b="1" dirty="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a:solidFill>
                  <a:schemeClr val="bg1"/>
                </a:solidFill>
                <a:cs typeface="Times New Roman" pitchFamily="18" charset="0"/>
              </a:rPr>
              <a:t>readonly </a:t>
            </a:r>
            <a:r>
              <a:rPr lang="ru-RU" sz="1400" dirty="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27248" y="1496973"/>
            <a:ext cx="8077200" cy="452431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Point2D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 = </a:t>
            </a:r>
            <a:r>
              <a:rPr lang="en-US" sz="1600" dirty="0" err="1">
                <a:solidFill>
                  <a:srgbClr val="000000"/>
                </a:solidFill>
                <a:latin typeface="Consolas" panose="020B0609020204030204" pitchFamily="49" charset="0"/>
              </a:rPr>
              <a:t>ConsoleColor.Red</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Point2D(</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Point2D(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be-BY"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a:t>
            </a:r>
            <a:r>
              <a:rPr lang="en-US" dirty="0">
                <a:solidFill>
                  <a:schemeClr val="bg1"/>
                </a:solidFill>
              </a:rPr>
              <a:t> </a:t>
            </a:r>
            <a:r>
              <a:rPr lang="ru-RU" dirty="0">
                <a:solidFill>
                  <a:schemeClr val="bg1"/>
                </a:solidFill>
              </a:rPr>
              <a:t>по умолчанию</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Если не объявить ни одного конструктора, то компилятор сгенерирует </a:t>
            </a:r>
            <a:r>
              <a:rPr lang="en-US" dirty="0">
                <a:solidFill>
                  <a:schemeClr val="bg1"/>
                </a:solidFill>
              </a:rPr>
              <a:t>public </a:t>
            </a:r>
            <a:r>
              <a:rPr lang="ru-RU" dirty="0">
                <a:solidFill>
                  <a:schemeClr val="bg1"/>
                </a:solidFill>
              </a:rPr>
              <a:t>конструктор без аргументов который называется конструктор по умолчанию. Если объявить хотя бы один конструктор, то </a:t>
            </a:r>
            <a:r>
              <a:rPr lang="ru-RU" dirty="0" err="1">
                <a:solidFill>
                  <a:schemeClr val="bg1"/>
                </a:solidFill>
              </a:rPr>
              <a:t>конструкттттттор</a:t>
            </a:r>
            <a:r>
              <a:rPr lang="ru-RU" dirty="0">
                <a:solidFill>
                  <a:schemeClr val="bg1"/>
                </a:solidFill>
              </a:rPr>
              <a:t> по умолчанию не создается.</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static </a:t>
            </a:r>
            <a:r>
              <a:rPr lang="ru-RU" dirty="0">
                <a:solidFill>
                  <a:schemeClr val="bg1"/>
                </a:solidFill>
              </a:rPr>
              <a:t>конструкторы</a:t>
            </a:r>
            <a:endParaRPr lang="en-US" dirty="0">
              <a:solidFill>
                <a:schemeClr val="bg1"/>
              </a:solidFill>
            </a:endParaRPr>
          </a:p>
        </p:txBody>
      </p:sp>
      <p:sp>
        <p:nvSpPr>
          <p:cNvPr id="3" name="Content Placeholder 2"/>
          <p:cNvSpPr>
            <a:spLocks noGrp="1"/>
          </p:cNvSpPr>
          <p:nvPr>
            <p:ph idx="1"/>
          </p:nvPr>
        </p:nvSpPr>
        <p:spPr>
          <a:xfrm>
            <a:off x="457200" y="1600201"/>
            <a:ext cx="8229600" cy="2908920"/>
          </a:xfrm>
        </p:spPr>
        <p:txBody>
          <a:bodyPr>
            <a:normAutofit fontScale="70000" lnSpcReduction="20000"/>
          </a:bodyPr>
          <a:lstStyle/>
          <a:p>
            <a:pPr marL="0" indent="0">
              <a:buNone/>
            </a:pPr>
            <a:r>
              <a:rPr lang="ru-RU" dirty="0">
                <a:solidFill>
                  <a:schemeClr val="bg1"/>
                </a:solidFill>
              </a:rPr>
              <a:t>Для инициализации </a:t>
            </a:r>
            <a:r>
              <a:rPr lang="en-US" dirty="0">
                <a:solidFill>
                  <a:schemeClr val="bg1"/>
                </a:solidFill>
              </a:rPr>
              <a:t>static </a:t>
            </a:r>
            <a:r>
              <a:rPr lang="ru-RU" dirty="0">
                <a:solidFill>
                  <a:schemeClr val="bg1"/>
                </a:solidFill>
              </a:rPr>
              <a:t>членов можно объявить </a:t>
            </a:r>
            <a:r>
              <a:rPr lang="en-US" dirty="0">
                <a:solidFill>
                  <a:schemeClr val="bg1"/>
                </a:solidFill>
              </a:rPr>
              <a:t>static </a:t>
            </a:r>
            <a:r>
              <a:rPr lang="ru-RU" dirty="0">
                <a:solidFill>
                  <a:schemeClr val="bg1"/>
                </a:solidFill>
              </a:rPr>
              <a:t>конструктор.</a:t>
            </a:r>
          </a:p>
          <a:p>
            <a:r>
              <a:rPr lang="ru-RU" dirty="0">
                <a:solidFill>
                  <a:schemeClr val="bg1"/>
                </a:solidFill>
              </a:rPr>
              <a:t>Только один;</a:t>
            </a:r>
          </a:p>
          <a:p>
            <a:r>
              <a:rPr lang="ru-RU" dirty="0">
                <a:solidFill>
                  <a:schemeClr val="bg1"/>
                </a:solidFill>
              </a:rPr>
              <a:t>Модификатор доступа указывать нельзя;</a:t>
            </a:r>
            <a:endParaRPr lang="en-US" dirty="0">
              <a:solidFill>
                <a:schemeClr val="bg1"/>
              </a:solidFill>
            </a:endParaRPr>
          </a:p>
          <a:p>
            <a:r>
              <a:rPr lang="ru-RU" dirty="0">
                <a:solidFill>
                  <a:schemeClr val="bg1"/>
                </a:solidFill>
              </a:rPr>
              <a:t>Нельзя указать параметры;</a:t>
            </a:r>
          </a:p>
          <a:p>
            <a:r>
              <a:rPr lang="ru-RU" dirty="0">
                <a:solidFill>
                  <a:schemeClr val="bg1"/>
                </a:solidFill>
              </a:rPr>
              <a:t>Нельзя вызвать напрямую;</a:t>
            </a:r>
          </a:p>
          <a:p>
            <a:r>
              <a:rPr lang="ru-RU" dirty="0">
                <a:solidFill>
                  <a:schemeClr val="bg1"/>
                </a:solidFill>
              </a:rPr>
              <a:t>Вызывается автоматически средой исполнения (</a:t>
            </a:r>
            <a:r>
              <a:rPr lang="en-US" dirty="0">
                <a:solidFill>
                  <a:schemeClr val="bg1"/>
                </a:solidFill>
              </a:rPr>
              <a:t>CLR) </a:t>
            </a:r>
            <a:r>
              <a:rPr lang="ru-RU" dirty="0">
                <a:solidFill>
                  <a:schemeClr val="bg1"/>
                </a:solidFill>
              </a:rPr>
              <a:t>до первого использования класса.</a:t>
            </a:r>
          </a:p>
        </p:txBody>
      </p:sp>
      <p:sp>
        <p:nvSpPr>
          <p:cNvPr id="4" name="Rectangle 3">
            <a:extLst>
              <a:ext uri="{FF2B5EF4-FFF2-40B4-BE49-F238E27FC236}">
                <a16:creationId xmlns="" xmlns:a16="http://schemas.microsoft.com/office/drawing/2014/main" id="{EC215C04-D008-A742-B8E1-C47CF7F89075}"/>
              </a:ext>
            </a:extLst>
          </p:cNvPr>
          <p:cNvSpPr/>
          <p:nvPr/>
        </p:nvSpPr>
        <p:spPr>
          <a:xfrm>
            <a:off x="457200" y="4621192"/>
            <a:ext cx="8229600" cy="1938992"/>
          </a:xfrm>
          <a:prstGeom prst="rect">
            <a:avLst/>
          </a:prstGeom>
          <a:solidFill>
            <a:schemeClr val="bg1"/>
          </a:solidFill>
        </p:spPr>
        <p:txBody>
          <a:bodyPr wrap="square">
            <a:spAutoFit/>
          </a:bodyPr>
          <a:lstStyle/>
          <a:p>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SimpleClass</a:t>
            </a:r>
            <a:endParaRPr lang="en-US" sz="1200" dirty="0">
              <a:solidFill>
                <a:srgbClr val="000000"/>
              </a:solidFill>
              <a:latin typeface="Consolas" panose="020B0609020204030204" pitchFamily="49" charset="0"/>
              <a:cs typeface="Consolas" panose="020B0609020204030204" pitchFamily="49" charset="0"/>
            </a:endParaRPr>
          </a:p>
          <a:p>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8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Static </a:t>
            </a:r>
            <a:r>
              <a:rPr lang="ru-RU" sz="1200" dirty="0">
                <a:solidFill>
                  <a:srgbClr val="008000"/>
                </a:solidFill>
                <a:latin typeface="Consolas" panose="020B0609020204030204" pitchFamily="49" charset="0"/>
                <a:cs typeface="Consolas" panose="020B0609020204030204" pitchFamily="49" charset="0"/>
              </a:rPr>
              <a:t>переменная которую необходимо инициализировать во время выполнения</a:t>
            </a:r>
            <a:endParaRPr lang="ru-RU" sz="1200" dirty="0">
              <a:solidFill>
                <a:srgbClr val="000000"/>
              </a:solidFill>
              <a:latin typeface="Consolas" panose="020B0609020204030204" pitchFamily="49" charset="0"/>
              <a:cs typeface="Consolas" panose="020B0609020204030204" pitchFamily="49" charset="0"/>
            </a:endParaRPr>
          </a:p>
          <a:p>
            <a:r>
              <a:rPr lang="ru-RU" sz="1200" dirty="0">
                <a:solidFill>
                  <a:srgbClr val="0000FF"/>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static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readonly</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long</a:t>
            </a:r>
            <a:r>
              <a:rPr lang="en-US" sz="1200" dirty="0">
                <a:solidFill>
                  <a:srgbClr val="000000"/>
                </a:solidFill>
                <a:latin typeface="Consolas" panose="020B0609020204030204" pitchFamily="49" charset="0"/>
                <a:cs typeface="Consolas" panose="020B0609020204030204" pitchFamily="49" charset="0"/>
              </a:rPr>
              <a:t> baseline;</a:t>
            </a:r>
          </a:p>
          <a:p>
            <a:r>
              <a:rPr lang="en-US" sz="1200" dirty="0">
                <a:solidFill>
                  <a:srgbClr val="000000"/>
                </a:solidFill>
                <a:latin typeface="Consolas" panose="020B0609020204030204" pitchFamily="49" charset="0"/>
                <a:cs typeface="Consolas" panose="020B0609020204030204" pitchFamily="49" charset="0"/>
              </a:rPr>
              <a:t/>
            </a:r>
            <a:br>
              <a:rPr lang="en-US" sz="1200" dirty="0">
                <a:solidFill>
                  <a:srgbClr val="000000"/>
                </a:solidFill>
                <a:latin typeface="Consolas" panose="020B0609020204030204" pitchFamily="49" charset="0"/>
                <a:cs typeface="Consolas" panose="020B0609020204030204" pitchFamily="49" charset="0"/>
              </a:rPr>
            </a:br>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static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SimpleClass</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baseline = </a:t>
            </a:r>
            <a:r>
              <a:rPr lang="en-US" sz="1200" dirty="0" err="1">
                <a:solidFill>
                  <a:srgbClr val="000000"/>
                </a:solidFill>
                <a:latin typeface="Consolas" panose="020B0609020204030204" pitchFamily="49" charset="0"/>
                <a:cs typeface="Consolas" panose="020B0609020204030204" pitchFamily="49" charset="0"/>
              </a:rPr>
              <a:t>DateTime.Now.Ticks</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a:t>
            </a:r>
            <a:endParaRPr lang="en-US" sz="12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4778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Конструкторы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4147544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Свойства</a:t>
            </a:r>
            <a:endParaRPr lang="en-US" dirty="0">
              <a:solidFill>
                <a:schemeClr val="bg1"/>
              </a:solidFill>
            </a:endParaRPr>
          </a:p>
        </p:txBody>
      </p:sp>
      <p:sp>
        <p:nvSpPr>
          <p:cNvPr id="4" name="Content Placeholder 3"/>
          <p:cNvSpPr>
            <a:spLocks noGrp="1"/>
          </p:cNvSpPr>
          <p:nvPr>
            <p:ph idx="1"/>
          </p:nvPr>
        </p:nvSpPr>
        <p:spPr/>
        <p:txBody>
          <a:bodyPr>
            <a:normAutofit/>
          </a:bodyPr>
          <a:lstStyle/>
          <a:p>
            <a:pPr marL="0" indent="0">
              <a:buNone/>
            </a:pPr>
            <a:r>
              <a:rPr lang="ru-RU" dirty="0">
                <a:solidFill>
                  <a:schemeClr val="bg1"/>
                </a:solidFill>
              </a:rPr>
              <a:t>Свойства позволяют </a:t>
            </a:r>
            <a:endParaRPr lang="en-US" dirty="0">
              <a:solidFill>
                <a:schemeClr val="bg1"/>
              </a:solidFill>
            </a:endParaRPr>
          </a:p>
        </p:txBody>
      </p:sp>
    </p:spTree>
    <p:extLst>
      <p:ext uri="{BB962C8B-B14F-4D97-AF65-F5344CB8AC3E}">
        <p14:creationId xmlns:p14="http://schemas.microsoft.com/office/powerpoint/2010/main" val="642003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r>
              <a:rPr lang="en-US" dirty="0"/>
              <a:t/>
            </a:r>
            <a:br>
              <a:rPr lang="en-US" dirty="0"/>
            </a:br>
            <a:r>
              <a:rPr lang="en-US" dirty="0"/>
              <a:t>(auto-properties)</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Авто-свойства позволяют быстро объявлять простые свойства с </a:t>
            </a:r>
            <a:r>
              <a:rPr lang="en-US" sz="2000" dirty="0"/>
              <a:t>private </a:t>
            </a:r>
            <a:r>
              <a:rPr lang="ru-RU" sz="2000" dirty="0"/>
              <a:t>полем и с </a:t>
            </a:r>
            <a:r>
              <a:rPr lang="en-US" sz="2000" dirty="0"/>
              <a:t>get/set. </a:t>
            </a:r>
            <a:r>
              <a:rPr lang="ru-RU" sz="2000" dirty="0"/>
              <a:t>Это сокращает код программы улучшая читабельность. Например, вместо кода слева можно написать код справа:</a:t>
            </a:r>
            <a:endParaRPr lang="en-US" sz="2000" dirty="0"/>
          </a:p>
        </p:txBody>
      </p:sp>
      <p:sp>
        <p:nvSpPr>
          <p:cNvPr id="5" name="Rectangle 4"/>
          <p:cNvSpPr/>
          <p:nvPr/>
        </p:nvSpPr>
        <p:spPr>
          <a:xfrm>
            <a:off x="457200" y="2942942"/>
            <a:ext cx="3240000" cy="2880000"/>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8" name="Rectangle 7"/>
          <p:cNvSpPr/>
          <p:nvPr/>
        </p:nvSpPr>
        <p:spPr>
          <a:xfrm>
            <a:off x="5446800" y="2942941"/>
            <a:ext cx="3240000" cy="2880000"/>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4" name="Left-Right Arrow 3">
            <a:extLst>
              <a:ext uri="{FF2B5EF4-FFF2-40B4-BE49-F238E27FC236}">
                <a16:creationId xmlns="" xmlns:a16="http://schemas.microsoft.com/office/drawing/2014/main" id="{856FEBD9-7963-6246-9720-A5A29479E95E}"/>
              </a:ext>
            </a:extLst>
          </p:cNvPr>
          <p:cNvSpPr/>
          <p:nvPr/>
        </p:nvSpPr>
        <p:spPr>
          <a:xfrm>
            <a:off x="3995936" y="4149080"/>
            <a:ext cx="1296144" cy="432048"/>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 xmlns:a16="http://schemas.microsoft.com/office/drawing/2014/main" id="{0D2AC5C4-CC45-CC47-B800-53F796F22584}"/>
              </a:ext>
            </a:extLst>
          </p:cNvPr>
          <p:cNvSpPr txBox="1">
            <a:spLocks/>
          </p:cNvSpPr>
          <p:nvPr/>
        </p:nvSpPr>
        <p:spPr>
          <a:xfrm>
            <a:off x="457200" y="5992689"/>
            <a:ext cx="8229600" cy="6046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t>С точки зрения внешнего кода эти варианты не отличаются. Для кода в классе разница только в невозможности обратиться к </a:t>
            </a:r>
            <a:r>
              <a:rPr lang="en-US" sz="2000" dirty="0"/>
              <a:t>private </a:t>
            </a:r>
            <a:r>
              <a:rPr lang="ru-RU" sz="2000" dirty="0"/>
              <a:t>полю.</a:t>
            </a:r>
            <a:endParaRPr lang="en-US" sz="2000" dirty="0"/>
          </a:p>
        </p:txBody>
      </p:sp>
    </p:spTree>
    <p:extLst>
      <p:ext uri="{BB962C8B-B14F-4D97-AF65-F5344CB8AC3E}">
        <p14:creationId xmlns:p14="http://schemas.microsoft.com/office/powerpoint/2010/main" val="322432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br>
              <a:rPr lang="ru-RU" dirty="0"/>
            </a:br>
            <a:r>
              <a:rPr lang="ru-RU" dirty="0"/>
              <a:t>Какой код генерирует компилятор?</a:t>
            </a:r>
            <a:endParaRPr lang="en-US" dirty="0"/>
          </a:p>
        </p:txBody>
      </p:sp>
      <p:sp>
        <p:nvSpPr>
          <p:cNvPr id="12" name="Rectangle 11">
            <a:extLst>
              <a:ext uri="{FF2B5EF4-FFF2-40B4-BE49-F238E27FC236}">
                <a16:creationId xmlns="" xmlns:a16="http://schemas.microsoft.com/office/drawing/2014/main" id="{54DA4319-A9B2-C84C-93D8-F0E45986DC78}"/>
              </a:ext>
            </a:extLst>
          </p:cNvPr>
          <p:cNvSpPr/>
          <p:nvPr/>
        </p:nvSpPr>
        <p:spPr>
          <a:xfrm>
            <a:off x="533400" y="1917152"/>
            <a:ext cx="8229600" cy="307777"/>
          </a:xfrm>
          <a:prstGeom prst="rect">
            <a:avLst/>
          </a:prstGeom>
          <a:solidFill>
            <a:schemeClr val="bg1"/>
          </a:solidFill>
        </p:spPr>
        <p:txBody>
          <a:bodyPr wrap="square">
            <a:spAutoFit/>
          </a:bodyPr>
          <a:lstStyle/>
          <a:p>
            <a:r>
              <a:rPr lang="ru-RU" sz="1400" dirty="0" err="1">
                <a:solidFill>
                  <a:srgbClr val="FF0000"/>
                </a:solidFill>
                <a:latin typeface="Consolas" panose="020B0609020204030204" pitchFamily="49" charset="0"/>
                <a:cs typeface="Consolas" panose="020B0609020204030204" pitchFamily="49" charset="0"/>
              </a:rPr>
              <a:t>МодификаторДоступа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ИмяСвойства</a:t>
            </a:r>
            <a:r>
              <a:rPr lang="en-US" sz="1400" dirty="0">
                <a:solidFill>
                  <a:srgbClr val="222222"/>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222222"/>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 xmlns:a16="http://schemas.microsoft.com/office/drawing/2014/main" id="{2A4F7806-59C6-AC4F-8FF7-53AAD6806DDE}"/>
              </a:ext>
            </a:extLst>
          </p:cNvPr>
          <p:cNvSpPr/>
          <p:nvPr/>
        </p:nvSpPr>
        <p:spPr>
          <a:xfrm>
            <a:off x="533400" y="3412738"/>
            <a:ext cx="8229600" cy="1600438"/>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cs typeface="Consolas" panose="020B0609020204030204" pitchFamily="49" charset="0"/>
              </a:rPr>
              <a:t>private</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a:t>
            </a:r>
            <a:r>
              <a:rPr lang="ru-RU" sz="1400" dirty="0">
                <a:solidFill>
                  <a:srgbClr val="008000"/>
                </a:solidFill>
                <a:latin typeface="Consolas" panose="020B0609020204030204" pitchFamily="49" charset="0"/>
                <a:cs typeface="Consolas" panose="020B0609020204030204" pitchFamily="49" charset="0"/>
              </a:rPr>
              <a:t> // Нам неизвестно имя поля выбранное компилятором</a:t>
            </a:r>
            <a:r>
              <a:rPr lang="ru-RU" sz="1400" dirty="0">
                <a:latin typeface="Consolas" panose="020B0609020204030204" pitchFamily="49" charset="0"/>
                <a:cs typeface="Consolas" panose="020B0609020204030204" pitchFamily="49" charset="0"/>
              </a:rPr>
              <a:t> </a:t>
            </a:r>
            <a:br>
              <a:rPr lang="ru-RU" sz="1400" dirty="0">
                <a:latin typeface="Consolas" panose="020B0609020204030204" pitchFamily="49" charset="0"/>
                <a:cs typeface="Consolas" panose="020B0609020204030204" pitchFamily="49" charset="0"/>
              </a:rPr>
            </a:br>
            <a:endParaRPr lang="ru-RU" sz="1400" dirty="0">
              <a:latin typeface="Consolas" panose="020B0609020204030204" pitchFamily="49" charset="0"/>
              <a:cs typeface="Consolas" panose="020B0609020204030204" pitchFamily="49" charset="0"/>
            </a:endParaRPr>
          </a:p>
          <a:p>
            <a:r>
              <a:rPr lang="ru-RU" sz="1400" dirty="0" err="1">
                <a:solidFill>
                  <a:srgbClr val="FF0000"/>
                </a:solidFill>
                <a:latin typeface="Consolas" panose="020B0609020204030204" pitchFamily="49" charset="0"/>
                <a:cs typeface="Consolas" panose="020B0609020204030204" pitchFamily="49" charset="0"/>
              </a:rPr>
              <a:t>МодификаторДоступа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ИмяСвойства</a:t>
            </a:r>
            <a:r>
              <a:rPr lang="ru-RU" sz="1400" dirty="0">
                <a:latin typeface="Consolas" panose="020B0609020204030204" pitchFamily="49" charset="0"/>
                <a:cs typeface="Consolas" panose="020B0609020204030204" pitchFamily="49" charset="0"/>
              </a:rPr>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a:t>
            </a:r>
            <a:r>
              <a:rPr lang="ru-RU" sz="1400" dirty="0">
                <a:latin typeface="Consolas" panose="020B0609020204030204" pitchFamily="49" charset="0"/>
                <a:cs typeface="Consolas" panose="020B0609020204030204" pitchFamily="49" charset="0"/>
              </a:rPr>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222222"/>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return</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 }</a:t>
            </a:r>
            <a:r>
              <a:rPr lang="ru-RU" sz="1400" dirty="0">
                <a:latin typeface="Consolas" panose="020B0609020204030204" pitchFamily="49" charset="0"/>
                <a:cs typeface="Consolas" panose="020B0609020204030204" pitchFamily="49" charset="0"/>
              </a:rPr>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222222"/>
                </a:solidFill>
                <a:latin typeface="Consolas" panose="020B0609020204030204" pitchFamily="49" charset="0"/>
                <a:cs typeface="Consolas" panose="020B0609020204030204" pitchFamily="49" charset="0"/>
              </a:rPr>
              <a:t> {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 = </a:t>
            </a:r>
            <a:r>
              <a:rPr lang="en-US" sz="1400" dirty="0">
                <a:solidFill>
                  <a:srgbClr val="222222"/>
                </a:solidFill>
                <a:latin typeface="Consolas" panose="020B0609020204030204" pitchFamily="49" charset="0"/>
                <a:cs typeface="Consolas" panose="020B0609020204030204" pitchFamily="49" charset="0"/>
              </a:rPr>
              <a:t>value; }</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solidFill>
                  <a:srgbClr val="222222"/>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6" name="Down Arrow 15">
            <a:extLst>
              <a:ext uri="{FF2B5EF4-FFF2-40B4-BE49-F238E27FC236}">
                <a16:creationId xmlns="" xmlns:a16="http://schemas.microsoft.com/office/drawing/2014/main" id="{A7A6892A-05B3-5748-B3B1-629527C8B691}"/>
              </a:ext>
            </a:extLst>
          </p:cNvPr>
          <p:cNvSpPr/>
          <p:nvPr/>
        </p:nvSpPr>
        <p:spPr>
          <a:xfrm>
            <a:off x="4067944" y="2348880"/>
            <a:ext cx="432048"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7292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Свойства</a:t>
            </a:r>
          </a:p>
        </p:txBody>
      </p:sp>
      <p:sp>
        <p:nvSpPr>
          <p:cNvPr id="3" name="Объект 2"/>
          <p:cNvSpPr>
            <a:spLocks noGrp="1"/>
          </p:cNvSpPr>
          <p:nvPr>
            <p:ph idx="1"/>
          </p:nvPr>
        </p:nvSpPr>
        <p:spPr/>
        <p:txBody>
          <a:bodyPr>
            <a:normAutofit/>
          </a:bodyPr>
          <a:lstStyle/>
          <a:p>
            <a:r>
              <a:rPr lang="en-US" dirty="0"/>
              <a:t>public TypeName </a:t>
            </a:r>
            <a:r>
              <a:rPr lang="en-US" dirty="0" err="1"/>
              <a:t>Xyz</a:t>
            </a:r>
            <a:r>
              <a:rPr lang="en-US" dirty="0"/>
              <a:t> { get; private set; }</a:t>
            </a:r>
            <a:endParaRPr lang="ru-RU" dirty="0"/>
          </a:p>
          <a:p>
            <a:pPr lvl="1"/>
            <a:r>
              <a:rPr lang="ru-RU" dirty="0"/>
              <a:t>Второй модификатор должен быть более строгим (для</a:t>
            </a:r>
            <a:r>
              <a:rPr lang="en-US" dirty="0"/>
              <a:t> public: protected </a:t>
            </a:r>
            <a:r>
              <a:rPr lang="ru-RU" dirty="0"/>
              <a:t>или </a:t>
            </a:r>
            <a:r>
              <a:rPr lang="en-US" dirty="0"/>
              <a:t>private</a:t>
            </a:r>
            <a:r>
              <a:rPr lang="ru-RU" dirty="0"/>
              <a:t>; для </a:t>
            </a:r>
            <a:r>
              <a:rPr lang="en-US" dirty="0"/>
              <a:t>protected </a:t>
            </a:r>
            <a:r>
              <a:rPr lang="ru-RU" dirty="0"/>
              <a:t>только </a:t>
            </a:r>
            <a:r>
              <a:rPr lang="en-US" dirty="0"/>
              <a:t>private)</a:t>
            </a:r>
          </a:p>
          <a:p>
            <a:r>
              <a:rPr lang="ru-RU" dirty="0"/>
              <a:t>Свойство только для чтения</a:t>
            </a:r>
            <a:r>
              <a:rPr lang="en-US" dirty="0"/>
              <a:t/>
            </a:r>
            <a:br>
              <a:rPr lang="en-US" dirty="0"/>
            </a:br>
            <a:r>
              <a:rPr lang="en-US" dirty="0"/>
              <a:t>public TypeName </a:t>
            </a:r>
            <a:r>
              <a:rPr lang="en-US" dirty="0" err="1"/>
              <a:t>Xyz</a:t>
            </a:r>
            <a:r>
              <a:rPr lang="en-US" dirty="0"/>
              <a:t> { get { return ""; }</a:t>
            </a:r>
          </a:p>
          <a:p>
            <a:r>
              <a:rPr lang="ru-RU" dirty="0"/>
              <a:t>Свойство только для записи</a:t>
            </a:r>
            <a:r>
              <a:rPr lang="en-US" dirty="0"/>
              <a:t/>
            </a:r>
            <a:br>
              <a:rPr lang="en-US" dirty="0"/>
            </a:br>
            <a:r>
              <a:rPr lang="en-US" dirty="0"/>
              <a:t>public TypeName </a:t>
            </a:r>
            <a:r>
              <a:rPr lang="en-US" dirty="0" err="1"/>
              <a:t>Xyz</a:t>
            </a:r>
            <a:r>
              <a:rPr lang="en-US" dirty="0"/>
              <a:t> { set { xyz = value; }</a:t>
            </a:r>
            <a:endParaRPr lang="ru-RU" dirty="0"/>
          </a:p>
          <a:p>
            <a:endParaRPr lang="en-US" dirty="0"/>
          </a:p>
          <a:p>
            <a:endParaRPr lang="ru-RU" dirty="0"/>
          </a:p>
        </p:txBody>
      </p:sp>
    </p:spTree>
    <p:extLst>
      <p:ext uri="{BB962C8B-B14F-4D97-AF65-F5344CB8AC3E}">
        <p14:creationId xmlns:p14="http://schemas.microsoft.com/office/powerpoint/2010/main" val="400653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Основной парадигмой в </a:t>
            </a:r>
            <a:r>
              <a:rPr lang="en-US" dirty="0">
                <a:solidFill>
                  <a:schemeClr val="bg1"/>
                </a:solidFill>
              </a:rPr>
              <a:t>C# </a:t>
            </a:r>
            <a:r>
              <a:rPr lang="ru-RU" dirty="0">
                <a:solidFill>
                  <a:schemeClr val="bg1"/>
                </a:solidFill>
              </a:rPr>
              <a:t>является</a:t>
            </a:r>
            <a:r>
              <a:rPr lang="en-US" dirty="0">
                <a:solidFill>
                  <a:schemeClr val="bg1"/>
                </a:solidFill>
              </a:rPr>
              <a:t> </a:t>
            </a:r>
            <a:r>
              <a:rPr lang="ru-RU" dirty="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a:solidFill>
                  <a:schemeClr val="bg1"/>
                </a:solidFill>
              </a:rPr>
              <a:t>Три основых концепции ООП это:</a:t>
            </a:r>
          </a:p>
          <a:p>
            <a:r>
              <a:rPr lang="ru-RU" dirty="0">
                <a:solidFill>
                  <a:schemeClr val="bg1"/>
                </a:solidFill>
              </a:rPr>
              <a:t>Инкапсуляция</a:t>
            </a:r>
          </a:p>
          <a:p>
            <a:r>
              <a:rPr lang="ru-RU" dirty="0">
                <a:solidFill>
                  <a:schemeClr val="bg1"/>
                </a:solidFill>
              </a:rPr>
              <a:t>Наследование</a:t>
            </a:r>
          </a:p>
          <a:p>
            <a:r>
              <a:rPr lang="ru-RU" dirty="0">
                <a:solidFill>
                  <a:schemeClr val="bg1"/>
                </a:solidFill>
              </a:rPr>
              <a:t>Полиморфизм</a:t>
            </a:r>
            <a:endParaRPr lang="en-US" dirty="0">
              <a:solidFill>
                <a:schemeClr val="bg1"/>
              </a:solidFill>
            </a:endParaRPr>
          </a:p>
          <a:p>
            <a:endParaRPr lang="en-US" dirty="0">
              <a:solidFill>
                <a:schemeClr val="bg1"/>
              </a:solidFill>
            </a:endParaRPr>
          </a:p>
          <a:p>
            <a:pPr marL="0" indent="0">
              <a:buNone/>
            </a:pPr>
            <a:r>
              <a:rPr lang="ru-RU" dirty="0">
                <a:solidFill>
                  <a:schemeClr val="bg1"/>
                </a:solidFill>
              </a:rPr>
              <a:t>Смотрите также </a:t>
            </a:r>
            <a:r>
              <a:rPr lang="en-US" dirty="0">
                <a:solidFill>
                  <a:schemeClr val="bg1"/>
                </a:solidFill>
              </a:rPr>
              <a:t>SOLID </a:t>
            </a:r>
            <a:r>
              <a:rPr lang="ru-RU" dirty="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Инициализация свойств </a:t>
            </a:r>
            <a:r>
              <a:rPr lang="en-US" dirty="0"/>
              <a:t>(</a:t>
            </a:r>
            <a:r>
              <a:rPr lang="ru-RU" dirty="0"/>
              <a:t>до </a:t>
            </a:r>
            <a:r>
              <a:rPr lang="en-US" dirty="0"/>
              <a:t>C# 6)</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В отличие от полей свойства нельзя инициализировать сразу при объявлении (в </a:t>
            </a:r>
            <a:r>
              <a:rPr lang="en-US" sz="2000" dirty="0"/>
              <a:t>C# 6 </a:t>
            </a:r>
            <a:r>
              <a:rPr lang="ru-RU" sz="2000" dirty="0"/>
              <a:t>была добавлена такая возможность – смотрите следующий слайд) поэтому инициализация выполняется в конструкторе.</a:t>
            </a:r>
            <a:endParaRPr lang="en-US" sz="2000" dirty="0"/>
          </a:p>
        </p:txBody>
      </p:sp>
      <p:sp>
        <p:nvSpPr>
          <p:cNvPr id="5" name="Rectangle 4"/>
          <p:cNvSpPr/>
          <p:nvPr/>
        </p:nvSpPr>
        <p:spPr>
          <a:xfrm>
            <a:off x="457200" y="2708920"/>
            <a:ext cx="8075240" cy="3785652"/>
          </a:xfrm>
          <a:prstGeom prst="rect">
            <a:avLst/>
          </a:prstGeom>
          <a:solidFill>
            <a:schemeClr val="bg1"/>
          </a:solidFill>
        </p:spPr>
        <p:txBody>
          <a:bodyPr wrap="square">
            <a:spAutoFit/>
          </a:bodyPr>
          <a:lstStyle/>
          <a:p>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Point2D</a:t>
            </a:r>
          </a:p>
          <a:p>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FF"/>
                </a:solidFill>
                <a:latin typeface="Consolas" panose="020B0609020204030204" pitchFamily="49" charset="0"/>
                <a:cs typeface="Consolas" panose="020B0609020204030204" pitchFamily="49" charset="0"/>
              </a:rPr>
              <a:t>    private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x, y;</a:t>
            </a:r>
          </a:p>
          <a:p>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X</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get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x; }</a:t>
            </a:r>
          </a:p>
          <a:p>
            <a:r>
              <a:rPr lang="en-US" sz="1200" dirty="0">
                <a:solidFill>
                  <a:srgbClr val="0000FF"/>
                </a:solidFill>
                <a:latin typeface="Consolas" panose="020B0609020204030204" pitchFamily="49" charset="0"/>
                <a:cs typeface="Consolas" panose="020B0609020204030204" pitchFamily="49" charset="0"/>
              </a:rPr>
              <a:t>        set</a:t>
            </a:r>
            <a:r>
              <a:rPr lang="en-US" sz="1200" dirty="0">
                <a:solidFill>
                  <a:srgbClr val="000000"/>
                </a:solidFill>
                <a:latin typeface="Consolas" panose="020B0609020204030204" pitchFamily="49" charset="0"/>
                <a:cs typeface="Consolas" panose="020B0609020204030204" pitchFamily="49" charset="0"/>
              </a:rPr>
              <a:t> { x = value; } </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Y</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get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y; }</a:t>
            </a:r>
          </a:p>
          <a:p>
            <a:r>
              <a:rPr lang="en-US" sz="1200" dirty="0">
                <a:solidFill>
                  <a:srgbClr val="0000FF"/>
                </a:solidFill>
                <a:latin typeface="Consolas" panose="020B0609020204030204" pitchFamily="49" charset="0"/>
                <a:cs typeface="Consolas" panose="020B0609020204030204" pitchFamily="49" charset="0"/>
              </a:rPr>
              <a:t>        set</a:t>
            </a:r>
            <a:r>
              <a:rPr lang="en-US" sz="1200" dirty="0">
                <a:solidFill>
                  <a:srgbClr val="000000"/>
                </a:solidFill>
                <a:latin typeface="Consolas" panose="020B0609020204030204" pitchFamily="49" charset="0"/>
                <a:cs typeface="Consolas" panose="020B0609020204030204" pitchFamily="49" charset="0"/>
              </a:rPr>
              <a:t> { y = value; }</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a:r>
            <a:br>
              <a:rPr lang="en-US" sz="1200" dirty="0">
                <a:solidFill>
                  <a:srgbClr val="000000"/>
                </a:solidFill>
                <a:latin typeface="Consolas" panose="020B0609020204030204" pitchFamily="49" charset="0"/>
                <a:cs typeface="Consolas" panose="020B0609020204030204" pitchFamily="49" charset="0"/>
              </a:rPr>
            </a:b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Point2D()</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X = </a:t>
            </a:r>
            <a:r>
              <a:rPr lang="en-US" sz="1200" dirty="0">
                <a:solidFill>
                  <a:srgbClr val="09885A"/>
                </a:solidFill>
                <a:latin typeface="Consolas" panose="020B0609020204030204" pitchFamily="49" charset="0"/>
                <a:cs typeface="Consolas" panose="020B0609020204030204" pitchFamily="49" charset="0"/>
              </a:rPr>
              <a:t>10</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        Y = -</a:t>
            </a:r>
            <a:r>
              <a:rPr lang="en-US" sz="1200" dirty="0">
                <a:solidFill>
                  <a:srgbClr val="09885A"/>
                </a:solidFill>
                <a:latin typeface="Consolas" panose="020B0609020204030204" pitchFamily="49" charset="0"/>
                <a:cs typeface="Consolas" panose="020B0609020204030204" pitchFamily="49" charset="0"/>
              </a:rPr>
              <a:t>10</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37841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Инициализация автоматических свойств </a:t>
            </a:r>
            <a:r>
              <a:rPr lang="en-US" dirty="0"/>
              <a:t>(C# 6</a:t>
            </a:r>
            <a:r>
              <a:rPr lang="ru-RU" dirty="0"/>
              <a:t> и новее</a:t>
            </a:r>
            <a:r>
              <a:rPr lang="en-US" dirty="0"/>
              <a:t>)</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Начиная с</a:t>
            </a:r>
            <a:r>
              <a:rPr lang="en-US" sz="2000" dirty="0"/>
              <a:t> C# 6 </a:t>
            </a:r>
            <a:r>
              <a:rPr lang="ru-RU" sz="2000" dirty="0"/>
              <a:t>возможно инициализировать автоматические свойства при объявлении:</a:t>
            </a:r>
            <a:endParaRPr lang="en-US" sz="2000" dirty="0"/>
          </a:p>
        </p:txBody>
      </p:sp>
      <p:sp>
        <p:nvSpPr>
          <p:cNvPr id="5" name="Rectangle 4"/>
          <p:cNvSpPr/>
          <p:nvPr/>
        </p:nvSpPr>
        <p:spPr>
          <a:xfrm>
            <a:off x="457200" y="2942942"/>
            <a:ext cx="8229600" cy="1323439"/>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cs typeface="Consolas" panose="020B0609020204030204" pitchFamily="49" charset="0"/>
              </a:rPr>
              <a:t>class</a:t>
            </a:r>
            <a:r>
              <a:rPr lang="en-US" sz="1600" dirty="0">
                <a:solidFill>
                  <a:srgbClr val="000000"/>
                </a:solidFill>
                <a:latin typeface="Consolas" panose="020B0609020204030204" pitchFamily="49" charset="0"/>
                <a:cs typeface="Consolas" panose="020B0609020204030204" pitchFamily="49" charset="0"/>
              </a:rPr>
              <a:t> Point2D</a:t>
            </a: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public</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int</a:t>
            </a:r>
            <a:r>
              <a:rPr lang="en-US" sz="1600" dirty="0">
                <a:solidFill>
                  <a:srgbClr val="000000"/>
                </a:solidFill>
                <a:latin typeface="Consolas" panose="020B0609020204030204" pitchFamily="49" charset="0"/>
                <a:cs typeface="Consolas" panose="020B0609020204030204" pitchFamily="49" charset="0"/>
              </a:rPr>
              <a:t> X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09885A"/>
                </a:solidFill>
                <a:latin typeface="Consolas" panose="020B0609020204030204" pitchFamily="49" charset="0"/>
                <a:cs typeface="Consolas" panose="020B0609020204030204" pitchFamily="49" charset="0"/>
              </a:rPr>
              <a:t>10</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public</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int</a:t>
            </a:r>
            <a:r>
              <a:rPr lang="en-US" sz="1600" dirty="0">
                <a:solidFill>
                  <a:srgbClr val="000000"/>
                </a:solidFill>
                <a:latin typeface="Consolas" panose="020B0609020204030204" pitchFamily="49" charset="0"/>
                <a:cs typeface="Consolas" panose="020B0609020204030204" pitchFamily="49" charset="0"/>
              </a:rPr>
              <a:t> Y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09885A"/>
                </a:solidFill>
                <a:latin typeface="Consolas" panose="020B0609020204030204" pitchFamily="49" charset="0"/>
                <a:cs typeface="Consolas" panose="020B0609020204030204" pitchFamily="49" charset="0"/>
              </a:rPr>
              <a:t>20</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1797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a:t>
            </a:r>
            <a:r>
              <a:rPr lang="ru-RU" dirty="0">
                <a:solidFill>
                  <a:schemeClr val="bg1"/>
                </a:solidFill>
              </a:rPr>
              <a:t>Автоматические свойства доступные только для чтения</a:t>
            </a:r>
            <a:endParaRPr lang="ru-RU" dirty="0"/>
          </a:p>
        </p:txBody>
      </p:sp>
      <p:sp>
        <p:nvSpPr>
          <p:cNvPr id="6" name="Content Placeholder 2"/>
          <p:cNvSpPr>
            <a:spLocks noGrp="1"/>
          </p:cNvSpPr>
          <p:nvPr>
            <p:ph idx="1"/>
          </p:nvPr>
        </p:nvSpPr>
        <p:spPr>
          <a:xfrm>
            <a:off x="457200" y="1600201"/>
            <a:ext cx="8229600" cy="1108719"/>
          </a:xfrm>
        </p:spPr>
        <p:txBody>
          <a:bodyPr>
            <a:normAutofit/>
          </a:bodyPr>
          <a:lstStyle/>
          <a:p>
            <a:pPr marL="0" indent="0">
              <a:buNone/>
            </a:pPr>
            <a:r>
              <a:rPr lang="ru-RU" dirty="0">
                <a:solidFill>
                  <a:schemeClr val="bg1"/>
                </a:solidFill>
              </a:rPr>
              <a:t>В </a:t>
            </a:r>
            <a:r>
              <a:rPr lang="en-US" dirty="0">
                <a:solidFill>
                  <a:schemeClr val="bg1"/>
                </a:solidFill>
              </a:rPr>
              <a:t>C# 6 </a:t>
            </a:r>
            <a:r>
              <a:rPr lang="ru-RU" dirty="0">
                <a:solidFill>
                  <a:schemeClr val="bg1"/>
                </a:solidFill>
              </a:rPr>
              <a:t>добавлена поддержка автоматических свойство только с </a:t>
            </a:r>
            <a:r>
              <a:rPr lang="en-US" dirty="0">
                <a:solidFill>
                  <a:schemeClr val="bg1"/>
                </a:solidFill>
              </a:rPr>
              <a:t>get</a:t>
            </a:r>
          </a:p>
        </p:txBody>
      </p:sp>
      <p:sp>
        <p:nvSpPr>
          <p:cNvPr id="7"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a:t>
            </a:r>
            <a:endParaRPr lang="ru-RU" dirty="0"/>
          </a:p>
        </p:txBody>
      </p:sp>
      <p:sp>
        <p:nvSpPr>
          <p:cNvPr id="8"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Такие свойства также можно инициализировать из конструктора как и </a:t>
            </a:r>
            <a:r>
              <a:rPr lang="en-US" dirty="0" err="1">
                <a:solidFill>
                  <a:schemeClr val="bg1"/>
                </a:solidFill>
              </a:rPr>
              <a:t>readonly</a:t>
            </a:r>
            <a:r>
              <a:rPr lang="en-US" dirty="0">
                <a:solidFill>
                  <a:schemeClr val="bg1"/>
                </a:solidFill>
              </a:rPr>
              <a:t> </a:t>
            </a:r>
            <a:r>
              <a:rPr lang="ru-RU">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720707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chemeClr val="bg1"/>
                </a:solidFill>
              </a:rPr>
              <a:t>Инициализация автоматических свойств</a:t>
            </a:r>
            <a:r>
              <a:rPr lang="en-US" dirty="0">
                <a:solidFill>
                  <a:schemeClr val="bg1"/>
                </a:solidFill>
              </a:rPr>
              <a:t> (C# 6)</a:t>
            </a:r>
            <a:endParaRPr lang="ru-RU" dirty="0"/>
          </a:p>
        </p:txBody>
      </p:sp>
      <p:sp>
        <p:nvSpPr>
          <p:cNvPr id="3" name="Объект 2"/>
          <p:cNvSpPr>
            <a:spLocks noGrp="1"/>
          </p:cNvSpPr>
          <p:nvPr>
            <p:ph idx="1"/>
          </p:nvPr>
        </p:nvSpPr>
        <p:spPr>
          <a:xfrm>
            <a:off x="457200" y="1600201"/>
            <a:ext cx="8229600" cy="964703"/>
          </a:xfrm>
        </p:spPr>
        <p:txBody>
          <a:bodyPr>
            <a:normAutofit/>
          </a:bodyPr>
          <a:lstStyle/>
          <a:p>
            <a:pPr marL="0" indent="0">
              <a:buNone/>
            </a:pPr>
            <a:r>
              <a:rPr lang="ru-RU" sz="2400" dirty="0"/>
              <a:t>Начиная с </a:t>
            </a:r>
            <a:r>
              <a:rPr lang="en-US" sz="2400" dirty="0"/>
              <a:t>C# (VS 2015 </a:t>
            </a:r>
            <a:r>
              <a:rPr lang="ru-RU" sz="2400" dirty="0"/>
              <a:t>и выше) можно инициализировать автоматические свойства.</a:t>
            </a:r>
          </a:p>
        </p:txBody>
      </p:sp>
      <p:sp>
        <p:nvSpPr>
          <p:cNvPr id="4" name="Rectangle 3"/>
          <p:cNvSpPr/>
          <p:nvPr/>
        </p:nvSpPr>
        <p:spPr>
          <a:xfrm>
            <a:off x="457200" y="254806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ConsoleColor</a:t>
            </a:r>
            <a:r>
              <a:rPr lang="en-US" sz="1400" dirty="0">
                <a:solidFill>
                  <a:srgbClr val="000000"/>
                </a:solidFill>
                <a:latin typeface="Consolas" panose="020B0609020204030204" pitchFamily="49" charset="0"/>
              </a:rPr>
              <a:t> Color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err="1">
                <a:solidFill>
                  <a:srgbClr val="000000"/>
                </a:solidFill>
                <a:latin typeface="Consolas" panose="020B0609020204030204" pitchFamily="49" charset="0"/>
              </a:rPr>
              <a:t>ConsoleColor.Red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5" name="TextBox 4"/>
          <p:cNvSpPr txBox="1"/>
          <p:nvPr/>
        </p:nvSpPr>
        <p:spPr>
          <a:xfrm>
            <a:off x="457200" y="4149080"/>
            <a:ext cx="8229600" cy="830997"/>
          </a:xfrm>
          <a:prstGeom prst="rect">
            <a:avLst/>
          </a:prstGeom>
          <a:noFill/>
        </p:spPr>
        <p:txBody>
          <a:bodyPr wrap="square" rtlCol="0">
            <a:spAutoFit/>
          </a:bodyPr>
          <a:lstStyle/>
          <a:p>
            <a:r>
              <a:rPr lang="ru-RU" sz="2400" dirty="0"/>
              <a:t>Таким же образом можно инициализировать свойства только для чтения</a:t>
            </a:r>
            <a:endParaRPr lang="en-US" sz="2400" dirty="0"/>
          </a:p>
        </p:txBody>
      </p:sp>
      <p:sp>
        <p:nvSpPr>
          <p:cNvPr id="6" name="Rectangle 5"/>
          <p:cNvSpPr/>
          <p:nvPr/>
        </p:nvSpPr>
        <p:spPr>
          <a:xfrm>
            <a:off x="467544" y="506834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808080"/>
                </a:solidFill>
                <a:latin typeface="Consolas" panose="020B0609020204030204" pitchFamily="49" charset="0"/>
              </a:rPr>
              <a:t>&lt;summary&gt;</a:t>
            </a:r>
            <a:r>
              <a:rPr lang="ru-RU" sz="1400" dirty="0">
                <a:solidFill>
                  <a:srgbClr val="008000"/>
                </a:solidFill>
                <a:latin typeface="Consolas" panose="020B0609020204030204" pitchFamily="49" charset="0"/>
              </a:rPr>
              <a:t>Список оценок</a:t>
            </a:r>
            <a:r>
              <a:rPr lang="ru-RU" sz="1400" dirty="0">
                <a:solidFill>
                  <a:srgbClr val="808080"/>
                </a:solidFill>
                <a:latin typeface="Consolas" panose="020B0609020204030204" pitchFamily="49" charset="0"/>
              </a:rPr>
              <a:t>&lt;/</a:t>
            </a:r>
            <a:r>
              <a:rPr lang="en-US" sz="1400" dirty="0">
                <a:solidFill>
                  <a:srgbClr val="808080"/>
                </a:solidFill>
                <a:latin typeface="Consolas" panose="020B0609020204030204" pitchFamily="49" charset="0"/>
              </a:rPr>
              <a:t>summary&gt;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Grades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420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http://msdn.microsoft.com/en-us/magazine/dn802602.aspx</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Сравнение полей и свойств</a:t>
            </a:r>
            <a:endParaRPr lang="en-US" dirty="0">
              <a:solidFill>
                <a:schemeClr val="bg1"/>
              </a:solidFill>
            </a:endParaRPr>
          </a:p>
        </p:txBody>
      </p:sp>
      <p:graphicFrame>
        <p:nvGraphicFramePr>
          <p:cNvPr id="3" name="Table 2">
            <a:extLst>
              <a:ext uri="{FF2B5EF4-FFF2-40B4-BE49-F238E27FC236}">
                <a16:creationId xmlns="" xmlns:a16="http://schemas.microsoft.com/office/drawing/2014/main" id="{CD89896D-F757-DE44-B089-22D357A0C31A}"/>
              </a:ext>
            </a:extLst>
          </p:cNvPr>
          <p:cNvGraphicFramePr>
            <a:graphicFrameLocks noGrp="1"/>
          </p:cNvGraphicFramePr>
          <p:nvPr>
            <p:extLst>
              <p:ext uri="{D42A27DB-BD31-4B8C-83A1-F6EECF244321}">
                <p14:modId xmlns:p14="http://schemas.microsoft.com/office/powerpoint/2010/main" val="4106253442"/>
              </p:ext>
            </p:extLst>
          </p:nvPr>
        </p:nvGraphicFramePr>
        <p:xfrm>
          <a:off x="457200" y="1996048"/>
          <a:ext cx="8229600" cy="2966720"/>
        </p:xfrm>
        <a:graphic>
          <a:graphicData uri="http://schemas.openxmlformats.org/drawingml/2006/table">
            <a:tbl>
              <a:tblPr firstRow="1" bandRow="1">
                <a:tableStyleId>{5C22544A-7EE6-4342-B048-85BDC9FD1C3A}</a:tableStyleId>
              </a:tblPr>
              <a:tblGrid>
                <a:gridCol w="3970784">
                  <a:extLst>
                    <a:ext uri="{9D8B030D-6E8A-4147-A177-3AD203B41FA5}">
                      <a16:colId xmlns="" xmlns:a16="http://schemas.microsoft.com/office/drawing/2014/main" val="191487980"/>
                    </a:ext>
                  </a:extLst>
                </a:gridCol>
                <a:gridCol w="1944216">
                  <a:extLst>
                    <a:ext uri="{9D8B030D-6E8A-4147-A177-3AD203B41FA5}">
                      <a16:colId xmlns="" xmlns:a16="http://schemas.microsoft.com/office/drawing/2014/main" val="3764585924"/>
                    </a:ext>
                  </a:extLst>
                </a:gridCol>
                <a:gridCol w="2314600">
                  <a:extLst>
                    <a:ext uri="{9D8B030D-6E8A-4147-A177-3AD203B41FA5}">
                      <a16:colId xmlns="" xmlns:a16="http://schemas.microsoft.com/office/drawing/2014/main" val="4028690846"/>
                    </a:ext>
                  </a:extLst>
                </a:gridCol>
              </a:tblGrid>
              <a:tr h="370840">
                <a:tc>
                  <a:txBody>
                    <a:bodyPr/>
                    <a:lstStyle/>
                    <a:p>
                      <a:endParaRPr lang="en-US" dirty="0"/>
                    </a:p>
                  </a:txBody>
                  <a:tcPr/>
                </a:tc>
                <a:tc>
                  <a:txBody>
                    <a:bodyPr/>
                    <a:lstStyle/>
                    <a:p>
                      <a:pPr algn="ctr"/>
                      <a:r>
                        <a:rPr lang="ru-RU" dirty="0"/>
                        <a:t>Поля</a:t>
                      </a:r>
                      <a:endParaRPr lang="en-US" dirty="0"/>
                    </a:p>
                  </a:txBody>
                  <a:tcPr/>
                </a:tc>
                <a:tc>
                  <a:txBody>
                    <a:bodyPr/>
                    <a:lstStyle/>
                    <a:p>
                      <a:pPr algn="ctr"/>
                      <a:r>
                        <a:rPr lang="ru-RU" dirty="0"/>
                        <a:t>Свойства</a:t>
                      </a:r>
                      <a:endParaRPr lang="en-US" dirty="0"/>
                    </a:p>
                  </a:txBody>
                  <a:tcPr/>
                </a:tc>
                <a:extLst>
                  <a:ext uri="{0D108BD9-81ED-4DB2-BD59-A6C34878D82A}">
                    <a16:rowId xmlns="" xmlns:a16="http://schemas.microsoft.com/office/drawing/2014/main" val="329115173"/>
                  </a:ext>
                </a:extLst>
              </a:tr>
              <a:tr h="370840">
                <a:tc>
                  <a:txBody>
                    <a:bodyPr/>
                    <a:lstStyle/>
                    <a:p>
                      <a:r>
                        <a:rPr lang="ru-RU" dirty="0"/>
                        <a:t>Проверка данных перед присвоением</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 xmlns:a16="http://schemas.microsoft.com/office/drawing/2014/main" val="151648115"/>
                  </a:ext>
                </a:extLst>
              </a:tr>
              <a:tr h="370840">
                <a:tc>
                  <a:txBody>
                    <a:bodyPr/>
                    <a:lstStyle/>
                    <a:p>
                      <a:r>
                        <a:rPr lang="ru-RU" dirty="0"/>
                        <a:t>Возврат значения без его хранения</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 xmlns:a16="http://schemas.microsoft.com/office/drawing/2014/main" val="1356281015"/>
                  </a:ext>
                </a:extLst>
              </a:tr>
              <a:tr h="370840">
                <a:tc>
                  <a:txBody>
                    <a:bodyPr/>
                    <a:lstStyle/>
                    <a:p>
                      <a:r>
                        <a:rPr lang="ru-RU" dirty="0"/>
                        <a:t>Доступ только на чтение снаружи типа</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 xmlns:a16="http://schemas.microsoft.com/office/drawing/2014/main" val="4062745881"/>
                  </a:ext>
                </a:extLst>
              </a:tr>
              <a:tr h="370840">
                <a:tc>
                  <a:txBody>
                    <a:bodyPr/>
                    <a:lstStyle/>
                    <a:p>
                      <a:r>
                        <a:rPr lang="ru-RU" dirty="0"/>
                        <a:t>Доступ только на чтение</a:t>
                      </a:r>
                      <a:endParaRPr lang="en-US" dirty="0"/>
                    </a:p>
                  </a:txBody>
                  <a:tcPr/>
                </a:tc>
                <a:tc>
                  <a:txBody>
                    <a:bodyPr/>
                    <a:lstStyle/>
                    <a:p>
                      <a:pPr algn="ctr"/>
                      <a:r>
                        <a:rPr lang="ru-RU" dirty="0"/>
                        <a:t>Да (</a:t>
                      </a:r>
                      <a:r>
                        <a:rPr lang="en-US" dirty="0" err="1"/>
                        <a:t>readonly</a:t>
                      </a:r>
                      <a:r>
                        <a:rPr lang="ru-RU" dirty="0"/>
                        <a:t>)</a:t>
                      </a:r>
                      <a:endParaRPr lang="en-US" dirty="0"/>
                    </a:p>
                  </a:txBody>
                  <a:tcPr/>
                </a:tc>
                <a:tc>
                  <a:txBody>
                    <a:bodyPr/>
                    <a:lstStyle/>
                    <a:p>
                      <a:pPr algn="ctr"/>
                      <a:r>
                        <a:rPr lang="ru-RU" dirty="0"/>
                        <a:t>Да</a:t>
                      </a:r>
                      <a:endParaRPr lang="en-US" dirty="0"/>
                    </a:p>
                  </a:txBody>
                  <a:tcPr/>
                </a:tc>
                <a:extLst>
                  <a:ext uri="{0D108BD9-81ED-4DB2-BD59-A6C34878D82A}">
                    <a16:rowId xmlns="" xmlns:a16="http://schemas.microsoft.com/office/drawing/2014/main" val="1188636807"/>
                  </a:ext>
                </a:extLst>
              </a:tr>
              <a:tr h="370840">
                <a:tc>
                  <a:txBody>
                    <a:bodyPr/>
                    <a:lstStyle/>
                    <a:p>
                      <a:r>
                        <a:rPr lang="ru-RU" dirty="0"/>
                        <a:t>Доступ только на запись</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r>
                        <a:rPr lang="ru-RU" baseline="30000" dirty="0"/>
                        <a:t>1</a:t>
                      </a:r>
                      <a:endParaRPr lang="en-US" baseline="30000" dirty="0"/>
                    </a:p>
                  </a:txBody>
                  <a:tcPr/>
                </a:tc>
                <a:extLst>
                  <a:ext uri="{0D108BD9-81ED-4DB2-BD59-A6C34878D82A}">
                    <a16:rowId xmlns="" xmlns:a16="http://schemas.microsoft.com/office/drawing/2014/main" val="2355880662"/>
                  </a:ext>
                </a:extLst>
              </a:tr>
              <a:tr h="370840">
                <a:tc>
                  <a:txBody>
                    <a:bodyPr/>
                    <a:lstStyle/>
                    <a:p>
                      <a:r>
                        <a:rPr lang="ru-RU" dirty="0"/>
                        <a:t>Инициализация при объявлении</a:t>
                      </a:r>
                      <a:endParaRPr lang="en-US" dirty="0"/>
                    </a:p>
                  </a:txBody>
                  <a:tcPr/>
                </a:tc>
                <a:tc>
                  <a:txBody>
                    <a:bodyPr/>
                    <a:lstStyle/>
                    <a:p>
                      <a:pPr algn="ctr"/>
                      <a:r>
                        <a:rPr lang="ru-RU" dirty="0"/>
                        <a:t>Да</a:t>
                      </a:r>
                      <a:endParaRPr lang="en-US" dirty="0"/>
                    </a:p>
                  </a:txBody>
                  <a:tcPr/>
                </a:tc>
                <a:tc>
                  <a:txBody>
                    <a:bodyPr/>
                    <a:lstStyle/>
                    <a:p>
                      <a:pPr algn="ctr"/>
                      <a:r>
                        <a:rPr lang="ru-RU" dirty="0"/>
                        <a:t>Да</a:t>
                      </a:r>
                      <a:r>
                        <a:rPr lang="ru-RU" baseline="30000" dirty="0"/>
                        <a:t>2</a:t>
                      </a:r>
                      <a:endParaRPr lang="en-US" baseline="30000" dirty="0"/>
                    </a:p>
                  </a:txBody>
                  <a:tcPr/>
                </a:tc>
                <a:extLst>
                  <a:ext uri="{0D108BD9-81ED-4DB2-BD59-A6C34878D82A}">
                    <a16:rowId xmlns="" xmlns:a16="http://schemas.microsoft.com/office/drawing/2014/main" val="4039635778"/>
                  </a:ext>
                </a:extLst>
              </a:tr>
              <a:tr h="370840">
                <a:tc>
                  <a:txBody>
                    <a:bodyPr/>
                    <a:lstStyle/>
                    <a:p>
                      <a:r>
                        <a:rPr lang="en-US" dirty="0"/>
                        <a:t>static</a:t>
                      </a:r>
                    </a:p>
                  </a:txBody>
                  <a:tcPr/>
                </a:tc>
                <a:tc>
                  <a:txBody>
                    <a:bodyPr/>
                    <a:lstStyle/>
                    <a:p>
                      <a:pPr algn="ctr"/>
                      <a:r>
                        <a:rPr lang="ru-RU" dirty="0"/>
                        <a:t>Да</a:t>
                      </a:r>
                      <a:endParaRPr lang="en-US" dirty="0"/>
                    </a:p>
                  </a:txBody>
                  <a:tcPr/>
                </a:tc>
                <a:tc>
                  <a:txBody>
                    <a:bodyPr/>
                    <a:lstStyle/>
                    <a:p>
                      <a:pPr algn="ctr"/>
                      <a:r>
                        <a:rPr lang="ru-RU" dirty="0"/>
                        <a:t>Да</a:t>
                      </a:r>
                      <a:endParaRPr lang="en-US" dirty="0"/>
                    </a:p>
                  </a:txBody>
                  <a:tcPr/>
                </a:tc>
                <a:extLst>
                  <a:ext uri="{0D108BD9-81ED-4DB2-BD59-A6C34878D82A}">
                    <a16:rowId xmlns="" xmlns:a16="http://schemas.microsoft.com/office/drawing/2014/main" val="4116377837"/>
                  </a:ext>
                </a:extLst>
              </a:tr>
            </a:tbl>
          </a:graphicData>
        </a:graphic>
      </p:graphicFrame>
      <p:sp>
        <p:nvSpPr>
          <p:cNvPr id="5" name="TextBox 4">
            <a:extLst>
              <a:ext uri="{FF2B5EF4-FFF2-40B4-BE49-F238E27FC236}">
                <a16:creationId xmlns="" xmlns:a16="http://schemas.microsoft.com/office/drawing/2014/main" id="{4794657C-1725-9740-8276-F46796E40C71}"/>
              </a:ext>
            </a:extLst>
          </p:cNvPr>
          <p:cNvSpPr txBox="1"/>
          <p:nvPr/>
        </p:nvSpPr>
        <p:spPr>
          <a:xfrm>
            <a:off x="457200" y="5301208"/>
            <a:ext cx="8229600" cy="646331"/>
          </a:xfrm>
          <a:prstGeom prst="rect">
            <a:avLst/>
          </a:prstGeom>
          <a:noFill/>
        </p:spPr>
        <p:txBody>
          <a:bodyPr wrap="square" rtlCol="0">
            <a:spAutoFit/>
          </a:bodyPr>
          <a:lstStyle/>
          <a:p>
            <a:pPr marL="342900" indent="-342900">
              <a:buFont typeface="+mj-lt"/>
              <a:buAutoNum type="arabicPeriod"/>
            </a:pPr>
            <a:r>
              <a:rPr lang="ru-RU" dirty="0">
                <a:solidFill>
                  <a:schemeClr val="bg1"/>
                </a:solidFill>
              </a:rPr>
              <a:t>Свойства можно объявлять только с </a:t>
            </a:r>
            <a:r>
              <a:rPr lang="en-US" dirty="0">
                <a:solidFill>
                  <a:schemeClr val="bg1"/>
                </a:solidFill>
              </a:rPr>
              <a:t>set, </a:t>
            </a:r>
            <a:r>
              <a:rPr lang="ru-RU" dirty="0">
                <a:solidFill>
                  <a:schemeClr val="bg1"/>
                </a:solidFill>
              </a:rPr>
              <a:t>но это НЕ рекомендуется делать</a:t>
            </a:r>
          </a:p>
          <a:p>
            <a:pPr marL="342900" indent="-342900">
              <a:buFont typeface="+mj-lt"/>
              <a:buAutoNum type="arabicPeriod"/>
            </a:pPr>
            <a:r>
              <a:rPr lang="ru-RU" dirty="0">
                <a:solidFill>
                  <a:schemeClr val="bg1"/>
                </a:solidFill>
              </a:rPr>
              <a:t>Начиная с </a:t>
            </a:r>
            <a:r>
              <a:rPr lang="en-US" dirty="0">
                <a:solidFill>
                  <a:schemeClr val="bg1"/>
                </a:solidFill>
              </a:rPr>
              <a:t>C# 6</a:t>
            </a:r>
          </a:p>
        </p:txBody>
      </p:sp>
    </p:spTree>
    <p:extLst>
      <p:ext uri="{BB962C8B-B14F-4D97-AF65-F5344CB8AC3E}">
        <p14:creationId xmlns:p14="http://schemas.microsoft.com/office/powerpoint/2010/main" val="1799473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Индексаторы</a:t>
            </a:r>
            <a:endParaRPr lang="en-US" dirty="0">
              <a:solidFill>
                <a:schemeClr val="bg1"/>
              </a:solidFill>
            </a:endParaRPr>
          </a:p>
        </p:txBody>
      </p:sp>
      <p:sp>
        <p:nvSpPr>
          <p:cNvPr id="4" name="Content Placeholder 3"/>
          <p:cNvSpPr>
            <a:spLocks noGrp="1"/>
          </p:cNvSpPr>
          <p:nvPr>
            <p:ph idx="1"/>
          </p:nvPr>
        </p:nvSpPr>
        <p:spPr/>
        <p:txBody>
          <a:bodyPr>
            <a:normAutofit/>
          </a:bodyPr>
          <a:lstStyle/>
          <a:p>
            <a:pPr marL="0" indent="0">
              <a:buNone/>
            </a:pPr>
            <a:r>
              <a:rPr lang="ru-RU" dirty="0">
                <a:solidFill>
                  <a:schemeClr val="bg1"/>
                </a:solidFill>
              </a:rPr>
              <a:t>Индексаторы это разновидность свойств позволяющая добавить поддержку оператора индексации </a:t>
            </a:r>
            <a:r>
              <a:rPr lang="en-US" dirty="0">
                <a:solidFill>
                  <a:schemeClr val="bg1"/>
                </a:solidFill>
              </a:rPr>
              <a:t>[]</a:t>
            </a:r>
            <a:r>
              <a:rPr lang="ru-RU" dirty="0">
                <a:solidFill>
                  <a:schemeClr val="bg1"/>
                </a:solidFill>
              </a:rPr>
              <a:t> к типу.</a:t>
            </a:r>
            <a:endParaRPr lang="en-US" dirty="0">
              <a:solidFill>
                <a:schemeClr val="bg1"/>
              </a:solidFill>
            </a:endParaRPr>
          </a:p>
        </p:txBody>
      </p:sp>
    </p:spTree>
    <p:extLst>
      <p:ext uri="{BB962C8B-B14F-4D97-AF65-F5344CB8AC3E}">
        <p14:creationId xmlns:p14="http://schemas.microsoft.com/office/powerpoint/2010/main" val="1333414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701467"/>
            <a:ext cx="8534400" cy="526297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Vector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points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[100];</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index]</a:t>
            </a: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points[index]; }</a:t>
            </a:r>
          </a:p>
          <a:p>
            <a:r>
              <a:rPr lang="en-US" sz="1200" dirty="0">
                <a:solidFill>
                  <a:srgbClr val="0000FF"/>
                </a:solidFill>
                <a:latin typeface="Consolas" panose="020B0609020204030204" pitchFamily="49" charset="0"/>
              </a:rPr>
              <a:t>        set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if</a:t>
            </a:r>
            <a:r>
              <a:rPr lang="en-US" sz="1200" dirty="0">
                <a:solidFill>
                  <a:srgbClr val="000000"/>
                </a:solidFill>
                <a:latin typeface="Consolas" panose="020B0609020204030204" pitchFamily="49" charset="0"/>
              </a:rPr>
              <a:t> (index &lt; </a:t>
            </a:r>
            <a:r>
              <a:rPr lang="en-US" sz="1200" dirty="0" err="1">
                <a:solidFill>
                  <a:srgbClr val="000000"/>
                </a:solidFill>
                <a:latin typeface="Consolas" panose="020B0609020204030204" pitchFamily="49" charset="0"/>
              </a:rPr>
              <a:t>points.Length</a:t>
            </a:r>
            <a:r>
              <a:rPr lang="en-US" sz="1200" dirty="0">
                <a:solidFill>
                  <a:srgbClr val="000000"/>
                </a:solidFill>
                <a:latin typeface="Consolas" panose="020B0609020204030204" pitchFamily="49" charset="0"/>
              </a:rPr>
              <a:t> &amp;&amp; index &gt;= 0)</a:t>
            </a:r>
          </a:p>
          <a:p>
            <a:r>
              <a:rPr lang="en-US" sz="1200" dirty="0">
                <a:solidFill>
                  <a:srgbClr val="000000"/>
                </a:solidFill>
                <a:latin typeface="Consolas" panose="020B0609020204030204" pitchFamily="49" charset="0"/>
              </a:rPr>
              <a:t>                points[index] = value;</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Vector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Vector();</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 = 10;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 = 25;</a:t>
            </a:r>
          </a:p>
          <a:p>
            <a:r>
              <a:rPr lang="en-US"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vec</a:t>
            </a:r>
            <a:r>
              <a:rPr lang="ru-RU" sz="1200" dirty="0">
                <a:solidFill>
                  <a:srgbClr val="000000"/>
                </a:solidFill>
                <a:latin typeface="Consolas" panose="020B0609020204030204" pitchFamily="49" charset="0"/>
              </a:rPr>
              <a:t>[-2] = 17;   </a:t>
            </a:r>
            <a:r>
              <a:rPr lang="ru-RU" sz="1200" dirty="0">
                <a:solidFill>
                  <a:srgbClr val="008000"/>
                </a:solidFill>
                <a:latin typeface="Consolas" panose="020B0609020204030204" pitchFamily="49" charset="0"/>
              </a:rPr>
              <a:t>//Неверный индекс, аварийного завершения не произойдет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Исключение</a:t>
            </a:r>
            <a:endParaRPr lang="ru-RU" sz="1200" dirty="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be-BY" sz="1200"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Члены типов с телом-выражением </a:t>
            </a:r>
            <a:r>
              <a:rPr lang="en-US" dirty="0">
                <a:solidFill>
                  <a:schemeClr val="bg1"/>
                </a:solidFill>
              </a:rPr>
              <a:t>(expression-bodied members)</a:t>
            </a:r>
          </a:p>
        </p:txBody>
      </p:sp>
      <p:graphicFrame>
        <p:nvGraphicFramePr>
          <p:cNvPr id="5" name="Table 4"/>
          <p:cNvGraphicFramePr>
            <a:graphicFrameLocks noGrp="1"/>
          </p:cNvGraphicFramePr>
          <p:nvPr>
            <p:extLst>
              <p:ext uri="{D42A27DB-BD31-4B8C-83A1-F6EECF244321}">
                <p14:modId xmlns:p14="http://schemas.microsoft.com/office/powerpoint/2010/main" val="1805540073"/>
              </p:ext>
            </p:extLst>
          </p:nvPr>
        </p:nvGraphicFramePr>
        <p:xfrm>
          <a:off x="457200" y="1628800"/>
          <a:ext cx="8229600" cy="259588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983174977"/>
                    </a:ext>
                  </a:extLst>
                </a:gridCol>
                <a:gridCol w="4114800">
                  <a:extLst>
                    <a:ext uri="{9D8B030D-6E8A-4147-A177-3AD203B41FA5}">
                      <a16:colId xmlns="" xmlns:a16="http://schemas.microsoft.com/office/drawing/2014/main" val="3028516877"/>
                    </a:ext>
                  </a:extLst>
                </a:gridCol>
              </a:tblGrid>
              <a:tr h="370840">
                <a:tc>
                  <a:txBody>
                    <a:bodyPr/>
                    <a:lstStyle/>
                    <a:p>
                      <a:r>
                        <a:rPr lang="ru-RU" dirty="0"/>
                        <a:t>Член</a:t>
                      </a:r>
                      <a:r>
                        <a:rPr lang="ru-RU" baseline="0" dirty="0"/>
                        <a:t>  типа</a:t>
                      </a:r>
                      <a:endParaRPr lang="en-US" dirty="0"/>
                    </a:p>
                  </a:txBody>
                  <a:tcPr/>
                </a:tc>
                <a:tc>
                  <a:txBody>
                    <a:bodyPr/>
                    <a:lstStyle/>
                    <a:p>
                      <a:r>
                        <a:rPr lang="ru-RU" dirty="0"/>
                        <a:t>Поддерживается</a:t>
                      </a:r>
                      <a:r>
                        <a:rPr lang="ru-RU" baseline="0" dirty="0"/>
                        <a:t> начиная с ...</a:t>
                      </a:r>
                      <a:endParaRPr lang="en-US" dirty="0"/>
                    </a:p>
                  </a:txBody>
                  <a:tcPr/>
                </a:tc>
                <a:extLst>
                  <a:ext uri="{0D108BD9-81ED-4DB2-BD59-A6C34878D82A}">
                    <a16:rowId xmlns="" xmlns:a16="http://schemas.microsoft.com/office/drawing/2014/main" val="3765848152"/>
                  </a:ext>
                </a:extLst>
              </a:tr>
              <a:tr h="370840">
                <a:tc>
                  <a:txBody>
                    <a:bodyPr/>
                    <a:lstStyle/>
                    <a:p>
                      <a:r>
                        <a:rPr lang="ru-RU" dirty="0"/>
                        <a:t>Метод</a:t>
                      </a:r>
                      <a:endParaRPr lang="en-US" dirty="0"/>
                    </a:p>
                  </a:txBody>
                  <a:tcPr/>
                </a:tc>
                <a:tc>
                  <a:txBody>
                    <a:bodyPr/>
                    <a:lstStyle/>
                    <a:p>
                      <a:r>
                        <a:rPr lang="en-US" dirty="0"/>
                        <a:t>C# 6</a:t>
                      </a:r>
                    </a:p>
                  </a:txBody>
                  <a:tcPr/>
                </a:tc>
                <a:extLst>
                  <a:ext uri="{0D108BD9-81ED-4DB2-BD59-A6C34878D82A}">
                    <a16:rowId xmlns="" xmlns:a16="http://schemas.microsoft.com/office/drawing/2014/main" val="355890925"/>
                  </a:ext>
                </a:extLst>
              </a:tr>
              <a:tr h="370840">
                <a:tc>
                  <a:txBody>
                    <a:bodyPr/>
                    <a:lstStyle/>
                    <a:p>
                      <a:r>
                        <a:rPr lang="ru-RU" dirty="0"/>
                        <a:t>Конструктор</a:t>
                      </a:r>
                      <a:endParaRPr lang="en-US" dirty="0"/>
                    </a:p>
                  </a:txBody>
                  <a:tcPr/>
                </a:tc>
                <a:tc>
                  <a:txBody>
                    <a:bodyPr/>
                    <a:lstStyle/>
                    <a:p>
                      <a:r>
                        <a:rPr lang="en-US" dirty="0"/>
                        <a:t>C# 7</a:t>
                      </a:r>
                    </a:p>
                  </a:txBody>
                  <a:tcPr/>
                </a:tc>
                <a:extLst>
                  <a:ext uri="{0D108BD9-81ED-4DB2-BD59-A6C34878D82A}">
                    <a16:rowId xmlns="" xmlns:a16="http://schemas.microsoft.com/office/drawing/2014/main" val="1073749907"/>
                  </a:ext>
                </a:extLst>
              </a:tr>
              <a:tr h="370840">
                <a:tc>
                  <a:txBody>
                    <a:bodyPr/>
                    <a:lstStyle/>
                    <a:p>
                      <a:r>
                        <a:rPr lang="ru-RU" dirty="0"/>
                        <a:t>Деструктор</a:t>
                      </a:r>
                      <a:r>
                        <a:rPr lang="ru-RU" baseline="0" dirty="0"/>
                        <a:t> (</a:t>
                      </a:r>
                      <a:r>
                        <a:rPr lang="ru-RU" baseline="0" dirty="0" err="1"/>
                        <a:t>финализатор</a:t>
                      </a:r>
                      <a:r>
                        <a:rPr lang="ru-RU" baseline="0" dirty="0"/>
                        <a:t>)</a:t>
                      </a:r>
                      <a:endParaRPr lang="en-US" dirty="0"/>
                    </a:p>
                  </a:txBody>
                  <a:tcPr/>
                </a:tc>
                <a:tc>
                  <a:txBody>
                    <a:bodyPr/>
                    <a:lstStyle/>
                    <a:p>
                      <a:r>
                        <a:rPr lang="en-US" dirty="0"/>
                        <a:t>C# 7</a:t>
                      </a:r>
                    </a:p>
                  </a:txBody>
                  <a:tcPr/>
                </a:tc>
                <a:extLst>
                  <a:ext uri="{0D108BD9-81ED-4DB2-BD59-A6C34878D82A}">
                    <a16:rowId xmlns="" xmlns:a16="http://schemas.microsoft.com/office/drawing/2014/main" val="588234545"/>
                  </a:ext>
                </a:extLst>
              </a:tr>
              <a:tr h="370840">
                <a:tc>
                  <a:txBody>
                    <a:bodyPr/>
                    <a:lstStyle/>
                    <a:p>
                      <a:r>
                        <a:rPr lang="en-US" dirty="0"/>
                        <a:t>get </a:t>
                      </a:r>
                      <a:r>
                        <a:rPr lang="ru-RU" dirty="0"/>
                        <a:t>у</a:t>
                      </a:r>
                      <a:r>
                        <a:rPr lang="ru-RU" baseline="0" dirty="0"/>
                        <a:t> свойства</a:t>
                      </a:r>
                      <a:endParaRPr lang="en-US" dirty="0"/>
                    </a:p>
                  </a:txBody>
                  <a:tcPr/>
                </a:tc>
                <a:tc>
                  <a:txBody>
                    <a:bodyPr/>
                    <a:lstStyle/>
                    <a:p>
                      <a:r>
                        <a:rPr lang="en-US" dirty="0"/>
                        <a:t>C# 6</a:t>
                      </a:r>
                    </a:p>
                  </a:txBody>
                  <a:tcPr/>
                </a:tc>
                <a:extLst>
                  <a:ext uri="{0D108BD9-81ED-4DB2-BD59-A6C34878D82A}">
                    <a16:rowId xmlns="" xmlns:a16="http://schemas.microsoft.com/office/drawing/2014/main" val="38685322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a:t>
                      </a:r>
                      <a:r>
                        <a:rPr lang="ru-RU" dirty="0"/>
                        <a:t>у</a:t>
                      </a:r>
                      <a:r>
                        <a:rPr lang="ru-RU" baseline="0" dirty="0"/>
                        <a:t> свойства</a:t>
                      </a:r>
                      <a:endParaRPr lang="en-US" dirty="0"/>
                    </a:p>
                  </a:txBody>
                  <a:tcPr/>
                </a:tc>
                <a:tc>
                  <a:txBody>
                    <a:bodyPr/>
                    <a:lstStyle/>
                    <a:p>
                      <a:r>
                        <a:rPr lang="en-US" dirty="0"/>
                        <a:t>C# 7</a:t>
                      </a:r>
                    </a:p>
                  </a:txBody>
                  <a:tcPr/>
                </a:tc>
                <a:extLst>
                  <a:ext uri="{0D108BD9-81ED-4DB2-BD59-A6C34878D82A}">
                    <a16:rowId xmlns="" xmlns:a16="http://schemas.microsoft.com/office/drawing/2014/main" val="3650869930"/>
                  </a:ext>
                </a:extLst>
              </a:tr>
              <a:tr h="370840">
                <a:tc>
                  <a:txBody>
                    <a:bodyPr/>
                    <a:lstStyle/>
                    <a:p>
                      <a:r>
                        <a:rPr lang="ru-RU" dirty="0"/>
                        <a:t>Индексатор</a:t>
                      </a:r>
                      <a:endParaRPr lang="en-US" dirty="0"/>
                    </a:p>
                  </a:txBody>
                  <a:tcPr/>
                </a:tc>
                <a:tc>
                  <a:txBody>
                    <a:bodyPr/>
                    <a:lstStyle/>
                    <a:p>
                      <a:r>
                        <a:rPr lang="en-US" dirty="0"/>
                        <a:t>C# 7</a:t>
                      </a:r>
                    </a:p>
                  </a:txBody>
                  <a:tcPr/>
                </a:tc>
                <a:extLst>
                  <a:ext uri="{0D108BD9-81ED-4DB2-BD59-A6C34878D82A}">
                    <a16:rowId xmlns="" xmlns:a16="http://schemas.microsoft.com/office/drawing/2014/main" val="2146758559"/>
                  </a:ext>
                </a:extLst>
              </a:tr>
            </a:tbl>
          </a:graphicData>
        </a:graphic>
      </p:graphicFrame>
    </p:spTree>
    <p:extLst>
      <p:ext uri="{BB962C8B-B14F-4D97-AF65-F5344CB8AC3E}">
        <p14:creationId xmlns:p14="http://schemas.microsoft.com/office/powerpoint/2010/main" val="422177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Инициализатор объектов</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a:t>
            </a:r>
            <a:endParaRPr lang="en-US" dirty="0"/>
          </a:p>
        </p:txBody>
      </p:sp>
    </p:spTree>
    <p:extLst>
      <p:ext uri="{BB962C8B-B14F-4D97-AF65-F5344CB8AC3E}">
        <p14:creationId xmlns:p14="http://schemas.microsoft.com/office/powerpoint/2010/main" val="134342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Инкапсуляция</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Инкапсуляция — свойство системы, позволяющее объединить данные и методы, работающие с ними, в классе.</a:t>
            </a:r>
            <a:endParaRPr lang="en-US" dirty="0"/>
          </a:p>
        </p:txBody>
      </p:sp>
    </p:spTree>
    <p:extLst>
      <p:ext uri="{BB962C8B-B14F-4D97-AF65-F5344CB8AC3E}">
        <p14:creationId xmlns:p14="http://schemas.microsoft.com/office/powerpoint/2010/main" val="79952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Content Placeholder 3"/>
          <p:cNvSpPr>
            <a:spLocks noGrp="1"/>
          </p:cNvSpPr>
          <p:nvPr>
            <p:ph idx="1"/>
          </p:nvPr>
        </p:nvSpPr>
        <p:spPr/>
        <p:txBody>
          <a:bodyPr>
            <a:normAutofit fontScale="85000" lnSpcReduction="10000"/>
          </a:bodyPr>
          <a:lstStyle/>
          <a:p>
            <a:pPr marL="0" indent="0">
              <a:buNone/>
            </a:pPr>
            <a:r>
              <a:rPr lang="ru-RU" dirty="0">
                <a:solidFill>
                  <a:schemeClr val="bg1"/>
                </a:solidFill>
              </a:rPr>
              <a:t>Наследование — свойство системы, позволяющее описать новый класс на основе уже существующего с частично или полностью заимствующейся функциональностью. Класс, от которого производится наследование, называется базовым или родительским. Новый класс — потомком, наследником, дочерним или производным классом.</a:t>
            </a:r>
          </a:p>
          <a:p>
            <a:pPr marL="0" indent="0">
              <a:buNone/>
            </a:pPr>
            <a:endParaRPr lang="ru-RU" dirty="0">
              <a:solidFill>
                <a:schemeClr val="bg1"/>
              </a:solidFill>
            </a:endParaRPr>
          </a:p>
          <a:p>
            <a:pPr marL="0" indent="0">
              <a:buNone/>
            </a:pPr>
            <a:r>
              <a:rPr lang="ru-RU" dirty="0">
                <a:solidFill>
                  <a:schemeClr val="bg1"/>
                </a:solidFill>
              </a:rPr>
              <a:t>Механизм наследования упрощает повторное использование кода ускоряя разработку приложений.</a:t>
            </a:r>
            <a:endParaRPr lang="en-US" dirty="0"/>
          </a:p>
        </p:txBody>
      </p:sp>
    </p:spTree>
    <p:extLst>
      <p:ext uri="{BB962C8B-B14F-4D97-AF65-F5344CB8AC3E}">
        <p14:creationId xmlns:p14="http://schemas.microsoft.com/office/powerpoint/2010/main" val="872680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a:solidFill>
                  <a:schemeClr val="bg1"/>
                </a:solidFill>
              </a:rPr>
              <a:t>Если дочернему классу необходимо вызвать конструктор базого класса, то надо использовать ключевое слово </a:t>
            </a:r>
            <a:r>
              <a:rPr lang="en-US" sz="2800" dirty="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a:solidFill>
                  <a:srgbClr val="000000"/>
                </a:solidFill>
                <a:highlight>
                  <a:srgbClr val="FFFFFF"/>
                </a:highlight>
                <a:latin typeface="Courier New" panose="02070309020205020404" pitchFamily="49" charset="0"/>
                <a:cs typeface="Courier New" panose="02070309020205020404" pitchFamily="49" charset="0"/>
              </a:rPr>
              <a:t> 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.x = x;</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.y =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 =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a:t>
            </a:r>
            <a:r>
              <a:rPr lang="en-US" sz="2400" b="1" dirty="0">
                <a:solidFill>
                  <a:schemeClr val="bg1"/>
                </a:solidFill>
                <a:cs typeface="Times New Roman" pitchFamily="18" charset="0"/>
              </a:rPr>
              <a:t>. </a:t>
            </a:r>
            <a:r>
              <a:rPr lang="ru-RU" sz="2400" b="1" dirty="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a:solidFill>
                  <a:schemeClr val="bg1"/>
                </a:solidFill>
              </a:rPr>
              <a:t>Оператор </a:t>
            </a:r>
            <a:r>
              <a:rPr lang="en-US" dirty="0">
                <a:solidFill>
                  <a:schemeClr val="bg1"/>
                </a:solidFill>
              </a:rPr>
              <a:t>is </a:t>
            </a:r>
            <a:r>
              <a:rPr lang="ru-RU" dirty="0">
                <a:solidFill>
                  <a:schemeClr val="bg1"/>
                </a:solidFill>
              </a:rPr>
              <a:t>позволяет проверить тип значения. Возвращает </a:t>
            </a:r>
            <a:r>
              <a:rPr lang="en-US" dirty="0">
                <a:solidFill>
                  <a:schemeClr val="bg1"/>
                </a:solidFill>
              </a:rPr>
              <a:t>true </a:t>
            </a:r>
            <a:r>
              <a:rPr lang="ru-RU" dirty="0">
                <a:solidFill>
                  <a:schemeClr val="bg1"/>
                </a:solidFill>
              </a:rPr>
              <a:t>если тип значения совпадает с указанным типом или является его наследником.</a:t>
            </a:r>
          </a:p>
          <a:p>
            <a:pPr marL="0" indent="0">
              <a:buNone/>
            </a:pPr>
            <a:endParaRPr lang="ru-RU" dirty="0">
              <a:solidFill>
                <a:schemeClr val="bg1"/>
              </a:solidFill>
            </a:endParaRPr>
          </a:p>
          <a:p>
            <a:pPr marL="0" indent="0">
              <a:buNone/>
            </a:pPr>
            <a:r>
              <a:rPr lang="ru-RU" dirty="0">
                <a:solidFill>
                  <a:schemeClr val="bg1"/>
                </a:solidFill>
              </a:rPr>
              <a:t>Оператор </a:t>
            </a:r>
            <a:r>
              <a:rPr lang="en-US" dirty="0">
                <a:solidFill>
                  <a:schemeClr val="bg1"/>
                </a:solidFill>
              </a:rPr>
              <a:t>as </a:t>
            </a:r>
            <a:r>
              <a:rPr lang="ru-RU" dirty="0">
                <a:solidFill>
                  <a:schemeClr val="bg1"/>
                </a:solidFill>
              </a:rPr>
              <a:t>выполняет приведение типа и возвращает значение указанного типа или </a:t>
            </a:r>
            <a:r>
              <a:rPr lang="en-US" dirty="0">
                <a:solidFill>
                  <a:schemeClr val="bg1"/>
                </a:solidFill>
              </a:rPr>
              <a:t>null, </a:t>
            </a:r>
            <a:r>
              <a:rPr lang="ru-RU" dirty="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r>
              <a:rPr lang="ru-RU" dirty="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00200"/>
            <a:ext cx="8229600" cy="4853135"/>
          </a:xfrm>
          <a:solidFill>
            <a:schemeClr val="bg1"/>
          </a:solidFill>
        </p:spPr>
        <p:txBody>
          <a:bodyPr>
            <a:normAutofit/>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Y</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endParaRPr lang="ru-RU" sz="1600" dirty="0">
              <a:solidFill>
                <a:srgbClr val="000000"/>
              </a:solidFill>
              <a:latin typeface="Consolas" panose="020B0609020204030204" pitchFamily="49" charset="0"/>
            </a:endParaRPr>
          </a:p>
          <a:p>
            <a:pPr marL="0" indent="0">
              <a:buNone/>
            </a:pPr>
            <a:endParaRPr lang="ru-RU"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t>
            </a: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Ложь</a:t>
            </a: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b1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Успех</a:t>
            </a:r>
            <a:endParaRPr lang="ru-RU" sz="1600" dirty="0">
              <a:solidFill>
                <a:srgbClr val="000000"/>
              </a:solidFill>
              <a:latin typeface="Consolas" panose="020B0609020204030204" pitchFamily="49" charset="0"/>
            </a:endParaRPr>
          </a:p>
          <a:p>
            <a:pPr marL="0" indent="0">
              <a:buNone/>
            </a:pP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b2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Успех</a:t>
            </a:r>
            <a:endParaRPr lang="pt-BR"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с1 =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)a;</a:t>
            </a:r>
          </a:p>
          <a:p>
            <a:pPr marL="0" indent="0">
              <a:buNone/>
            </a:pP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с2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null</a:t>
            </a:r>
            <a:endParaRPr lang="en-US" sz="1600" dirty="0">
              <a:solidFill>
                <a:schemeClr val="bg1"/>
              </a:solidFill>
            </a:endParaRPr>
          </a:p>
        </p:txBody>
      </p:sp>
    </p:spTree>
    <p:extLst>
      <p:ext uri="{BB962C8B-B14F-4D97-AF65-F5344CB8AC3E}">
        <p14:creationId xmlns:p14="http://schemas.microsoft.com/office/powerpoint/2010/main" val="2538918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Наследование. Модификатор доступа </a:t>
            </a:r>
            <a:r>
              <a:rPr lang="en-US" dirty="0">
                <a:solidFill>
                  <a:schemeClr val="bg1"/>
                </a:solidFill>
              </a:rPr>
              <a:t>protected.</a:t>
            </a: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a:solidFill>
                  <a:schemeClr val="bg1"/>
                </a:solidFill>
              </a:rPr>
              <a:t>Члены классы с модификатором </a:t>
            </a:r>
            <a:r>
              <a:rPr lang="en-US" dirty="0">
                <a:solidFill>
                  <a:schemeClr val="bg1"/>
                </a:solidFill>
              </a:rPr>
              <a:t>protected </a:t>
            </a:r>
            <a:r>
              <a:rPr lang="ru-RU" dirty="0">
                <a:solidFill>
                  <a:schemeClr val="bg1"/>
                </a:solidFill>
              </a:rPr>
              <a:t>доступны всем членам данного класса и всем его наследникам.</a:t>
            </a:r>
          </a:p>
          <a:p>
            <a:endParaRPr lang="en-US" dirty="0"/>
          </a:p>
        </p:txBody>
      </p:sp>
    </p:spTree>
    <p:extLst>
      <p:ext uri="{BB962C8B-B14F-4D97-AF65-F5344CB8AC3E}">
        <p14:creationId xmlns:p14="http://schemas.microsoft.com/office/powerpoint/2010/main" val="2202941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base</a:t>
            </a:r>
          </a:p>
        </p:txBody>
      </p:sp>
      <p:sp>
        <p:nvSpPr>
          <p:cNvPr id="3" name="Content Placeholder 2"/>
          <p:cNvSpPr>
            <a:spLocks noGrp="1"/>
          </p:cNvSpPr>
          <p:nvPr>
            <p:ph idx="1"/>
          </p:nvPr>
        </p:nvSpPr>
        <p:spPr/>
        <p:txBody>
          <a:bodyPr/>
          <a:lstStyle/>
          <a:p>
            <a:pPr marL="0" indent="0">
              <a:buNone/>
            </a:pPr>
            <a:r>
              <a:rPr lang="ru-RU" dirty="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Ключевое слово </a:t>
            </a:r>
            <a:r>
              <a:rPr lang="en-US" dirty="0">
                <a:solidFill>
                  <a:schemeClr val="bg1"/>
                </a:solidFill>
              </a:rPr>
              <a:t>sealed</a:t>
            </a:r>
            <a:br>
              <a:rPr lang="en-US" dirty="0">
                <a:solidFill>
                  <a:schemeClr val="bg1"/>
                </a:solidFill>
              </a:rPr>
            </a:br>
            <a:r>
              <a:rPr lang="ru-RU" dirty="0">
                <a:solidFill>
                  <a:schemeClr val="bg1"/>
                </a:solidFill>
              </a:rPr>
              <a:t>Запрет</a:t>
            </a:r>
            <a:r>
              <a:rPr lang="en-US" dirty="0">
                <a:solidFill>
                  <a:schemeClr val="bg1"/>
                </a:solidFill>
              </a:rPr>
              <a:t> </a:t>
            </a:r>
            <a:r>
              <a:rPr lang="ru-RU" dirty="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С помощью ключевого слово </a:t>
            </a:r>
            <a:r>
              <a:rPr lang="en-US" dirty="0">
                <a:solidFill>
                  <a:schemeClr val="bg1"/>
                </a:solidFill>
              </a:rPr>
              <a:t>sealed </a:t>
            </a:r>
            <a:r>
              <a:rPr lang="ru-RU" dirty="0">
                <a:solidFill>
                  <a:schemeClr val="bg1"/>
                </a:solidFill>
              </a:rPr>
              <a:t>класс может запретить наследоваться от него.</a:t>
            </a:r>
          </a:p>
          <a:p>
            <a:pPr marL="0" indent="0">
              <a:buNone/>
            </a:pPr>
            <a:endParaRPr lang="en-US" dirty="0">
              <a:solidFill>
                <a:schemeClr val="bg1"/>
              </a:solidFill>
            </a:endParaRPr>
          </a:p>
          <a:p>
            <a:pPr marL="0" indent="0">
              <a:buNone/>
            </a:pPr>
            <a:r>
              <a:rPr lang="ru-RU" dirty="0">
                <a:solidFill>
                  <a:schemeClr val="bg1"/>
                </a:solidFill>
              </a:rPr>
              <a:t>Классы с модификатором </a:t>
            </a:r>
            <a:r>
              <a:rPr lang="en-US" dirty="0">
                <a:solidFill>
                  <a:schemeClr val="bg1"/>
                </a:solidFill>
              </a:rPr>
              <a:t>static </a:t>
            </a:r>
            <a:r>
              <a:rPr lang="ru-RU" dirty="0">
                <a:solidFill>
                  <a:schemeClr val="bg1"/>
                </a:solidFill>
              </a:rPr>
              <a:t>по умолчанию являются </a:t>
            </a:r>
            <a:r>
              <a:rPr lang="en-US" dirty="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Классы могут наследовать другой класс. Структуры всегда наследуются от типа </a:t>
            </a:r>
            <a:r>
              <a:rPr lang="en-US" dirty="0" err="1">
                <a:solidFill>
                  <a:schemeClr val="bg1"/>
                </a:solidFill>
              </a:rPr>
              <a:t>System.ValueType</a:t>
            </a:r>
            <a:r>
              <a:rPr lang="en-US" dirty="0">
                <a:solidFill>
                  <a:schemeClr val="bg1"/>
                </a:solidFill>
              </a:rPr>
              <a:t> </a:t>
            </a:r>
            <a:r>
              <a:rPr lang="ru-RU" dirty="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Ссылочные </a:t>
            </a:r>
            <a:r>
              <a:rPr lang="en-US" dirty="0">
                <a:solidFill>
                  <a:schemeClr val="bg1"/>
                </a:solidFill>
              </a:rPr>
              <a:t>(reference) </a:t>
            </a:r>
            <a:r>
              <a:rPr lang="ru-RU" dirty="0">
                <a:solidFill>
                  <a:schemeClr val="bg1"/>
                </a:solidFill>
              </a:rPr>
              <a:t>и </a:t>
            </a:r>
            <a:r>
              <a:rPr lang="en-US" dirty="0">
                <a:solidFill>
                  <a:schemeClr val="bg1"/>
                </a:solidFill>
              </a:rPr>
              <a:t>value </a:t>
            </a:r>
            <a:r>
              <a:rPr lang="ru-RU" dirty="0">
                <a:solidFill>
                  <a:schemeClr val="bg1"/>
                </a:solidFill>
              </a:rPr>
              <a:t>типы</a:t>
            </a:r>
            <a:br>
              <a:rPr lang="ru-RU" dirty="0">
                <a:solidFill>
                  <a:schemeClr val="bg1"/>
                </a:solidFill>
              </a:rPr>
            </a:br>
            <a:r>
              <a:rPr lang="en-US" dirty="0">
                <a:solidFill>
                  <a:schemeClr val="bg1"/>
                </a:solidFill>
              </a:rPr>
              <a:t>class/</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a:solidFill>
                  <a:schemeClr val="bg1"/>
                </a:solidFill>
              </a:rPr>
              <a:t>Типы в </a:t>
            </a:r>
            <a:r>
              <a:rPr lang="en-US" dirty="0">
                <a:solidFill>
                  <a:schemeClr val="bg1"/>
                </a:solidFill>
              </a:rPr>
              <a:t>.NET </a:t>
            </a:r>
            <a:r>
              <a:rPr lang="ru-RU" dirty="0">
                <a:solidFill>
                  <a:schemeClr val="bg1"/>
                </a:solidFill>
              </a:rPr>
              <a:t>делятся на две группы:</a:t>
            </a:r>
          </a:p>
          <a:p>
            <a:pPr marL="571500" indent="-571500">
              <a:buFont typeface="+mj-lt"/>
              <a:buAutoNum type="romanUcPeriod"/>
            </a:pPr>
            <a:r>
              <a:rPr lang="ru-RU" dirty="0">
                <a:solidFill>
                  <a:schemeClr val="bg1"/>
                </a:solidFill>
              </a:rPr>
              <a:t>Ссылочные (</a:t>
            </a:r>
            <a:r>
              <a:rPr lang="en-US" dirty="0">
                <a:solidFill>
                  <a:schemeClr val="bg1"/>
                </a:solidFill>
              </a:rPr>
              <a:t>reference</a:t>
            </a:r>
            <a:r>
              <a:rPr lang="ru-RU" dirty="0">
                <a:solidFill>
                  <a:schemeClr val="bg1"/>
                </a:solidFill>
              </a:rPr>
              <a:t>) типы</a:t>
            </a:r>
          </a:p>
          <a:p>
            <a:pPr marL="571500" indent="-571500">
              <a:buFont typeface="+mj-lt"/>
              <a:buAutoNum type="romanUcPeriod"/>
            </a:pPr>
            <a:r>
              <a:rPr lang="en-US" dirty="0">
                <a:solidFill>
                  <a:schemeClr val="bg1"/>
                </a:solidFill>
              </a:rPr>
              <a:t>Value</a:t>
            </a:r>
            <a:r>
              <a:rPr lang="ru-RU" dirty="0">
                <a:solidFill>
                  <a:schemeClr val="bg1"/>
                </a:solidFill>
              </a:rPr>
              <a:t>-типы</a:t>
            </a:r>
          </a:p>
          <a:p>
            <a:pPr marL="0" indent="0">
              <a:buNone/>
            </a:pPr>
            <a:endParaRPr lang="ru-RU" dirty="0">
              <a:solidFill>
                <a:schemeClr val="bg1"/>
              </a:solidFill>
            </a:endParaRPr>
          </a:p>
          <a:p>
            <a:pPr marL="0" indent="0">
              <a:buNone/>
            </a:pPr>
            <a:r>
              <a:rPr lang="ru-RU" dirty="0">
                <a:solidFill>
                  <a:schemeClr val="bg1"/>
                </a:solidFill>
              </a:rPr>
              <a:t>Ссылочные типы объявляются с помощью ключевого слова </a:t>
            </a:r>
            <a:r>
              <a:rPr lang="en-US" dirty="0">
                <a:solidFill>
                  <a:schemeClr val="bg1"/>
                </a:solidFill>
              </a:rPr>
              <a:t>class. </a:t>
            </a:r>
            <a:r>
              <a:rPr lang="ru-RU" dirty="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a:solidFill>
                  <a:schemeClr val="bg1"/>
                </a:solidFill>
              </a:rPr>
              <a:t> </a:t>
            </a:r>
            <a:r>
              <a:rPr lang="ru-RU" dirty="0">
                <a:solidFill>
                  <a:schemeClr val="bg1"/>
                </a:solidFill>
              </a:rPr>
              <a:t>Примеры ссылочных типов: </a:t>
            </a:r>
            <a:r>
              <a:rPr lang="en-US" dirty="0">
                <a:solidFill>
                  <a:schemeClr val="bg1"/>
                </a:solidFill>
              </a:rPr>
              <a:t>string, object, </a:t>
            </a:r>
            <a:r>
              <a:rPr lang="ru-RU" dirty="0">
                <a:solidFill>
                  <a:schemeClr val="bg1"/>
                </a:solidFill>
              </a:rPr>
              <a:t>массивы.</a:t>
            </a:r>
          </a:p>
          <a:p>
            <a:pPr marL="0" indent="0">
              <a:buNone/>
            </a:pPr>
            <a:endParaRPr lang="ru-RU" dirty="0">
              <a:solidFill>
                <a:schemeClr val="bg1"/>
              </a:solidFill>
            </a:endParaRPr>
          </a:p>
          <a:p>
            <a:pPr marL="0" indent="0">
              <a:buNone/>
            </a:pPr>
            <a:r>
              <a:rPr lang="en-US" dirty="0">
                <a:solidFill>
                  <a:schemeClr val="bg1"/>
                </a:solidFill>
              </a:rPr>
              <a:t>Value</a:t>
            </a:r>
            <a:r>
              <a:rPr lang="ru-RU" dirty="0">
                <a:solidFill>
                  <a:schemeClr val="bg1"/>
                </a:solidFill>
              </a:rPr>
              <a:t>-типы это компактные типы которые передаются по значению. Объявить их можно с помощью ключевых слов </a:t>
            </a:r>
            <a:r>
              <a:rPr lang="en-US" dirty="0" err="1">
                <a:solidFill>
                  <a:schemeClr val="bg1"/>
                </a:solidFill>
              </a:rPr>
              <a:t>struct</a:t>
            </a:r>
            <a:r>
              <a:rPr lang="en-US" dirty="0">
                <a:solidFill>
                  <a:schemeClr val="bg1"/>
                </a:solidFill>
              </a:rPr>
              <a:t> </a:t>
            </a:r>
            <a:r>
              <a:rPr lang="ru-RU" dirty="0">
                <a:solidFill>
                  <a:schemeClr val="bg1"/>
                </a:solidFill>
              </a:rPr>
              <a:t>и </a:t>
            </a:r>
            <a:r>
              <a:rPr lang="en-US" dirty="0" err="1">
                <a:solidFill>
                  <a:schemeClr val="bg1"/>
                </a:solidFill>
              </a:rPr>
              <a:t>enum</a:t>
            </a:r>
            <a:r>
              <a:rPr lang="en-US" dirty="0">
                <a:solidFill>
                  <a:schemeClr val="bg1"/>
                </a:solidFill>
              </a:rPr>
              <a:t>.</a:t>
            </a:r>
            <a:r>
              <a:rPr lang="ru-RU" dirty="0">
                <a:solidFill>
                  <a:schemeClr val="bg1"/>
                </a:solidFill>
              </a:rPr>
              <a:t> Примеры </a:t>
            </a:r>
            <a:r>
              <a:rPr lang="en-US" dirty="0">
                <a:solidFill>
                  <a:schemeClr val="bg1"/>
                </a:solidFill>
              </a:rPr>
              <a:t>value</a:t>
            </a:r>
            <a:r>
              <a:rPr lang="ru-RU" dirty="0">
                <a:solidFill>
                  <a:schemeClr val="bg1"/>
                </a:solidFill>
              </a:rPr>
              <a:t>-типов: </a:t>
            </a:r>
            <a:r>
              <a:rPr lang="en-US" dirty="0" err="1">
                <a:solidFill>
                  <a:schemeClr val="bg1"/>
                </a:solidFill>
              </a:rPr>
              <a:t>bool</a:t>
            </a:r>
            <a:r>
              <a:rPr lang="en-US" dirty="0">
                <a:solidFill>
                  <a:schemeClr val="bg1"/>
                </a:solidFill>
              </a:rPr>
              <a:t>, </a:t>
            </a:r>
            <a:r>
              <a:rPr lang="en-US" dirty="0" err="1">
                <a:solidFill>
                  <a:schemeClr val="bg1"/>
                </a:solidFill>
              </a:rPr>
              <a:t>int</a:t>
            </a:r>
            <a:r>
              <a:rPr lang="en-US" dirty="0">
                <a:solidFill>
                  <a:schemeClr val="bg1"/>
                </a:solidFill>
              </a:rPr>
              <a:t>, float, double, decimal, </a:t>
            </a:r>
            <a:r>
              <a:rPr lang="en-US" dirty="0" err="1">
                <a:solidFill>
                  <a:schemeClr val="bg1"/>
                </a:solidFill>
              </a:rPr>
              <a:t>DateTime</a:t>
            </a:r>
            <a:r>
              <a:rPr lang="en-US" dirty="0">
                <a:solidFill>
                  <a:schemeClr val="bg1"/>
                </a:solidFill>
              </a:rPr>
              <a:t>. Microsoft </a:t>
            </a:r>
            <a:r>
              <a:rPr lang="ru-RU" dirty="0">
                <a:solidFill>
                  <a:schemeClr val="bg1"/>
                </a:solidFill>
              </a:rPr>
              <a:t>рекомендует создавать </a:t>
            </a:r>
            <a:r>
              <a:rPr lang="en-US" dirty="0">
                <a:solidFill>
                  <a:schemeClr val="bg1"/>
                </a:solidFill>
              </a:rPr>
              <a:t>value </a:t>
            </a:r>
            <a:r>
              <a:rPr lang="ru-RU" dirty="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a:solidFill>
                  <a:schemeClr val="bg1"/>
                </a:solidFill>
              </a:rPr>
              <a:t>В 99</a:t>
            </a:r>
            <a:r>
              <a:rPr lang="en-US" dirty="0">
                <a:solidFill>
                  <a:schemeClr val="bg1"/>
                </a:solidFill>
              </a:rPr>
              <a:t>% </a:t>
            </a:r>
            <a:r>
              <a:rPr lang="ru-RU" dirty="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Полиморфизм</a:t>
            </a:r>
            <a:endParaRPr lang="en-US" dirty="0">
              <a:solidFill>
                <a:schemeClr val="bg1"/>
              </a:solidFill>
            </a:endParaRPr>
          </a:p>
        </p:txBody>
      </p:sp>
      <p:sp>
        <p:nvSpPr>
          <p:cNvPr id="4" name="Content Placeholder 3"/>
          <p:cNvSpPr>
            <a:spLocks noGrp="1"/>
          </p:cNvSpPr>
          <p:nvPr>
            <p:ph idx="1"/>
          </p:nvPr>
        </p:nvSpPr>
        <p:spPr/>
        <p:txBody>
          <a:bodyPr/>
          <a:lstStyle/>
          <a:p>
            <a:pPr marL="0" indent="0">
              <a:buNone/>
            </a:pPr>
            <a:r>
              <a:rPr lang="ru-RU">
                <a:solidFill>
                  <a:schemeClr val="bg1"/>
                </a:solidFill>
              </a:rPr>
              <a:t>Полиморфизм подтипов (в ООП называемый просто «полиморфизмом») </a:t>
            </a:r>
            <a:r>
              <a:rPr lang="ru-RU" dirty="0">
                <a:solidFill>
                  <a:schemeClr val="bg1"/>
                </a:solidFill>
              </a:rPr>
              <a:t>— свойство системы, позволяющее использовать объекты с одинаковым интерфейсом без информации о типе и внутренней структуре объекта.</a:t>
            </a:r>
            <a:endParaRPr lang="en-US" dirty="0"/>
          </a:p>
        </p:txBody>
      </p:sp>
    </p:spTree>
    <p:extLst>
      <p:ext uri="{BB962C8B-B14F-4D97-AF65-F5344CB8AC3E}">
        <p14:creationId xmlns:p14="http://schemas.microsoft.com/office/powerpoint/2010/main" val="1226773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static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Point</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a:solidFill>
                  <a:srgbClr val="000000"/>
                </a:solidFill>
                <a:highlight>
                  <a:srgbClr val="FFFFFF"/>
                </a:highlight>
                <a:latin typeface="Consolas"/>
              </a:rPr>
              <a:t>        point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a:solidFill>
                  <a:srgbClr val="000000"/>
                </a:solidFill>
                <a:highlight>
                  <a:srgbClr val="FFFFFF"/>
                </a:highlight>
                <a:latin typeface="Consolas"/>
              </a:rPr>
              <a:t>        arc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Позднее связывание </a:t>
            </a:r>
            <a:r>
              <a:rPr lang="en-US" dirty="0">
                <a:solidFill>
                  <a:schemeClr val="bg1"/>
                </a:solidFill>
              </a:rPr>
              <a:t>(late binding)</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a:t>
            </a:r>
            <a:r>
              <a:rPr lang="en-US" dirty="0">
                <a:solidFill>
                  <a:schemeClr val="bg1"/>
                </a:solidFill>
              </a:rPr>
              <a:t>virtual</a:t>
            </a:r>
            <a:r>
              <a:rPr lang="ru-RU" dirty="0">
                <a:solidFill>
                  <a:schemeClr val="bg1"/>
                </a:solidFill>
              </a:rPr>
              <a:t> и </a:t>
            </a:r>
            <a:r>
              <a:rPr lang="en-US" dirty="0">
                <a:solidFill>
                  <a:schemeClr val="bg1"/>
                </a:solidFill>
              </a:rPr>
              <a:t>override</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a:solidFill>
                  <a:schemeClr val="bg1"/>
                </a:solidFill>
              </a:rPr>
              <a:t>virtual </a:t>
            </a:r>
            <a:r>
              <a:rPr lang="ru-RU" dirty="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a:solidFill>
                  <a:schemeClr val="bg1"/>
                </a:solidFill>
              </a:rPr>
              <a:t>override.</a:t>
            </a:r>
            <a:endParaRPr lang="en-US" dirty="0"/>
          </a:p>
        </p:txBody>
      </p:sp>
    </p:spTree>
    <p:extLst>
      <p:ext uri="{BB962C8B-B14F-4D97-AF65-F5344CB8AC3E}">
        <p14:creationId xmlns:p14="http://schemas.microsoft.com/office/powerpoint/2010/main" val="79565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Обращение к виртуальным членам через </a:t>
            </a:r>
            <a:r>
              <a:rPr lang="en-US" dirty="0">
                <a:solidFill>
                  <a:schemeClr val="bg1"/>
                </a:solidFill>
              </a:rPr>
              <a:t>base</a:t>
            </a:r>
          </a:p>
        </p:txBody>
      </p:sp>
      <p:sp>
        <p:nvSpPr>
          <p:cNvPr id="3" name="Content Placeholder 2"/>
          <p:cNvSpPr>
            <a:spLocks noGrp="1"/>
          </p:cNvSpPr>
          <p:nvPr>
            <p:ph idx="1"/>
          </p:nvPr>
        </p:nvSpPr>
        <p:spPr>
          <a:xfrm>
            <a:off x="457200" y="1600201"/>
            <a:ext cx="8229600" cy="1540767"/>
          </a:xfrm>
        </p:spPr>
        <p:txBody>
          <a:bodyPr>
            <a:normAutofit/>
          </a:bodyPr>
          <a:lstStyle/>
          <a:p>
            <a:pPr marL="0" indent="0">
              <a:buNone/>
            </a:pPr>
            <a:r>
              <a:rPr lang="ru-RU" dirty="0">
                <a:solidFill>
                  <a:schemeClr val="bg1"/>
                </a:solidFill>
              </a:rPr>
              <a:t>Переменная </a:t>
            </a:r>
            <a:r>
              <a:rPr lang="en-US" dirty="0">
                <a:solidFill>
                  <a:schemeClr val="bg1"/>
                </a:solidFill>
              </a:rPr>
              <a:t>base </a:t>
            </a:r>
            <a:r>
              <a:rPr lang="ru-RU" dirty="0">
                <a:solidFill>
                  <a:schemeClr val="bg1"/>
                </a:solidFill>
              </a:rPr>
              <a:t>позволяет обращаться к виртуальному члену родительского класса.</a:t>
            </a:r>
            <a:endParaRPr lang="en-US" dirty="0"/>
          </a:p>
        </p:txBody>
      </p:sp>
      <p:sp>
        <p:nvSpPr>
          <p:cNvPr id="5" name="Rectangle 4"/>
          <p:cNvSpPr/>
          <p:nvPr/>
        </p:nvSpPr>
        <p:spPr>
          <a:xfrm>
            <a:off x="457200" y="3346545"/>
            <a:ext cx="8229600" cy="3323987"/>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Base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Base.M</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Derived</a:t>
            </a:r>
            <a:r>
              <a:rPr lang="en-US" sz="1400" dirty="0">
                <a:solidFill>
                  <a:srgbClr val="000000"/>
                </a:solidFill>
                <a:latin typeface="Consolas" panose="020B0609020204030204" pitchFamily="49" charset="0"/>
              </a:rPr>
              <a:t> : Base</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a:t>
            </a:r>
            <a:r>
              <a:rPr lang="en-US" sz="1400" dirty="0" err="1">
                <a:solidFill>
                  <a:srgbClr val="0000FF"/>
                </a:solidFill>
                <a:latin typeface="Consolas" panose="020B0609020204030204" pitchFamily="49" charset="0"/>
              </a:rPr>
              <a:t>base</a:t>
            </a:r>
            <a:r>
              <a:rPr lang="en-US" sz="1400" dirty="0" err="1">
                <a:solidFill>
                  <a:srgbClr val="000000"/>
                </a:solidFill>
                <a:latin typeface="Consolas" panose="020B0609020204030204" pitchFamily="49" charset="0"/>
              </a:rPr>
              <a:t>.M</a:t>
            </a:r>
            <a:r>
              <a:rPr lang="en-US"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Вызов виртуального метода в базовом классе</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375493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Parent()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private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2B91AF"/>
                </a:solidFill>
                <a:highlight>
                  <a:srgbClr val="FFFFFF"/>
                </a:highlight>
                <a:latin typeface="Consolas"/>
              </a:rPr>
              <a:t>        </a:t>
            </a:r>
            <a:r>
              <a:rPr lang="en-US" sz="1200" dirty="0" err="1">
                <a:solidFill>
                  <a:srgbClr val="2B91AF"/>
                </a:solidFill>
                <a:highlight>
                  <a:srgbClr val="FFFFFF"/>
                </a:highlight>
                <a:latin typeface="Consolas"/>
              </a:rPr>
              <a:t>Console</a:t>
            </a:r>
            <a:r>
              <a:rPr lang="en-US" sz="1200" dirty="0" err="1">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a:solidFill>
                  <a:schemeClr val="bg1"/>
                </a:solidFill>
                <a:cs typeface="Courier New" pitchFamily="49" charset="0"/>
              </a:rPr>
              <a:t>Обращение к виртуальным членам класса из конструктора</a:t>
            </a:r>
            <a:r>
              <a:rPr lang="en-US" dirty="0">
                <a:solidFill>
                  <a:schemeClr val="bg1"/>
                </a:solidFill>
                <a:cs typeface="Courier New" pitchFamily="49" charset="0"/>
              </a:rPr>
              <a:t> </a:t>
            </a:r>
            <a:r>
              <a:rPr lang="ru-RU" dirty="0">
                <a:solidFill>
                  <a:schemeClr val="bg1"/>
                </a:solidFill>
                <a:cs typeface="Courier New" pitchFamily="49" charset="0"/>
              </a:rPr>
              <a:t>потенциально опасная операция</a:t>
            </a:r>
            <a:r>
              <a:rPr lang="en-US" dirty="0">
                <a:solidFill>
                  <a:schemeClr val="bg1"/>
                </a:solidFill>
                <a:cs typeface="Courier New" pitchFamily="49" charset="0"/>
              </a:rPr>
              <a:t> </a:t>
            </a:r>
            <a:r>
              <a:rPr lang="ru-RU" dirty="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«самые последние». В примере ниже вызов </a:t>
            </a:r>
            <a:r>
              <a:rPr lang="en-US" dirty="0">
                <a:solidFill>
                  <a:schemeClr val="bg1"/>
                </a:solidFill>
                <a:cs typeface="Courier New" pitchFamily="49" charset="0"/>
              </a:rPr>
              <a:t>VirtualFunc() </a:t>
            </a:r>
            <a:r>
              <a:rPr lang="ru-RU" dirty="0">
                <a:solidFill>
                  <a:schemeClr val="bg1"/>
                </a:solidFill>
                <a:cs typeface="Courier New" pitchFamily="49" charset="0"/>
              </a:rPr>
              <a:t>из конструктора </a:t>
            </a:r>
            <a:r>
              <a:rPr lang="en-US" dirty="0">
                <a:solidFill>
                  <a:schemeClr val="bg1"/>
                </a:solidFill>
                <a:cs typeface="Courier New" pitchFamily="49" charset="0"/>
              </a:rPr>
              <a:t>Parent </a:t>
            </a:r>
            <a:r>
              <a:rPr lang="ru-RU" dirty="0">
                <a:solidFill>
                  <a:schemeClr val="bg1"/>
                </a:solidFill>
                <a:cs typeface="Courier New" pitchFamily="49" charset="0"/>
              </a:rPr>
              <a:t>приведет к </a:t>
            </a:r>
            <a:r>
              <a:rPr lang="en-US" dirty="0">
                <a:solidFill>
                  <a:schemeClr val="bg1"/>
                </a:solidFill>
                <a:cs typeface="Courier New" pitchFamily="49" charset="0"/>
              </a:rPr>
              <a:t>NullReferenceException.</a:t>
            </a:r>
          </a:p>
        </p:txBody>
      </p:sp>
    </p:spTree>
    <p:extLst>
      <p:ext uri="{BB962C8B-B14F-4D97-AF65-F5344CB8AC3E}">
        <p14:creationId xmlns:p14="http://schemas.microsoft.com/office/powerpoint/2010/main" val="9064028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a:solidFill>
                  <a:schemeClr val="bg1"/>
                </a:solidFill>
              </a:rPr>
              <a:t>Модификатор </a:t>
            </a:r>
            <a:r>
              <a:rPr lang="en-US" dirty="0">
                <a:solidFill>
                  <a:schemeClr val="bg1"/>
                </a:solidFill>
              </a:rPr>
              <a:t>abstract </a:t>
            </a:r>
            <a:r>
              <a:rPr lang="ru-RU" dirty="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a:solidFill>
                  <a:schemeClr val="bg1"/>
                </a:solidFill>
              </a:rPr>
              <a:t>abstract </a:t>
            </a:r>
            <a:r>
              <a:rPr lang="ru-RU" dirty="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a:solidFill>
                  <a:schemeClr val="bg1"/>
                </a:solidFill>
              </a:rPr>
              <a:t>abstract </a:t>
            </a:r>
            <a:r>
              <a:rPr lang="ru-RU" dirty="0">
                <a:solidFill>
                  <a:schemeClr val="bg1"/>
                </a:solidFill>
              </a:rPr>
              <a:t>должны быть реализованы наследниками данного </a:t>
            </a:r>
            <a:r>
              <a:rPr lang="ru-RU">
                <a:solidFill>
                  <a:schemeClr val="bg1"/>
                </a:solidFill>
              </a:rPr>
              <a:t>класса.</a:t>
            </a:r>
            <a:endParaRPr lang="en-US" dirty="0">
              <a:solidFill>
                <a:schemeClr val="bg1"/>
              </a:solidFill>
            </a:endParaRPr>
          </a:p>
        </p:txBody>
      </p:sp>
    </p:spTree>
    <p:extLst>
      <p:ext uri="{BB962C8B-B14F-4D97-AF65-F5344CB8AC3E}">
        <p14:creationId xmlns:p14="http://schemas.microsoft.com/office/powerpoint/2010/main" val="5583381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System.Object</a:t>
            </a:r>
            <a:r>
              <a:rPr lang="ru-RU" sz="2400" b="1" dirty="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815544"/>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значимых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поверхностную (</a:t>
            </a:r>
            <a:r>
              <a:rPr lang="en-US" sz="1400" dirty="0">
                <a:solidFill>
                  <a:schemeClr val="bg1"/>
                </a:solidFill>
                <a:cs typeface="Times New Roman" pitchFamily="18" charset="0"/>
              </a:rPr>
              <a:t>shallow</a:t>
            </a:r>
            <a:r>
              <a:rPr lang="ru-RU" sz="1400" dirty="0">
                <a:solidFill>
                  <a:schemeClr val="bg1"/>
                </a:solidFill>
                <a:cs typeface="Times New Roman" pitchFamily="18" charset="0"/>
              </a:rPr>
              <a:t>)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853135"/>
          </a:xfrm>
        </p:spPr>
        <p:txBody>
          <a:bodyPr>
            <a:normAutofit fontScale="92500"/>
          </a:bodyPr>
          <a:lstStyle/>
          <a:p>
            <a:pPr marL="0" indent="0">
              <a:buNone/>
            </a:pPr>
            <a:r>
              <a:rPr lang="ru-RU" dirty="0">
                <a:solidFill>
                  <a:schemeClr val="bg1"/>
                </a:solidFill>
              </a:rPr>
              <a:t>Метод </a:t>
            </a:r>
            <a:r>
              <a:rPr lang="en-US" dirty="0">
                <a:solidFill>
                  <a:schemeClr val="bg1"/>
                </a:solidFill>
              </a:rPr>
              <a:t>Equals(object </a:t>
            </a:r>
            <a:r>
              <a:rPr lang="en-US" dirty="0" err="1">
                <a:solidFill>
                  <a:schemeClr val="bg1"/>
                </a:solidFill>
              </a:rPr>
              <a:t>obj</a:t>
            </a:r>
            <a:r>
              <a:rPr lang="en-US" dirty="0">
                <a:solidFill>
                  <a:schemeClr val="bg1"/>
                </a:solidFill>
              </a:rPr>
              <a:t>) </a:t>
            </a:r>
            <a:r>
              <a:rPr lang="ru-RU" dirty="0">
                <a:solidFill>
                  <a:schemeClr val="bg1"/>
                </a:solidFill>
              </a:rPr>
              <a:t>переопределяется для возможности сравнения двух объектов на равенство значений. Реализация по умолчанию:</a:t>
            </a:r>
          </a:p>
          <a:p>
            <a:r>
              <a:rPr lang="ru-RU" dirty="0">
                <a:solidFill>
                  <a:schemeClr val="bg1"/>
                </a:solidFill>
              </a:rPr>
              <a:t>Если текущий объект является ссылочным типом, то сравниваются значения ссылок.</a:t>
            </a:r>
          </a:p>
          <a:p>
            <a:r>
              <a:rPr lang="ru-RU" dirty="0">
                <a:solidFill>
                  <a:schemeClr val="bg1"/>
                </a:solidFill>
              </a:rPr>
              <a:t>Если текущий объект является значимым типом, то сравниваются значения объектов. Объекты считаются равными если их типы равны и значения всех полей равны друг другу.</a:t>
            </a:r>
            <a:endParaRPr lang="en-US" dirty="0"/>
          </a:p>
        </p:txBody>
      </p:sp>
    </p:spTree>
    <p:extLst>
      <p:ext uri="{BB962C8B-B14F-4D97-AF65-F5344CB8AC3E}">
        <p14:creationId xmlns:p14="http://schemas.microsoft.com/office/powerpoint/2010/main" val="23472467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Статический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rPr>
              <a:t>Статический метод </a:t>
            </a:r>
            <a:r>
              <a:rPr lang="en-US" dirty="0">
                <a:solidFill>
                  <a:schemeClr val="bg1"/>
                </a:solidFill>
              </a:rPr>
              <a:t>Equals</a:t>
            </a:r>
            <a:r>
              <a:rPr lang="ru-RU" dirty="0">
                <a:solidFill>
                  <a:schemeClr val="bg1"/>
                </a:solidFill>
              </a:rPr>
              <a:t>(</a:t>
            </a:r>
            <a:r>
              <a:rPr lang="en-US" dirty="0">
                <a:solidFill>
                  <a:schemeClr val="bg1"/>
                </a:solidFill>
              </a:rPr>
              <a:t>object </a:t>
            </a:r>
            <a:r>
              <a:rPr lang="en-US" dirty="0" err="1">
                <a:solidFill>
                  <a:schemeClr val="bg1"/>
                </a:solidFill>
              </a:rPr>
              <a:t>objA</a:t>
            </a:r>
            <a:r>
              <a:rPr lang="en-US" dirty="0">
                <a:solidFill>
                  <a:schemeClr val="bg1"/>
                </a:solidFill>
              </a:rPr>
              <a:t>, object </a:t>
            </a:r>
            <a:r>
              <a:rPr lang="en-US" dirty="0" err="1">
                <a:solidFill>
                  <a:schemeClr val="bg1"/>
                </a:solidFill>
              </a:rPr>
              <a:t>objB</a:t>
            </a:r>
            <a:r>
              <a:rPr lang="ru-RU" dirty="0">
                <a:solidFill>
                  <a:schemeClr val="bg1"/>
                </a:solidFill>
              </a:rPr>
              <a:t>) выполняет сравнение двух объектов на равенство по следующему </a:t>
            </a:r>
            <a:r>
              <a:rPr lang="ru-RU" dirty="0" err="1">
                <a:solidFill>
                  <a:schemeClr val="bg1"/>
                </a:solidFill>
              </a:rPr>
              <a:t>алгориму</a:t>
            </a:r>
            <a:r>
              <a:rPr lang="ru-RU" dirty="0">
                <a:solidFill>
                  <a:schemeClr val="bg1"/>
                </a:solidFill>
              </a:rPr>
              <a:t>:</a:t>
            </a:r>
          </a:p>
          <a:p>
            <a:r>
              <a:rPr lang="ru-RU" dirty="0">
                <a:solidFill>
                  <a:schemeClr val="bg1"/>
                </a:solidFill>
              </a:rPr>
              <a:t>Если обе ссылки равны или обе ссылки равны </a:t>
            </a:r>
            <a:r>
              <a:rPr lang="en-US" dirty="0">
                <a:solidFill>
                  <a:schemeClr val="bg1"/>
                </a:solidFill>
              </a:rPr>
              <a:t>null</a:t>
            </a:r>
            <a:r>
              <a:rPr lang="ru-RU" dirty="0">
                <a:solidFill>
                  <a:schemeClr val="bg1"/>
                </a:solidFill>
              </a:rPr>
              <a:t>, то метод возвращает </a:t>
            </a:r>
            <a:r>
              <a:rPr lang="en-US" dirty="0">
                <a:solidFill>
                  <a:schemeClr val="bg1"/>
                </a:solidFill>
              </a:rPr>
              <a:t>true;</a:t>
            </a:r>
            <a:endParaRPr lang="ru-RU" dirty="0">
              <a:solidFill>
                <a:schemeClr val="bg1"/>
              </a:solidFill>
            </a:endParaRPr>
          </a:p>
          <a:p>
            <a:r>
              <a:rPr lang="ru-RU" dirty="0">
                <a:solidFill>
                  <a:schemeClr val="bg1"/>
                </a:solidFill>
              </a:rPr>
              <a:t>Если</a:t>
            </a:r>
            <a:r>
              <a:rPr lang="en-US" dirty="0">
                <a:solidFill>
                  <a:schemeClr val="bg1"/>
                </a:solidFill>
              </a:rPr>
              <a:t> </a:t>
            </a:r>
            <a:r>
              <a:rPr lang="en-US" dirty="0" err="1">
                <a:solidFill>
                  <a:schemeClr val="bg1"/>
                </a:solidFill>
              </a:rPr>
              <a:t>objA</a:t>
            </a:r>
            <a:r>
              <a:rPr lang="en-US" dirty="0">
                <a:solidFill>
                  <a:schemeClr val="bg1"/>
                </a:solidFill>
              </a:rPr>
              <a:t> </a:t>
            </a:r>
            <a:r>
              <a:rPr lang="ru-RU" dirty="0">
                <a:solidFill>
                  <a:schemeClr val="bg1"/>
                </a:solidFill>
              </a:rPr>
              <a:t>== </a:t>
            </a:r>
            <a:r>
              <a:rPr lang="en-US" dirty="0">
                <a:solidFill>
                  <a:schemeClr val="bg1"/>
                </a:solidFill>
              </a:rPr>
              <a:t>null </a:t>
            </a:r>
            <a:r>
              <a:rPr lang="ru-RU" dirty="0">
                <a:solidFill>
                  <a:schemeClr val="bg1"/>
                </a:solidFill>
              </a:rPr>
              <a:t>или </a:t>
            </a:r>
            <a:r>
              <a:rPr lang="en-US" dirty="0" err="1">
                <a:solidFill>
                  <a:schemeClr val="bg1"/>
                </a:solidFill>
              </a:rPr>
              <a:t>objB</a:t>
            </a:r>
            <a:r>
              <a:rPr lang="en-US" dirty="0">
                <a:solidFill>
                  <a:schemeClr val="bg1"/>
                </a:solidFill>
              </a:rPr>
              <a:t> == null</a:t>
            </a:r>
            <a:r>
              <a:rPr lang="ru-RU" dirty="0">
                <a:solidFill>
                  <a:schemeClr val="bg1"/>
                </a:solidFill>
              </a:rPr>
              <a:t>, то метод возвращает </a:t>
            </a:r>
            <a:r>
              <a:rPr lang="en-US" dirty="0">
                <a:solidFill>
                  <a:schemeClr val="bg1"/>
                </a:solidFill>
              </a:rPr>
              <a:t>false;</a:t>
            </a:r>
          </a:p>
          <a:p>
            <a:r>
              <a:rPr lang="ru-RU" dirty="0">
                <a:solidFill>
                  <a:schemeClr val="bg1"/>
                </a:solidFill>
              </a:rPr>
              <a:t>В противном случае он возвращает результат выполнения </a:t>
            </a:r>
            <a:r>
              <a:rPr lang="en-US" dirty="0" err="1">
                <a:solidFill>
                  <a:schemeClr val="bg1"/>
                </a:solidFill>
              </a:rPr>
              <a:t>objA.Equals</a:t>
            </a:r>
            <a:r>
              <a:rPr lang="en-US" dirty="0">
                <a:solidFill>
                  <a:schemeClr val="bg1"/>
                </a:solidFill>
              </a:rPr>
              <a:t>(</a:t>
            </a:r>
            <a:r>
              <a:rPr lang="en-US" dirty="0" err="1">
                <a:solidFill>
                  <a:schemeClr val="bg1"/>
                </a:solidFill>
              </a:rPr>
              <a:t>objB</a:t>
            </a:r>
            <a:r>
              <a:rPr lang="en-US" dirty="0">
                <a:solidFill>
                  <a:schemeClr val="bg1"/>
                </a:solidFill>
              </a:rPr>
              <a:t>).</a:t>
            </a:r>
          </a:p>
        </p:txBody>
      </p:sp>
    </p:spTree>
    <p:extLst>
      <p:ext uri="{BB962C8B-B14F-4D97-AF65-F5344CB8AC3E}">
        <p14:creationId xmlns:p14="http://schemas.microsoft.com/office/powerpoint/2010/main" val="233212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Поля</a:t>
            </a:r>
            <a:r>
              <a:rPr lang="ru-RU" sz="1600" dirty="0">
                <a:solidFill>
                  <a:schemeClr val="bg1"/>
                </a:solidFill>
                <a:latin typeface="+mn-lt"/>
              </a:rPr>
              <a:t>: переменные и объекты любого типа, могут быть константами.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Свойства</a:t>
            </a:r>
            <a:r>
              <a:rPr lang="ru-RU" sz="1600" dirty="0">
                <a:solidFill>
                  <a:schemeClr val="bg1"/>
                </a:solidFill>
                <a:latin typeface="+mn-lt"/>
              </a:rPr>
              <a:t>: предоставляют доступ к закрытым полям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Методы</a:t>
            </a:r>
            <a:r>
              <a:rPr lang="ru-RU" sz="1600" dirty="0">
                <a:solidFill>
                  <a:schemeClr val="bg1"/>
                </a:solidFill>
                <a:latin typeface="+mn-lt"/>
              </a:rPr>
              <a:t>: пользовательские функции, описывающие функциональность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Конструкторы</a:t>
            </a:r>
            <a:r>
              <a:rPr lang="ru-RU" sz="1600" dirty="0">
                <a:solidFill>
                  <a:schemeClr val="bg1"/>
                </a:solidFill>
                <a:latin typeface="+mn-lt"/>
              </a:rPr>
              <a:t>: метод, предназначенный для инициализации начальных значений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Деконструкторы</a:t>
            </a:r>
            <a:r>
              <a:rPr lang="ru-RU" sz="1600" dirty="0">
                <a:solidFill>
                  <a:schemeClr val="bg1"/>
                </a:solidFill>
                <a:latin typeface="+mn-lt"/>
              </a:rPr>
              <a:t>: метод для разбора объекта на части (</a:t>
            </a:r>
            <a:r>
              <a:rPr lang="en-US" sz="1600" dirty="0">
                <a:solidFill>
                  <a:srgbClr val="FFFF00"/>
                </a:solidFill>
                <a:latin typeface="+mn-lt"/>
              </a:rPr>
              <a:t>C# 7</a:t>
            </a:r>
            <a:r>
              <a:rPr lang="en-US" sz="1600" dirty="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a:solidFill>
                  <a:schemeClr val="bg1"/>
                </a:solidFill>
                <a:latin typeface="+mn-lt"/>
              </a:rPr>
              <a:t>События:</a:t>
            </a:r>
            <a:r>
              <a:rPr lang="ru-RU" sz="1600" dirty="0">
                <a:solidFill>
                  <a:schemeClr val="bg1"/>
                </a:solidFill>
                <a:latin typeface="+mn-lt"/>
              </a:rPr>
              <a:t> механизм уведомления между разными типами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Вложенные 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целей.</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Статический метод </a:t>
            </a:r>
            <a:r>
              <a:rPr lang="en-US" dirty="0" err="1">
                <a:solidFill>
                  <a:schemeClr val="bg1"/>
                </a:solidFill>
              </a:rPr>
              <a:t>ReferenceEquals</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Метод </a:t>
            </a:r>
            <a:r>
              <a:rPr lang="en-US" dirty="0" err="1">
                <a:solidFill>
                  <a:schemeClr val="bg1"/>
                </a:solidFill>
              </a:rPr>
              <a:t>ReferenceEquals</a:t>
            </a:r>
            <a:r>
              <a:rPr lang="en-US" dirty="0">
                <a:solidFill>
                  <a:schemeClr val="bg1"/>
                </a:solidFill>
              </a:rPr>
              <a:t> </a:t>
            </a:r>
            <a:r>
              <a:rPr lang="ru-RU" dirty="0">
                <a:solidFill>
                  <a:schemeClr val="bg1"/>
                </a:solidFill>
              </a:rPr>
              <a:t>позволяет сравнить две ссылки на равенство.</a:t>
            </a:r>
            <a:endParaRPr lang="en-US" dirty="0"/>
          </a:p>
        </p:txBody>
      </p:sp>
    </p:spTree>
    <p:extLst>
      <p:ext uri="{BB962C8B-B14F-4D97-AF65-F5344CB8AC3E}">
        <p14:creationId xmlns:p14="http://schemas.microsoft.com/office/powerpoint/2010/main" val="4225788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cs typeface="Times New Roman" pitchFamily="18" charset="0"/>
              </a:rPr>
              <a:t>Возвращает строковое представления объекта. Реализация по умолчанию возвращает полное имя типа.</a:t>
            </a:r>
            <a:endParaRPr lang="en-US" dirty="0"/>
          </a:p>
        </p:txBody>
      </p:sp>
    </p:spTree>
    <p:extLst>
      <p:ext uri="{BB962C8B-B14F-4D97-AF65-F5344CB8AC3E}">
        <p14:creationId xmlns:p14="http://schemas.microsoft.com/office/powerpoint/2010/main" val="4730210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a:solidFill>
                  <a:schemeClr val="bg1"/>
                </a:solidFill>
              </a:rPr>
              <a:t>Тип может переопределить метод </a:t>
            </a:r>
            <a:r>
              <a:rPr lang="en-US" dirty="0" err="1">
                <a:solidFill>
                  <a:schemeClr val="bg1"/>
                </a:solidFill>
              </a:rPr>
              <a:t>ToString</a:t>
            </a:r>
            <a:r>
              <a:rPr lang="en-US" dirty="0">
                <a:solidFill>
                  <a:schemeClr val="bg1"/>
                </a:solidFill>
              </a:rPr>
              <a:t>() </a:t>
            </a:r>
            <a:r>
              <a:rPr lang="ru-RU" dirty="0">
                <a:solidFill>
                  <a:schemeClr val="bg1"/>
                </a:solidFill>
              </a:rPr>
              <a:t>чтобы возвращать строку которая равносильна текущему значению объекта.</a:t>
            </a:r>
            <a:r>
              <a:rPr lang="en-US" dirty="0">
                <a:solidFill>
                  <a:schemeClr val="bg1"/>
                </a:solidFill>
              </a:rPr>
              <a:t> </a:t>
            </a:r>
            <a:r>
              <a:rPr lang="ru-RU" dirty="0">
                <a:solidFill>
                  <a:schemeClr val="bg1"/>
                </a:solidFill>
              </a:rPr>
              <a:t>Реализация метода в классе </a:t>
            </a:r>
            <a:r>
              <a:rPr lang="en-US" dirty="0">
                <a:solidFill>
                  <a:schemeClr val="bg1"/>
                </a:solidFill>
              </a:rPr>
              <a:t>Object </a:t>
            </a:r>
            <a:r>
              <a:rPr lang="ru-RU" dirty="0">
                <a:solidFill>
                  <a:schemeClr val="bg1"/>
                </a:solidFill>
              </a:rPr>
              <a:t>возвращает полное имя типа.</a:t>
            </a:r>
            <a:r>
              <a:rPr lang="en-US" dirty="0">
                <a:solidFill>
                  <a:schemeClr val="bg1"/>
                </a:solidFill>
              </a:rPr>
              <a:t> </a:t>
            </a:r>
            <a:r>
              <a:rPr lang="ru-RU" dirty="0">
                <a:solidFill>
                  <a:schemeClr val="bg1"/>
                </a:solidFill>
              </a:rPr>
              <a:t>Данный метод вызывается отладчиком </a:t>
            </a:r>
            <a:r>
              <a:rPr lang="en-US" dirty="0">
                <a:solidFill>
                  <a:schemeClr val="bg1"/>
                </a:solidFill>
              </a:rPr>
              <a:t>VS </a:t>
            </a:r>
            <a:r>
              <a:rPr lang="ru-RU" dirty="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37369933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Советы по реализации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a:solidFill>
                  <a:schemeClr val="bg1"/>
                </a:solidFill>
              </a:rPr>
              <a:t>Метод должен отрабатывать как можно быстрее</a:t>
            </a:r>
          </a:p>
          <a:p>
            <a:r>
              <a:rPr lang="ru-RU" dirty="0">
                <a:solidFill>
                  <a:schemeClr val="bg1"/>
                </a:solidFill>
              </a:rPr>
              <a:t>Метод не должен менять поля/свойства объекта</a:t>
            </a:r>
          </a:p>
          <a:p>
            <a:r>
              <a:rPr lang="ru-RU" dirty="0">
                <a:solidFill>
                  <a:schemeClr val="bg1"/>
                </a:solidFill>
              </a:rPr>
              <a:t>Не возвращайте </a:t>
            </a:r>
            <a:r>
              <a:rPr lang="en-US" dirty="0">
                <a:solidFill>
                  <a:schemeClr val="bg1"/>
                </a:solidFill>
              </a:rPr>
              <a:t>null </a:t>
            </a:r>
            <a:r>
              <a:rPr lang="ru-RU" dirty="0">
                <a:solidFill>
                  <a:schemeClr val="bg1"/>
                </a:solidFill>
              </a:rPr>
              <a:t>из метода</a:t>
            </a:r>
          </a:p>
          <a:p>
            <a:r>
              <a:rPr lang="ru-RU" dirty="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a:solidFill>
                  <a:schemeClr val="bg1"/>
                </a:solidFill>
              </a:rPr>
              <a:t>Тип переопределяет метод </a:t>
            </a:r>
            <a:r>
              <a:rPr lang="en-US" dirty="0" err="1">
                <a:solidFill>
                  <a:schemeClr val="bg1"/>
                </a:solidFill>
              </a:rPr>
              <a:t>GetHashCode</a:t>
            </a:r>
            <a:r>
              <a:rPr lang="en-US" dirty="0">
                <a:solidFill>
                  <a:schemeClr val="bg1"/>
                </a:solidFill>
              </a:rPr>
              <a:t>() </a:t>
            </a:r>
            <a:r>
              <a:rPr lang="ru-RU" dirty="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a:solidFill>
                  <a:schemeClr val="bg1"/>
                </a:solidFill>
              </a:rPr>
              <a:t>Equals().</a:t>
            </a:r>
            <a:endParaRPr lang="ru-RU"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Реализация метода должна удовлетворять нескольким условиям:</a:t>
            </a:r>
          </a:p>
          <a:p>
            <a:r>
              <a:rPr lang="ru-RU" dirty="0">
                <a:solidFill>
                  <a:schemeClr val="bg1"/>
                </a:solidFill>
              </a:rPr>
              <a:t>Для данного объекта должно возвращаться одно и тоже значение </a:t>
            </a:r>
            <a:r>
              <a:rPr lang="ru-RU" dirty="0" err="1">
                <a:solidFill>
                  <a:schemeClr val="bg1"/>
                </a:solidFill>
              </a:rPr>
              <a:t>хеш</a:t>
            </a:r>
            <a:r>
              <a:rPr lang="ru-RU" dirty="0">
                <a:solidFill>
                  <a:schemeClr val="bg1"/>
                </a:solidFill>
              </a:rPr>
              <a:t>-коде</a:t>
            </a:r>
            <a:r>
              <a:rPr lang="en-US" dirty="0">
                <a:solidFill>
                  <a:schemeClr val="bg1"/>
                </a:solidFill>
              </a:rPr>
              <a:t>;</a:t>
            </a:r>
            <a:endParaRPr lang="ru-RU" dirty="0">
              <a:solidFill>
                <a:schemeClr val="bg1"/>
              </a:solidFill>
            </a:endParaRPr>
          </a:p>
          <a:p>
            <a:r>
              <a:rPr lang="ru-RU" dirty="0">
                <a:solidFill>
                  <a:schemeClr val="bg1"/>
                </a:solidFill>
              </a:rPr>
              <a:t>Следствие предыдущего - после создания объекта </a:t>
            </a:r>
            <a:r>
              <a:rPr lang="ru-RU" dirty="0" err="1">
                <a:solidFill>
                  <a:schemeClr val="bg1"/>
                </a:solidFill>
              </a:rPr>
              <a:t>хеш</a:t>
            </a:r>
            <a:r>
              <a:rPr lang="ru-RU" dirty="0">
                <a:solidFill>
                  <a:schemeClr val="bg1"/>
                </a:solidFill>
              </a:rPr>
              <a:t>-код меняться не должен</a:t>
            </a:r>
            <a:r>
              <a:rPr lang="en-US" dirty="0">
                <a:solidFill>
                  <a:schemeClr val="bg1"/>
                </a:solidFill>
              </a:rPr>
              <a:t>;</a:t>
            </a:r>
            <a:endParaRPr lang="ru-RU" dirty="0">
              <a:solidFill>
                <a:schemeClr val="bg1"/>
              </a:solidFill>
            </a:endParaRPr>
          </a:p>
          <a:p>
            <a:r>
              <a:rPr lang="ru-RU" dirty="0">
                <a:solidFill>
                  <a:schemeClr val="bg1"/>
                </a:solidFill>
              </a:rPr>
              <a:t>Значения должны быть хорошо распределены по всему диапазону значений типа </a:t>
            </a:r>
            <a:r>
              <a:rPr lang="en-US" dirty="0" err="1">
                <a:solidFill>
                  <a:schemeClr val="bg1"/>
                </a:solidFill>
              </a:rPr>
              <a:t>int</a:t>
            </a:r>
            <a:r>
              <a:rPr lang="en-US" dirty="0">
                <a:solidFill>
                  <a:schemeClr val="bg1"/>
                </a:solidFill>
              </a:rPr>
              <a:t>;</a:t>
            </a:r>
            <a:endParaRPr lang="ru-RU" dirty="0">
              <a:solidFill>
                <a:schemeClr val="bg1"/>
              </a:solidFill>
            </a:endParaRPr>
          </a:p>
          <a:p>
            <a:r>
              <a:rPr lang="ru-RU" dirty="0">
                <a:solidFill>
                  <a:schemeClr val="bg1"/>
                </a:solidFill>
              </a:rPr>
              <a:t>Желательно чтобы метод отрабатывал как можно быстрее</a:t>
            </a:r>
            <a:r>
              <a:rPr lang="en-US" dirty="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реализации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a:solidFill>
                  <a:schemeClr val="bg1"/>
                </a:solidFill>
              </a:rPr>
              <a:t>Выберите два простых числа</a:t>
            </a:r>
            <a:r>
              <a:rPr lang="en-US" sz="2000" dirty="0">
                <a:solidFill>
                  <a:schemeClr val="bg1"/>
                </a:solidFill>
              </a:rPr>
              <a:t> </a:t>
            </a:r>
            <a:r>
              <a:rPr lang="ru-RU" sz="2000" dirty="0">
                <a:solidFill>
                  <a:schemeClr val="bg1"/>
                </a:solidFill>
              </a:rPr>
              <a:t>и напишите следующий код вычисления </a:t>
            </a:r>
            <a:r>
              <a:rPr lang="ru-RU" sz="2000" dirty="0" err="1">
                <a:solidFill>
                  <a:schemeClr val="bg1"/>
                </a:solidFill>
              </a:rPr>
              <a:t>хеш</a:t>
            </a:r>
            <a:r>
              <a:rPr lang="ru-RU" sz="2000" dirty="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unchecked</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hash = 17;</a:t>
            </a:r>
          </a:p>
          <a:p>
            <a:r>
              <a:rPr lang="ru-RU" sz="1600" dirty="0">
                <a:solidFill>
                  <a:srgbClr val="008000"/>
                </a:solidFill>
                <a:latin typeface="Consolas" panose="020B0609020204030204" pitchFamily="49" charset="0"/>
              </a:rPr>
              <a:t>        // 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field1.GetHashCode();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field2.GetHashCode();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field3.GetHashCode();</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hash;</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protected </a:t>
            </a:r>
            <a:r>
              <a:rPr lang="ru-RU" dirty="0">
                <a:solidFill>
                  <a:schemeClr val="bg1"/>
                </a:solidFill>
              </a:rPr>
              <a:t>метод</a:t>
            </a:r>
            <a:r>
              <a:rPr lang="en-US" dirty="0">
                <a:solidFill>
                  <a:schemeClr val="bg1"/>
                </a:solidFill>
              </a:rPr>
              <a:t> </a:t>
            </a:r>
            <a:r>
              <a:rPr lang="en-US" dirty="0" err="1">
                <a:solidFill>
                  <a:schemeClr val="bg1"/>
                </a:solidFill>
              </a:rPr>
              <a:t>MemberwiseClone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lnSpcReduction="10000"/>
          </a:bodyPr>
          <a:lstStyle/>
          <a:p>
            <a:pPr marL="0" indent="0">
              <a:buNone/>
            </a:pPr>
            <a:r>
              <a:rPr lang="ru-RU" dirty="0" smtClean="0">
                <a:solidFill>
                  <a:schemeClr val="bg1"/>
                </a:solidFill>
                <a:cs typeface="Times New Roman" pitchFamily="18" charset="0"/>
              </a:rPr>
              <a:t>Возращает</a:t>
            </a:r>
            <a:r>
              <a:rPr lang="ru-RU" dirty="0" smtClean="0">
                <a:solidFill>
                  <a:schemeClr val="bg1"/>
                </a:solidFill>
                <a:cs typeface="Times New Roman" pitchFamily="18" charset="0"/>
              </a:rPr>
              <a:t> </a:t>
            </a:r>
            <a:r>
              <a:rPr lang="ru-RU" dirty="0">
                <a:solidFill>
                  <a:schemeClr val="bg1"/>
                </a:solidFill>
                <a:cs typeface="Times New Roman" pitchFamily="18" charset="0"/>
              </a:rPr>
              <a:t>побитовую поверхностную (</a:t>
            </a:r>
            <a:r>
              <a:rPr lang="en-US" dirty="0">
                <a:solidFill>
                  <a:schemeClr val="bg1"/>
                </a:solidFill>
                <a:cs typeface="Times New Roman" pitchFamily="18" charset="0"/>
              </a:rPr>
              <a:t>shallow</a:t>
            </a:r>
            <a:r>
              <a:rPr lang="ru-RU" dirty="0">
                <a:solidFill>
                  <a:schemeClr val="bg1"/>
                </a:solidFill>
                <a:cs typeface="Times New Roman" pitchFamily="18" charset="0"/>
              </a:rPr>
              <a:t>) копию объекта.</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При поверхностном копировании делается копия значения только самого объекта, но не тех объектов на которые он может ссылаться.</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Данный метод может оказаться полезным при реализации интерфейса </a:t>
            </a:r>
            <a:r>
              <a:rPr lang="en-US" dirty="0" err="1">
                <a:solidFill>
                  <a:schemeClr val="bg1"/>
                </a:solidFill>
                <a:cs typeface="Times New Roman" pitchFamily="18" charset="0"/>
              </a:rPr>
              <a:t>ICloneable</a:t>
            </a:r>
            <a:r>
              <a:rPr lang="en-US" dirty="0">
                <a:solidFill>
                  <a:schemeClr val="bg1"/>
                </a:solidFill>
                <a:cs typeface="Times New Roman" pitchFamily="18" charset="0"/>
              </a:rPr>
              <a:t>.</a:t>
            </a:r>
            <a:endParaRPr lang="en-US" dirty="0"/>
          </a:p>
        </p:txBody>
      </p:sp>
    </p:spTree>
    <p:extLst>
      <p:ext uri="{BB962C8B-B14F-4D97-AF65-F5344CB8AC3E}">
        <p14:creationId xmlns:p14="http://schemas.microsoft.com/office/powerpoint/2010/main" val="21734315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Поверхностное и полное копирование</a:t>
            </a:r>
            <a:endParaRPr lang="en-US" dirty="0">
              <a:solidFill>
                <a:schemeClr val="bg1"/>
              </a:solidFill>
            </a:endParaRPr>
          </a:p>
        </p:txBody>
      </p:sp>
      <p:graphicFrame>
        <p:nvGraphicFramePr>
          <p:cNvPr id="4" name="Table 3">
            <a:extLst>
              <a:ext uri="{FF2B5EF4-FFF2-40B4-BE49-F238E27FC236}">
                <a16:creationId xmlns="" xmlns:a16="http://schemas.microsoft.com/office/drawing/2014/main" id="{3E42F322-68D6-3C46-AEA3-834EE2AE5F0D}"/>
              </a:ext>
            </a:extLst>
          </p:cNvPr>
          <p:cNvGraphicFramePr>
            <a:graphicFrameLocks noGrp="1"/>
          </p:cNvGraphicFramePr>
          <p:nvPr>
            <p:extLst>
              <p:ext uri="{D42A27DB-BD31-4B8C-83A1-F6EECF244321}">
                <p14:modId xmlns:p14="http://schemas.microsoft.com/office/powerpoint/2010/main" val="3313489026"/>
              </p:ext>
            </p:extLst>
          </p:nvPr>
        </p:nvGraphicFramePr>
        <p:xfrm>
          <a:off x="457200" y="1700808"/>
          <a:ext cx="8229600" cy="4896544"/>
        </p:xfrm>
        <a:graphic>
          <a:graphicData uri="http://schemas.openxmlformats.org/drawingml/2006/table">
            <a:tbl>
              <a:tblPr firstRow="1" bandRow="1">
                <a:tableStyleId>{2D5ABB26-0587-4C30-8999-92F81FD0307C}</a:tableStyleId>
              </a:tblPr>
              <a:tblGrid>
                <a:gridCol w="2530624">
                  <a:extLst>
                    <a:ext uri="{9D8B030D-6E8A-4147-A177-3AD203B41FA5}">
                      <a16:colId xmlns="" xmlns:a16="http://schemas.microsoft.com/office/drawing/2014/main" val="1887043409"/>
                    </a:ext>
                  </a:extLst>
                </a:gridCol>
                <a:gridCol w="5698976">
                  <a:extLst>
                    <a:ext uri="{9D8B030D-6E8A-4147-A177-3AD203B41FA5}">
                      <a16:colId xmlns="" xmlns:a16="http://schemas.microsoft.com/office/drawing/2014/main" val="1165706380"/>
                    </a:ext>
                  </a:extLst>
                </a:gridCol>
              </a:tblGrid>
              <a:tr h="1692488">
                <a:tc>
                  <a:txBody>
                    <a:bodyPr/>
                    <a:lstStyle/>
                    <a:p>
                      <a:pPr algn="l"/>
                      <a:r>
                        <a:rPr lang="ru-RU" dirty="0">
                          <a:solidFill>
                            <a:schemeClr val="bg1"/>
                          </a:solidFill>
                        </a:rPr>
                        <a:t>Поверхностное</a:t>
                      </a:r>
                      <a:endParaRPr lang="en-US"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endParaRPr lang="en-US"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329396505"/>
                  </a:ext>
                </a:extLst>
              </a:tr>
              <a:tr h="3204056">
                <a:tc>
                  <a:txBody>
                    <a:bodyPr/>
                    <a:lstStyle/>
                    <a:p>
                      <a:pPr algn="l"/>
                      <a:r>
                        <a:rPr lang="ru-RU" dirty="0">
                          <a:solidFill>
                            <a:schemeClr val="bg1"/>
                          </a:solidFill>
                        </a:rPr>
                        <a:t>Полное</a:t>
                      </a:r>
                      <a:endParaRPr lang="en-US"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endParaRPr lang="en-US"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 xmlns:a16="http://schemas.microsoft.com/office/drawing/2014/main" val="897856240"/>
                  </a:ext>
                </a:extLst>
              </a:tr>
            </a:tbl>
          </a:graphicData>
        </a:graphic>
      </p:graphicFrame>
      <p:grpSp>
        <p:nvGrpSpPr>
          <p:cNvPr id="20" name="Group 19">
            <a:extLst>
              <a:ext uri="{FF2B5EF4-FFF2-40B4-BE49-F238E27FC236}">
                <a16:creationId xmlns="" xmlns:a16="http://schemas.microsoft.com/office/drawing/2014/main" id="{2E019A3D-072E-7D44-A3CF-4289D564276D}"/>
              </a:ext>
            </a:extLst>
          </p:cNvPr>
          <p:cNvGrpSpPr/>
          <p:nvPr/>
        </p:nvGrpSpPr>
        <p:grpSpPr>
          <a:xfrm>
            <a:off x="3275856" y="1700808"/>
            <a:ext cx="2880320" cy="1514030"/>
            <a:chOff x="3275856" y="2132856"/>
            <a:chExt cx="2880320" cy="1514030"/>
          </a:xfrm>
        </p:grpSpPr>
        <p:sp>
          <p:nvSpPr>
            <p:cNvPr id="5" name="Rectangle 4">
              <a:extLst>
                <a:ext uri="{FF2B5EF4-FFF2-40B4-BE49-F238E27FC236}">
                  <a16:creationId xmlns="" xmlns:a16="http://schemas.microsoft.com/office/drawing/2014/main" id="{FBFC12E7-BEAA-234F-A4CE-30F84BE98E4D}"/>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Rectangle 5">
              <a:extLst>
                <a:ext uri="{FF2B5EF4-FFF2-40B4-BE49-F238E27FC236}">
                  <a16:creationId xmlns="" xmlns:a16="http://schemas.microsoft.com/office/drawing/2014/main" id="{C66F5BBB-FFAC-B843-A1C2-D8E23AE8482D}"/>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Rectangle 6">
              <a:extLst>
                <a:ext uri="{FF2B5EF4-FFF2-40B4-BE49-F238E27FC236}">
                  <a16:creationId xmlns="" xmlns:a16="http://schemas.microsoft.com/office/drawing/2014/main" id="{925522BB-9BD0-5940-ACF5-5CB2F167EA5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Rectangle 7">
              <a:extLst>
                <a:ext uri="{FF2B5EF4-FFF2-40B4-BE49-F238E27FC236}">
                  <a16:creationId xmlns="" xmlns:a16="http://schemas.microsoft.com/office/drawing/2014/main" id="{AC89FC01-EA45-DB4B-BE3C-4A4DAFA68BC9}"/>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0" name="Straight Arrow Connector 9">
              <a:extLst>
                <a:ext uri="{FF2B5EF4-FFF2-40B4-BE49-F238E27FC236}">
                  <a16:creationId xmlns="" xmlns:a16="http://schemas.microsoft.com/office/drawing/2014/main" id="{D64203F2-9285-3D44-9107-D746E8540349}"/>
                </a:ext>
              </a:extLst>
            </p:cNvPr>
            <p:cNvCxnSpPr>
              <a:endCxn id="7"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6F3748F8-6D42-1746-9315-8335CB516DEA}"/>
                </a:ext>
              </a:extLst>
            </p:cNvPr>
            <p:cNvCxnSpPr>
              <a:endCxn id="8"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E8DD26B0-5C05-C94B-9030-F678DA3EA5D2}"/>
                </a:ext>
              </a:extLst>
            </p:cNvPr>
            <p:cNvCxnSpPr>
              <a:endCxn id="6"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 xmlns:a16="http://schemas.microsoft.com/office/drawing/2014/main" id="{58A855CF-AF7E-6040-BC01-C98FC876EF4E}"/>
              </a:ext>
            </a:extLst>
          </p:cNvPr>
          <p:cNvSpPr/>
          <p:nvPr/>
        </p:nvSpPr>
        <p:spPr>
          <a:xfrm>
            <a:off x="3275856" y="249297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7" name="Straight Arrow Connector 16">
            <a:extLst>
              <a:ext uri="{FF2B5EF4-FFF2-40B4-BE49-F238E27FC236}">
                <a16:creationId xmlns="" xmlns:a16="http://schemas.microsoft.com/office/drawing/2014/main" id="{C60F8A9D-FFCE-D54A-8B11-0681DFD1B5CB}"/>
              </a:ext>
            </a:extLst>
          </p:cNvPr>
          <p:cNvCxnSpPr>
            <a:stCxn id="15" idx="3"/>
            <a:endCxn id="7" idx="1"/>
          </p:cNvCxnSpPr>
          <p:nvPr/>
        </p:nvCxnSpPr>
        <p:spPr>
          <a:xfrm flipV="1">
            <a:off x="3995856" y="2060808"/>
            <a:ext cx="360200" cy="7921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EC08FC54-94CF-8345-8809-BB73B5A05DDB}"/>
              </a:ext>
            </a:extLst>
          </p:cNvPr>
          <p:cNvCxnSpPr>
            <a:endCxn id="6" idx="1"/>
          </p:cNvCxnSpPr>
          <p:nvPr/>
        </p:nvCxnSpPr>
        <p:spPr>
          <a:xfrm>
            <a:off x="3995856" y="2852976"/>
            <a:ext cx="360200" cy="186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 xmlns:a16="http://schemas.microsoft.com/office/drawing/2014/main" id="{C56BD090-FBE8-2040-BA02-B3BCB36F5D72}"/>
              </a:ext>
            </a:extLst>
          </p:cNvPr>
          <p:cNvGrpSpPr/>
          <p:nvPr/>
        </p:nvGrpSpPr>
        <p:grpSpPr>
          <a:xfrm>
            <a:off x="3275856" y="3501008"/>
            <a:ext cx="2880320" cy="1514030"/>
            <a:chOff x="3275856" y="2132856"/>
            <a:chExt cx="2880320" cy="1514030"/>
          </a:xfrm>
        </p:grpSpPr>
        <p:sp>
          <p:nvSpPr>
            <p:cNvPr id="22" name="Rectangle 21">
              <a:extLst>
                <a:ext uri="{FF2B5EF4-FFF2-40B4-BE49-F238E27FC236}">
                  <a16:creationId xmlns="" xmlns:a16="http://schemas.microsoft.com/office/drawing/2014/main" id="{54C7E359-3008-4D49-A685-6C2C23DD80CE}"/>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Rectangle 22">
              <a:extLst>
                <a:ext uri="{FF2B5EF4-FFF2-40B4-BE49-F238E27FC236}">
                  <a16:creationId xmlns="" xmlns:a16="http://schemas.microsoft.com/office/drawing/2014/main" id="{FB6DADCC-B92C-C04B-A61C-9FDD1F6F08E0}"/>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Rectangle 23">
              <a:extLst>
                <a:ext uri="{FF2B5EF4-FFF2-40B4-BE49-F238E27FC236}">
                  <a16:creationId xmlns="" xmlns:a16="http://schemas.microsoft.com/office/drawing/2014/main" id="{F9581E6E-9AD1-3849-AF4F-F24226F49DE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5" name="Rectangle 24">
              <a:extLst>
                <a:ext uri="{FF2B5EF4-FFF2-40B4-BE49-F238E27FC236}">
                  <a16:creationId xmlns="" xmlns:a16="http://schemas.microsoft.com/office/drawing/2014/main" id="{D93D8376-57DF-F84E-88F9-C65CD2475EC7}"/>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6" name="Straight Arrow Connector 25">
              <a:extLst>
                <a:ext uri="{FF2B5EF4-FFF2-40B4-BE49-F238E27FC236}">
                  <a16:creationId xmlns="" xmlns:a16="http://schemas.microsoft.com/office/drawing/2014/main" id="{EAF5D3E6-F064-AE4B-BDC6-E3D89F74E129}"/>
                </a:ext>
              </a:extLst>
            </p:cNvPr>
            <p:cNvCxnSpPr>
              <a:endCxn id="24"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15BE641E-C9E2-C04E-81C6-EBD3782E438D}"/>
                </a:ext>
              </a:extLst>
            </p:cNvPr>
            <p:cNvCxnSpPr>
              <a:endCxn id="25"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1A85ED73-1EBA-2C4C-BA41-3FA82B6E3835}"/>
                </a:ext>
              </a:extLst>
            </p:cNvPr>
            <p:cNvCxnSpPr>
              <a:endCxn id="23"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 xmlns:a16="http://schemas.microsoft.com/office/drawing/2014/main" id="{C567B26E-EB4D-6048-BD4E-E769B7BEB282}"/>
              </a:ext>
            </a:extLst>
          </p:cNvPr>
          <p:cNvGrpSpPr/>
          <p:nvPr/>
        </p:nvGrpSpPr>
        <p:grpSpPr>
          <a:xfrm>
            <a:off x="3275856" y="5083322"/>
            <a:ext cx="2880320" cy="1514030"/>
            <a:chOff x="3275856" y="2132856"/>
            <a:chExt cx="2880320" cy="1514030"/>
          </a:xfrm>
        </p:grpSpPr>
        <p:sp>
          <p:nvSpPr>
            <p:cNvPr id="30" name="Rectangle 29">
              <a:extLst>
                <a:ext uri="{FF2B5EF4-FFF2-40B4-BE49-F238E27FC236}">
                  <a16:creationId xmlns="" xmlns:a16="http://schemas.microsoft.com/office/drawing/2014/main" id="{A233B99B-66F1-D444-AD07-3D9EF950E540}"/>
                </a:ext>
              </a:extLst>
            </p:cNvPr>
            <p:cNvSpPr/>
            <p:nvPr/>
          </p:nvSpPr>
          <p:spPr>
            <a:xfrm>
              <a:off x="32758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Rectangle 30">
              <a:extLst>
                <a:ext uri="{FF2B5EF4-FFF2-40B4-BE49-F238E27FC236}">
                  <a16:creationId xmlns="" xmlns:a16="http://schemas.microsoft.com/office/drawing/2014/main" id="{84A85F1D-867C-684B-80A1-45DF9366EDB2}"/>
                </a:ext>
              </a:extLst>
            </p:cNvPr>
            <p:cNvSpPr/>
            <p:nvPr/>
          </p:nvSpPr>
          <p:spPr>
            <a:xfrm>
              <a:off x="4356056" y="292688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2" name="Rectangle 31">
              <a:extLst>
                <a:ext uri="{FF2B5EF4-FFF2-40B4-BE49-F238E27FC236}">
                  <a16:creationId xmlns="" xmlns:a16="http://schemas.microsoft.com/office/drawing/2014/main" id="{E0E84E75-1F0B-E94C-BAFC-909646FEDE12}"/>
                </a:ext>
              </a:extLst>
            </p:cNvPr>
            <p:cNvSpPr/>
            <p:nvPr/>
          </p:nvSpPr>
          <p:spPr>
            <a:xfrm>
              <a:off x="43560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Rectangle 32">
              <a:extLst>
                <a:ext uri="{FF2B5EF4-FFF2-40B4-BE49-F238E27FC236}">
                  <a16:creationId xmlns="" xmlns:a16="http://schemas.microsoft.com/office/drawing/2014/main" id="{7332A575-3EF8-DB4F-83BB-904B674CA83F}"/>
                </a:ext>
              </a:extLst>
            </p:cNvPr>
            <p:cNvSpPr/>
            <p:nvPr/>
          </p:nvSpPr>
          <p:spPr>
            <a:xfrm>
              <a:off x="543617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4" name="Straight Arrow Connector 33">
              <a:extLst>
                <a:ext uri="{FF2B5EF4-FFF2-40B4-BE49-F238E27FC236}">
                  <a16:creationId xmlns="" xmlns:a16="http://schemas.microsoft.com/office/drawing/2014/main" id="{2AD109F3-484E-BF49-A1BF-A23681232760}"/>
                </a:ext>
              </a:extLst>
            </p:cNvPr>
            <p:cNvCxnSpPr>
              <a:endCxn id="32" idx="1"/>
            </p:cNvCxnSpPr>
            <p:nvPr/>
          </p:nvCxnSpPr>
          <p:spPr>
            <a:xfrm>
              <a:off x="399593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91A29941-007E-B34E-9B67-B98FC34E793C}"/>
                </a:ext>
              </a:extLst>
            </p:cNvPr>
            <p:cNvCxnSpPr>
              <a:endCxn id="33" idx="1"/>
            </p:cNvCxnSpPr>
            <p:nvPr/>
          </p:nvCxnSpPr>
          <p:spPr>
            <a:xfrm>
              <a:off x="507605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A6417002-776F-374E-A918-4C2CD138731D}"/>
                </a:ext>
              </a:extLst>
            </p:cNvPr>
            <p:cNvCxnSpPr>
              <a:endCxn id="31" idx="1"/>
            </p:cNvCxnSpPr>
            <p:nvPr/>
          </p:nvCxnSpPr>
          <p:spPr>
            <a:xfrm>
              <a:off x="3995856" y="2492856"/>
              <a:ext cx="360200" cy="79403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2615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a:t>
            </a:r>
            <a:r>
              <a:rPr lang="ru-RU" dirty="0" smtClean="0">
                <a:solidFill>
                  <a:schemeClr val="bg1"/>
                </a:solidFill>
              </a:rPr>
              <a:t>етод</a:t>
            </a:r>
            <a:r>
              <a:rPr lang="en-US" dirty="0" smtClean="0">
                <a:solidFill>
                  <a:schemeClr val="bg1"/>
                </a:solidFill>
              </a:rPr>
              <a:t> </a:t>
            </a:r>
            <a:r>
              <a:rPr lang="en-US" dirty="0" err="1" smtClean="0">
                <a:solidFill>
                  <a:schemeClr val="bg1"/>
                </a:solidFill>
              </a:rPr>
              <a:t>GetType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a:bodyPr>
          <a:lstStyle/>
          <a:p>
            <a:pPr marL="0" indent="0">
              <a:buNone/>
            </a:pPr>
            <a:r>
              <a:rPr lang="ru-RU" dirty="0" smtClean="0">
                <a:solidFill>
                  <a:schemeClr val="bg1"/>
                </a:solidFill>
                <a:cs typeface="Times New Roman" pitchFamily="18" charset="0"/>
              </a:rPr>
              <a:t>Возвращает значение типа </a:t>
            </a:r>
            <a:r>
              <a:rPr lang="en-US" dirty="0" smtClean="0">
                <a:solidFill>
                  <a:schemeClr val="bg1"/>
                </a:solidFill>
                <a:cs typeface="Times New Roman" pitchFamily="18" charset="0"/>
              </a:rPr>
              <a:t>Type </a:t>
            </a:r>
            <a:r>
              <a:rPr lang="ru-RU" dirty="0" smtClean="0">
                <a:solidFill>
                  <a:schemeClr val="bg1"/>
                </a:solidFill>
                <a:cs typeface="Times New Roman" pitchFamily="18" charset="0"/>
              </a:rPr>
              <a:t>описывающее тип объекта. С его помощью можно получать информацию и типе и его членах на этапе исполнения программы.</a:t>
            </a:r>
          </a:p>
          <a:p>
            <a:pPr marL="0" indent="0">
              <a:buNone/>
            </a:pPr>
            <a:endParaRPr lang="ru-RU" dirty="0">
              <a:solidFill>
                <a:schemeClr val="bg1"/>
              </a:solidFill>
              <a:cs typeface="Times New Roman" pitchFamily="18" charset="0"/>
            </a:endParaRPr>
          </a:p>
          <a:p>
            <a:pPr marL="0" indent="0">
              <a:buNone/>
            </a:pPr>
            <a:r>
              <a:rPr lang="ru-RU" dirty="0" smtClean="0">
                <a:solidFill>
                  <a:schemeClr val="bg1"/>
                </a:solidFill>
                <a:cs typeface="Times New Roman" pitchFamily="18" charset="0"/>
              </a:rPr>
              <a:t>Данный механизм называется </a:t>
            </a:r>
            <a:r>
              <a:rPr lang="en-US" dirty="0" smtClean="0">
                <a:solidFill>
                  <a:schemeClr val="bg1"/>
                </a:solidFill>
                <a:cs typeface="Times New Roman" pitchFamily="18" charset="0"/>
              </a:rPr>
              <a:t>RTTI (Run-time type information, </a:t>
            </a:r>
            <a:r>
              <a:rPr lang="ru-RU" dirty="0" smtClean="0">
                <a:solidFill>
                  <a:schemeClr val="bg1"/>
                </a:solidFill>
                <a:cs typeface="Times New Roman" pitchFamily="18" charset="0"/>
              </a:rPr>
              <a:t>информация о типе на этапе исполнения</a:t>
            </a:r>
            <a:r>
              <a:rPr lang="en-US" dirty="0" smtClean="0">
                <a:solidFill>
                  <a:schemeClr val="bg1"/>
                </a:solidFill>
                <a:cs typeface="Times New Roman" pitchFamily="18" charset="0"/>
              </a:rPr>
              <a:t>)</a:t>
            </a:r>
            <a:r>
              <a:rPr lang="ru-RU" dirty="0">
                <a:solidFill>
                  <a:schemeClr val="bg1"/>
                </a:solidFill>
                <a:cs typeface="Times New Roman" pitchFamily="18" charset="0"/>
              </a:rPr>
              <a:t>.</a:t>
            </a:r>
            <a:endParaRPr lang="en-US" dirty="0"/>
          </a:p>
        </p:txBody>
      </p:sp>
    </p:spTree>
    <p:extLst>
      <p:ext uri="{BB962C8B-B14F-4D97-AF65-F5344CB8AC3E}">
        <p14:creationId xmlns:p14="http://schemas.microsoft.com/office/powerpoint/2010/main" val="12741297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err="1" smtClean="0">
                <a:solidFill>
                  <a:schemeClr val="bg1"/>
                </a:solidFill>
              </a:rPr>
              <a:t>typeof</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a:bodyPr>
          <a:lstStyle/>
          <a:p>
            <a:pPr marL="0" indent="0">
              <a:buNone/>
            </a:pPr>
            <a:r>
              <a:rPr lang="ru-RU" dirty="0" smtClean="0">
                <a:solidFill>
                  <a:schemeClr val="bg1"/>
                </a:solidFill>
                <a:cs typeface="Times New Roman" pitchFamily="18" charset="0"/>
              </a:rPr>
              <a:t>С помощью ключевого слова </a:t>
            </a:r>
            <a:r>
              <a:rPr lang="en-US" dirty="0" err="1" smtClean="0">
                <a:solidFill>
                  <a:schemeClr val="bg1"/>
                </a:solidFill>
                <a:cs typeface="Times New Roman" pitchFamily="18" charset="0"/>
              </a:rPr>
              <a:t>typeof</a:t>
            </a:r>
            <a:r>
              <a:rPr lang="en-US" dirty="0" smtClean="0">
                <a:solidFill>
                  <a:schemeClr val="bg1"/>
                </a:solidFill>
                <a:cs typeface="Times New Roman" pitchFamily="18" charset="0"/>
              </a:rPr>
              <a:t> </a:t>
            </a:r>
            <a:r>
              <a:rPr lang="ru-RU" dirty="0" smtClean="0">
                <a:solidFill>
                  <a:schemeClr val="bg1"/>
                </a:solidFill>
                <a:cs typeface="Times New Roman" pitchFamily="18" charset="0"/>
              </a:rPr>
              <a:t>можно получить </a:t>
            </a:r>
            <a:r>
              <a:rPr lang="en-US" dirty="0" smtClean="0">
                <a:solidFill>
                  <a:schemeClr val="bg1"/>
                </a:solidFill>
                <a:cs typeface="Times New Roman" pitchFamily="18" charset="0"/>
              </a:rPr>
              <a:t>Type </a:t>
            </a:r>
            <a:r>
              <a:rPr lang="ru-RU" dirty="0" smtClean="0">
                <a:solidFill>
                  <a:schemeClr val="bg1"/>
                </a:solidFill>
                <a:cs typeface="Times New Roman" pitchFamily="18" charset="0"/>
              </a:rPr>
              <a:t>по имени типа</a:t>
            </a:r>
            <a:r>
              <a:rPr lang="ru-RU" dirty="0" smtClean="0">
                <a:solidFill>
                  <a:schemeClr val="bg1"/>
                </a:solidFill>
                <a:cs typeface="Times New Roman" pitchFamily="18" charset="0"/>
              </a:rPr>
              <a:t>.</a:t>
            </a:r>
          </a:p>
          <a:p>
            <a:pPr marL="0" indent="0">
              <a:buNone/>
            </a:pPr>
            <a:endParaRPr lang="ru-RU" dirty="0">
              <a:solidFill>
                <a:schemeClr val="bg1"/>
              </a:solidFill>
              <a:cs typeface="Times New Roman" pitchFamily="18" charset="0"/>
            </a:endParaRPr>
          </a:p>
          <a:p>
            <a:pPr marL="0" indent="0">
              <a:buNone/>
            </a:pPr>
            <a:r>
              <a:rPr lang="en-US" dirty="0" smtClean="0">
                <a:solidFill>
                  <a:schemeClr val="bg1"/>
                </a:solidFill>
                <a:cs typeface="Times New Roman" pitchFamily="18" charset="0"/>
              </a:rPr>
              <a:t>Type t1 = </a:t>
            </a:r>
            <a:r>
              <a:rPr lang="en-US" dirty="0" err="1" smtClean="0">
                <a:solidFill>
                  <a:schemeClr val="bg1"/>
                </a:solidFill>
                <a:cs typeface="Times New Roman" pitchFamily="18" charset="0"/>
              </a:rPr>
              <a:t>typeof</a:t>
            </a:r>
            <a:r>
              <a:rPr lang="en-US" dirty="0" smtClean="0">
                <a:solidFill>
                  <a:schemeClr val="bg1"/>
                </a:solidFill>
                <a:cs typeface="Times New Roman" pitchFamily="18" charset="0"/>
              </a:rPr>
              <a:t>(string);</a:t>
            </a:r>
          </a:p>
          <a:p>
            <a:pPr marL="0" indent="0">
              <a:buNone/>
            </a:pPr>
            <a:r>
              <a:rPr lang="en-US" dirty="0" smtClean="0">
                <a:solidFill>
                  <a:schemeClr val="bg1"/>
                </a:solidFill>
                <a:cs typeface="Times New Roman" pitchFamily="18" charset="0"/>
              </a:rPr>
              <a:t>Type t2 = </a:t>
            </a:r>
            <a:r>
              <a:rPr lang="en-US" dirty="0" err="1" smtClean="0">
                <a:solidFill>
                  <a:schemeClr val="bg1"/>
                </a:solidFill>
                <a:cs typeface="Times New Roman" pitchFamily="18" charset="0"/>
              </a:rPr>
              <a:t>typeof</a:t>
            </a:r>
            <a:r>
              <a:rPr lang="en-US" dirty="0" smtClean="0">
                <a:solidFill>
                  <a:schemeClr val="bg1"/>
                </a:solidFill>
                <a:cs typeface="Times New Roman" pitchFamily="18" charset="0"/>
              </a:rPr>
              <a:t>(</a:t>
            </a:r>
            <a:r>
              <a:rPr lang="en-US" dirty="0" err="1" smtClean="0">
                <a:solidFill>
                  <a:schemeClr val="bg1"/>
                </a:solidFill>
                <a:cs typeface="Times New Roman" pitchFamily="18" charset="0"/>
              </a:rPr>
              <a:t>Syste</a:t>
            </a:r>
            <a:r>
              <a:rPr lang="en-US" dirty="0" err="1" smtClean="0">
                <a:solidFill>
                  <a:schemeClr val="bg1"/>
                </a:solidFill>
                <a:cs typeface="Times New Roman" pitchFamily="18" charset="0"/>
              </a:rPr>
              <a:t>m.Console</a:t>
            </a:r>
            <a:r>
              <a:rPr lang="en-US" dirty="0" smtClean="0">
                <a:solidFill>
                  <a:schemeClr val="bg1"/>
                </a:solidFill>
                <a:cs typeface="Times New Roman" pitchFamily="18" charset="0"/>
              </a:rPr>
              <a:t>);</a:t>
            </a:r>
            <a:endParaRPr lang="en-US" dirty="0"/>
          </a:p>
        </p:txBody>
      </p:sp>
    </p:spTree>
    <p:extLst>
      <p:ext uri="{BB962C8B-B14F-4D97-AF65-F5344CB8AC3E}">
        <p14:creationId xmlns:p14="http://schemas.microsoft.com/office/powerpoint/2010/main" val="143755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a:solidFill>
                  <a:schemeClr val="bg1"/>
                </a:solidFill>
              </a:rPr>
              <a:t>Как правильно?</a:t>
            </a:r>
          </a:p>
          <a:p>
            <a:pPr lvl="1"/>
            <a:r>
              <a:rPr lang="ru-RU" dirty="0">
                <a:solidFill>
                  <a:schemeClr val="bg1"/>
                </a:solidFill>
              </a:rPr>
              <a:t>Используйте </a:t>
            </a:r>
            <a:r>
              <a:rPr lang="en-US" dirty="0" err="1">
                <a:solidFill>
                  <a:schemeClr val="bg1"/>
                </a:solidFill>
              </a:rPr>
              <a:t>UpperCamelCase</a:t>
            </a:r>
            <a:endParaRPr lang="ru-RU" dirty="0">
              <a:solidFill>
                <a:schemeClr val="bg1"/>
              </a:solidFill>
            </a:endParaRPr>
          </a:p>
          <a:p>
            <a:r>
              <a:rPr lang="ru-RU" dirty="0">
                <a:solidFill>
                  <a:schemeClr val="bg1"/>
                </a:solidFill>
              </a:rPr>
              <a:t>Как неправильно?</a:t>
            </a:r>
          </a:p>
          <a:p>
            <a:pPr lvl="1"/>
            <a:r>
              <a:rPr lang="ru-RU" dirty="0">
                <a:solidFill>
                  <a:schemeClr val="bg1"/>
                </a:solidFill>
              </a:rPr>
              <a:t>Не давайте классам имена совпадающие с системными чтобы избежать путаницы</a:t>
            </a:r>
          </a:p>
          <a:p>
            <a:pPr lvl="1"/>
            <a:r>
              <a:rPr lang="ru-RU" dirty="0">
                <a:solidFill>
                  <a:schemeClr val="bg1"/>
                </a:solidFill>
              </a:rPr>
              <a:t>Не используйте префиксы вроде </a:t>
            </a:r>
            <a:r>
              <a:rPr lang="en-US" dirty="0">
                <a:solidFill>
                  <a:schemeClr val="bg1"/>
                </a:solidFill>
              </a:rPr>
              <a:t>C (Class) </a:t>
            </a:r>
            <a:r>
              <a:rPr lang="ru-RU" dirty="0">
                <a:solidFill>
                  <a:schemeClr val="bg1"/>
                </a:solidFill>
              </a:rPr>
              <a:t>или </a:t>
            </a:r>
            <a:r>
              <a:rPr lang="en-US" dirty="0">
                <a:solidFill>
                  <a:schemeClr val="bg1"/>
                </a:solidFill>
              </a:rPr>
              <a:t>T (Type)</a:t>
            </a:r>
            <a:r>
              <a:rPr lang="ru-RU" dirty="0">
                <a:solidFill>
                  <a:schemeClr val="bg1"/>
                </a:solidFill>
              </a:rPr>
              <a:t> т.к. это избыточно</a:t>
            </a:r>
            <a:endParaRPr lang="en-US" dirty="0">
              <a:solidFill>
                <a:schemeClr val="bg1"/>
              </a:solidFill>
            </a:endParaRPr>
          </a:p>
        </p:txBody>
      </p:sp>
    </p:spTree>
    <p:extLst>
      <p:ext uri="{BB962C8B-B14F-4D97-AF65-F5344CB8AC3E}">
        <p14:creationId xmlns:p14="http://schemas.microsoft.com/office/powerpoint/2010/main" val="40741930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class vs </a:t>
            </a:r>
            <a:r>
              <a:rPr lang="en-US" dirty="0" err="1">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 xmlns:a16="http://schemas.microsoft.com/office/drawing/2014/main" val="20000"/>
                    </a:ext>
                  </a:extLst>
                </a:gridCol>
                <a:gridCol w="1115877">
                  <a:extLst>
                    <a:ext uri="{9D8B030D-6E8A-4147-A177-3AD203B41FA5}">
                      <a16:colId xmlns="" xmlns:a16="http://schemas.microsoft.com/office/drawing/2014/main" val="20001"/>
                    </a:ext>
                  </a:extLst>
                </a:gridCol>
                <a:gridCol w="1239865">
                  <a:extLst>
                    <a:ext uri="{9D8B030D-6E8A-4147-A177-3AD203B41FA5}">
                      <a16:colId xmlns="" xmlns:a16="http://schemas.microsoft.com/office/drawing/2014/main"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 xmlns:a16="http://schemas.microsoft.com/office/drawing/2014/main"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r>
                        <a:rPr lang="en-US" sz="1600" u="none" strike="noStrike" baseline="30000" dirty="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 xmlns:a16="http://schemas.microsoft.com/office/drawing/2014/main"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 xmlns:a16="http://schemas.microsoft.com/office/drawing/2014/main"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a:solidFill>
                            <a:schemeClr val="dk1"/>
                          </a:solidFill>
                          <a:effectLst/>
                          <a:latin typeface="+mn-lt"/>
                        </a:rPr>
                        <a:t>Нет</a:t>
                      </a:r>
                      <a:r>
                        <a:rPr lang="ru-RU" sz="1600" b="0" i="0" u="none" strike="noStrike" baseline="0" dirty="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 xmlns:a16="http://schemas.microsoft.com/office/drawing/2014/main"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 xmlns:a16="http://schemas.microsoft.com/office/drawing/2014/main" val="10019"/>
                  </a:ext>
                </a:extLst>
              </a:tr>
            </a:tbl>
          </a:graphicData>
        </a:graphic>
      </p:graphicFrame>
    </p:spTree>
    <p:extLst>
      <p:ext uri="{BB962C8B-B14F-4D97-AF65-F5344CB8AC3E}">
        <p14:creationId xmlns:p14="http://schemas.microsoft.com/office/powerpoint/2010/main" val="10160158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в классах и структурах</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ru-RU" dirty="0">
                <a:solidFill>
                  <a:schemeClr val="bg1"/>
                </a:solidFill>
              </a:rPr>
              <a:t>Классы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protected internal</a:t>
            </a:r>
          </a:p>
          <a:p>
            <a:pPr marL="914400" lvl="1" indent="-514350">
              <a:buFont typeface="+mj-lt"/>
              <a:buAutoNum type="arabicPeriod"/>
            </a:pPr>
            <a:r>
              <a:rPr lang="en-US" dirty="0">
                <a:solidFill>
                  <a:schemeClr val="bg1"/>
                </a:solidFill>
              </a:rPr>
              <a:t>protected</a:t>
            </a:r>
          </a:p>
          <a:p>
            <a:pPr marL="914400" lvl="1"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914400" lvl="1" indent="-514350">
              <a:buFont typeface="+mj-lt"/>
              <a:buAutoNum type="arabicPeriod"/>
            </a:pPr>
            <a:r>
              <a:rPr lang="en-US" dirty="0">
                <a:solidFill>
                  <a:schemeClr val="bg1"/>
                </a:solidFill>
              </a:rPr>
              <a:t>private</a:t>
            </a:r>
            <a:endParaRPr lang="ru-RU" dirty="0">
              <a:solidFill>
                <a:schemeClr val="bg1"/>
              </a:solidFill>
            </a:endParaRPr>
          </a:p>
          <a:p>
            <a:r>
              <a:rPr lang="ru-RU" dirty="0">
                <a:solidFill>
                  <a:schemeClr val="bg1"/>
                </a:solidFill>
              </a:rPr>
              <a:t>Структуры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24231540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a:solidFill>
                  <a:schemeClr val="bg1"/>
                </a:solidFill>
              </a:rPr>
              <a:t>Point2D </a:t>
            </a:r>
            <a:r>
              <a:rPr lang="ru-RU" sz="2000" dirty="0">
                <a:solidFill>
                  <a:schemeClr val="bg1"/>
                </a:solidFill>
              </a:rPr>
              <a:t>как </a:t>
            </a:r>
            <a:r>
              <a:rPr lang="en-US" sz="2000" dirty="0">
                <a:solidFill>
                  <a:schemeClr val="bg1"/>
                </a:solidFill>
              </a:rPr>
              <a:t>class </a:t>
            </a:r>
            <a:r>
              <a:rPr lang="ru-RU" sz="2000" dirty="0">
                <a:solidFill>
                  <a:schemeClr val="bg1"/>
                </a:solidFill>
              </a:rPr>
              <a:t>и </a:t>
            </a:r>
            <a:r>
              <a:rPr lang="en-US" sz="2000" dirty="0" err="1">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 xmlns:a16="http://schemas.microsoft.com/office/drawing/2014/main" val="20000"/>
                    </a:ext>
                  </a:extLst>
                </a:gridCol>
              </a:tblGrid>
              <a:tr h="370840">
                <a:tc>
                  <a:txBody>
                    <a:bodyPr/>
                    <a:lstStyle/>
                    <a:p>
                      <a:r>
                        <a:rPr lang="en-US" sz="1600" b="1" dirty="0">
                          <a:solidFill>
                            <a:schemeClr val="bg1"/>
                          </a:solidFill>
                        </a:rPr>
                        <a:t>Value-</a:t>
                      </a:r>
                      <a:r>
                        <a:rPr lang="ru-RU" sz="1600" b="1" dirty="0">
                          <a:solidFill>
                            <a:schemeClr val="bg1"/>
                          </a:solidFill>
                        </a:rPr>
                        <a:t>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0"/>
                  </a:ext>
                </a:extLst>
              </a:tr>
              <a:tr h="370840">
                <a:tc>
                  <a:txBody>
                    <a:bodyPr/>
                    <a:lstStyle/>
                    <a:p>
                      <a:r>
                        <a:rPr lang="en-US" sz="1200" dirty="0" err="1">
                          <a:solidFill>
                            <a:srgbClr val="0000FF"/>
                          </a:solidFill>
                          <a:latin typeface="Consolas"/>
                        </a:rPr>
                        <a:t>struct</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fr-FR" sz="1200" dirty="0">
                          <a:solidFill>
                            <a:srgbClr val="0000FF"/>
                          </a:solidFill>
                          <a:latin typeface="Consolas"/>
                        </a:rPr>
                        <a:t>    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en-US" sz="1200" dirty="0">
                          <a:solidFill>
                            <a:prstClr val="black"/>
                          </a:solidFill>
                          <a:latin typeface="Consolas"/>
                        </a:rPr>
                        <a:t>        X = x;</a:t>
                      </a:r>
                    </a:p>
                    <a:p>
                      <a:r>
                        <a:rPr lang="en-US" sz="1200" dirty="0">
                          <a:solidFill>
                            <a:prstClr val="black"/>
                          </a:solidFill>
                          <a:latin typeface="Consolas"/>
                        </a:rPr>
                        <a:t>        Y = y;</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baseline="0" dirty="0">
                          <a:solidFill>
                            <a:prstClr val="black"/>
                          </a:solidFill>
                          <a:latin typeface="Consolas"/>
                        </a:rPr>
                        <a:t> </a:t>
                      </a:r>
                      <a:r>
                        <a:rPr lang="ru-RU" sz="1200" dirty="0">
                          <a:solidFill>
                            <a:prstClr val="black"/>
                          </a:solidFill>
                          <a:latin typeface="Consolas"/>
                        </a:rPr>
                        <a:t>{</a:t>
                      </a:r>
                    </a:p>
                    <a:p>
                      <a:r>
                        <a:rPr lang="en-US" sz="1200" dirty="0">
                          <a:solidFill>
                            <a:prstClr val="black"/>
                          </a:solidFill>
                          <a:latin typeface="Consolas"/>
                        </a:rPr>
                        <a:t>        X += n;</a:t>
                      </a:r>
                    </a:p>
                    <a:p>
                      <a:r>
                        <a:rPr lang="en-US" sz="1200" dirty="0">
                          <a:solidFill>
                            <a:prstClr val="black"/>
                          </a:solidFill>
                          <a:latin typeface="Consolas"/>
                        </a:rPr>
                        <a:t>        Y += n;</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es-ES"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br>
                        <a:rPr lang="es-ES" sz="1200" dirty="0">
                          <a:solidFill>
                            <a:prstClr val="black"/>
                          </a:solidFill>
                          <a:latin typeface="Consolas"/>
                        </a:rPr>
                      </a:br>
                      <a:r>
                        <a:rPr lang="es-ES" sz="1200" baseline="0" dirty="0">
                          <a:solidFill>
                            <a:prstClr val="black"/>
                          </a:solidFill>
                          <a:latin typeface="Consolas"/>
                        </a:rPr>
                        <a:t>                 </a:t>
                      </a: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en-US" sz="1200" dirty="0">
                          <a:solidFill>
                            <a:prstClr val="black"/>
                          </a:solidFill>
                          <a:latin typeface="Consolas"/>
                        </a:rPr>
                        <a:t>    </a:t>
                      </a:r>
                      <a:r>
                        <a:rPr lang="ru-RU" sz="1200" dirty="0">
                          <a:solidFill>
                            <a:prstClr val="black"/>
                          </a:solidFill>
                          <a:latin typeface="Consolas"/>
                        </a:rPr>
                        <a:t>}</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 xmlns:a16="http://schemas.microsoft.com/office/drawing/2014/main" val="20000"/>
                    </a:ext>
                  </a:extLst>
                </a:gridCol>
              </a:tblGrid>
              <a:tr h="370840">
                <a:tc>
                  <a:txBody>
                    <a:bodyPr/>
                    <a:lstStyle/>
                    <a:p>
                      <a:r>
                        <a:rPr lang="ru-RU" sz="1600" b="1" dirty="0">
                          <a:solidFill>
                            <a:schemeClr val="bg1"/>
                          </a:solidFill>
                        </a:rPr>
                        <a:t>Ссылочный 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0"/>
                  </a:ext>
                </a:extLst>
              </a:tr>
              <a:tr h="370840">
                <a:tc>
                  <a:txBody>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x;</a:t>
                      </a:r>
                    </a:p>
                    <a:p>
                      <a:r>
                        <a:rPr lang="ru-RU" sz="1200" dirty="0">
                          <a:solidFill>
                            <a:prstClr val="black"/>
                          </a:solidFill>
                          <a:latin typeface="Consolas"/>
                        </a:rPr>
                        <a:t>        </a:t>
                      </a:r>
                      <a:r>
                        <a:rPr lang="en-US" sz="1200" dirty="0">
                          <a:solidFill>
                            <a:prstClr val="black"/>
                          </a:solidFill>
                          <a:latin typeface="Consolas"/>
                        </a:rPr>
                        <a:t>Y = y;</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n;</a:t>
                      </a:r>
                    </a:p>
                    <a:p>
                      <a:r>
                        <a:rPr lang="ru-RU" sz="1200" dirty="0">
                          <a:solidFill>
                            <a:prstClr val="black"/>
                          </a:solidFill>
                          <a:latin typeface="Consolas"/>
                        </a:rPr>
                        <a:t>        </a:t>
                      </a:r>
                      <a:r>
                        <a:rPr lang="en-US" sz="1200" dirty="0">
                          <a:solidFill>
                            <a:prstClr val="black"/>
                          </a:solidFill>
                          <a:latin typeface="Consolas"/>
                        </a:rPr>
                        <a:t>Y += n;</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ru-RU"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r>
                        <a:rPr lang="ru-RU" sz="1200" dirty="0">
                          <a:solidFill>
                            <a:prstClr val="black"/>
                          </a:solidFill>
                          <a:latin typeface="Consolas"/>
                        </a:rPr>
                        <a:t/>
                      </a:r>
                      <a:br>
                        <a:rPr lang="ru-RU" sz="1200" dirty="0">
                          <a:solidFill>
                            <a:prstClr val="black"/>
                          </a:solidFill>
                          <a:latin typeface="Consolas"/>
                        </a:rPr>
                      </a:b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ru-RU" sz="1200" dirty="0">
                          <a:solidFill>
                            <a:prstClr val="black"/>
                          </a:solidFill>
                          <a:latin typeface="Consolas"/>
                        </a:rPr>
                        <a:t>    }</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 xmlns:a16="http://schemas.microsoft.com/office/drawing/2014/main" val="20000"/>
                    </a:ext>
                  </a:extLst>
                </a:gridCol>
              </a:tblGrid>
              <a:tr h="370840">
                <a:tc>
                  <a:txBody>
                    <a:bodyPr/>
                    <a:lstStyle/>
                    <a:p>
                      <a:r>
                        <a:rPr lang="ru-RU" sz="1600" b="1" dirty="0">
                          <a:solidFill>
                            <a:schemeClr val="bg1"/>
                          </a:solidFill>
                        </a:rPr>
                        <a:t>Пример использования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0"/>
                  </a:ext>
                </a:extLst>
              </a:tr>
              <a:tr h="370840">
                <a:tc>
                  <a:txBody>
                    <a:bodyPr/>
                    <a:lstStyle/>
                    <a:p>
                      <a:r>
                        <a:rPr lang="en-US" sz="1200" dirty="0">
                          <a:solidFill>
                            <a:srgbClr val="2B91AF"/>
                          </a:solidFill>
                          <a:latin typeface="Consolas"/>
                        </a:rPr>
                        <a:t>Point</a:t>
                      </a:r>
                      <a:r>
                        <a:rPr lang="en-US" sz="1200" dirty="0">
                          <a:solidFill>
                            <a:prstClr val="black"/>
                          </a:solidFill>
                          <a:latin typeface="Consolas"/>
                        </a:rPr>
                        <a:t> pt1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a:t>
                      </a:r>
                      <a:r>
                        <a:rPr lang="en-US" sz="1200" dirty="0">
                          <a:solidFill>
                            <a:prstClr val="black"/>
                          </a:solidFill>
                          <a:latin typeface="Consolas"/>
                        </a:rPr>
                        <a:t>(100, 200);</a:t>
                      </a:r>
                    </a:p>
                    <a:p>
                      <a:r>
                        <a:rPr lang="en-US" sz="1200" dirty="0">
                          <a:solidFill>
                            <a:srgbClr val="2B91AF"/>
                          </a:solidFill>
                          <a:latin typeface="Consolas"/>
                        </a:rPr>
                        <a:t>Point</a:t>
                      </a:r>
                      <a:r>
                        <a:rPr lang="en-US" sz="1200" dirty="0">
                          <a:solidFill>
                            <a:prstClr val="black"/>
                          </a:solidFill>
                          <a:latin typeface="Consolas"/>
                        </a:rPr>
                        <a:t> pt2 = pt1;</a:t>
                      </a:r>
                    </a:p>
                    <a:p>
                      <a:endParaRPr lang="ru-RU"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 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 pt2.Write();</a:t>
                      </a:r>
                    </a:p>
                    <a:p>
                      <a:endParaRPr lang="ru-RU" sz="1200" dirty="0">
                        <a:solidFill>
                          <a:prstClr val="black"/>
                        </a:solidFill>
                        <a:latin typeface="Consolas"/>
                      </a:endParaRPr>
                    </a:p>
                    <a:p>
                      <a:r>
                        <a:rPr lang="en-US" sz="1200" dirty="0">
                          <a:solidFill>
                            <a:prstClr val="black"/>
                          </a:solidFill>
                          <a:latin typeface="Consolas"/>
                        </a:rPr>
                        <a:t>pt2.AddValue(300);</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nAfter</a:t>
                      </a:r>
                      <a:r>
                        <a:rPr lang="en-US" sz="1200" dirty="0">
                          <a:solidFill>
                            <a:srgbClr val="A31515"/>
                          </a:solidFill>
                          <a:latin typeface="Consolas"/>
                        </a:rPr>
                        <a:t> increment:"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);pt2.Write();</a:t>
                      </a:r>
                      <a:endParaRPr lang="ru-RU" sz="1200" dirty="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093991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 Другое название – контракт.</a:t>
            </a: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Все члены интерфейса имеют модификатор </a:t>
            </a:r>
            <a:r>
              <a:rPr lang="en-US" sz="1600" dirty="0">
                <a:solidFill>
                  <a:schemeClr val="bg1"/>
                </a:solidFill>
              </a:rPr>
              <a:t>public</a:t>
            </a:r>
            <a:r>
              <a:rPr lang="ru-RU" sz="1600" dirty="0">
                <a:solidFill>
                  <a:schemeClr val="bg1"/>
                </a:solidFill>
              </a:rPr>
              <a:t>.</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Класс реализующий интерфейс должен реализовать все его члены.</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Так как интерфейсы являются особенными, то для них </a:t>
            </a:r>
            <a:r>
              <a:rPr lang="ru-RU" u="sng" dirty="0">
                <a:solidFill>
                  <a:schemeClr val="bg1"/>
                </a:solidFill>
              </a:rPr>
              <a:t>рекомендуется</a:t>
            </a:r>
            <a:r>
              <a:rPr lang="ru-RU" dirty="0">
                <a:solidFill>
                  <a:schemeClr val="bg1"/>
                </a:solidFill>
              </a:rPr>
              <a:t> использовать особую схему именования: </a:t>
            </a:r>
            <a:r>
              <a:rPr lang="en-US" dirty="0" err="1">
                <a:solidFill>
                  <a:srgbClr val="FFFF00"/>
                </a:solidFill>
              </a:rPr>
              <a:t>IXyz</a:t>
            </a:r>
            <a:r>
              <a:rPr lang="en-US" dirty="0">
                <a:solidFill>
                  <a:schemeClr val="bg1"/>
                </a:solidFill>
              </a:rPr>
              <a:t>.</a:t>
            </a:r>
          </a:p>
        </p:txBody>
      </p:sp>
    </p:spTree>
    <p:extLst>
      <p:ext uri="{BB962C8B-B14F-4D97-AF65-F5344CB8AC3E}">
        <p14:creationId xmlns:p14="http://schemas.microsoft.com/office/powerpoint/2010/main" val="3778799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Создание  и реализация интерфейса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a:solidFill>
                  <a:srgbClr val="0000FF"/>
                </a:solidFill>
                <a:highlight>
                  <a:srgbClr val="FFFFFF"/>
                </a:highlight>
                <a:latin typeface="Consolas"/>
              </a:rPr>
              <a:t>    </a:t>
            </a:r>
            <a:r>
              <a:rPr lang="ru-RU" sz="900" dirty="0" err="1">
                <a:solidFill>
                  <a:srgbClr val="0000FF"/>
                </a:solidFill>
                <a:highlight>
                  <a:srgbClr val="FFFFFF"/>
                </a:highlight>
                <a:latin typeface="Consolas"/>
              </a:rPr>
              <a:t>public</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_x, _y, _z;</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a:solidFill>
                  <a:srgbClr val="0000FF"/>
                </a:solidFill>
                <a:highlight>
                  <a:srgbClr val="FFFFFF"/>
                </a:highlight>
                <a:latin typeface="Consolas"/>
              </a:rPr>
              <a:t>    </a:t>
            </a:r>
            <a:r>
              <a:rPr lang="en-US" sz="900">
                <a:solidFill>
                  <a:srgbClr val="0000FF"/>
                </a:solidFill>
                <a:highlight>
                  <a:srgbClr val="FFFFFF"/>
                </a:highlight>
                <a:latin typeface="Consolas"/>
              </a:rPr>
              <a:t>public</a:t>
            </a:r>
            <a:r>
              <a:rPr lang="en-US" sz="90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foreach</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        </a:t>
            </a:r>
            <a:r>
              <a:rPr lang="en-US" sz="900" dirty="0">
                <a:solidFill>
                  <a:srgbClr val="000000"/>
                </a:solidFill>
                <a:highlight>
                  <a:srgbClr val="FFFFFF"/>
                </a:highlight>
                <a:latin typeface="Consolas"/>
              </a:rPr>
              <a:t>Printer(</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Базовые интерфейсы</a:t>
            </a:r>
            <a:endParaRPr lang="en-US" dirty="0">
              <a:solidFill>
                <a:schemeClr val="bg1"/>
              </a:solidFill>
            </a:endParaRPr>
          </a:p>
        </p:txBody>
      </p:sp>
      <p:sp>
        <p:nvSpPr>
          <p:cNvPr id="3" name="Content Placeholder 2"/>
          <p:cNvSpPr>
            <a:spLocks noGrp="1"/>
          </p:cNvSpPr>
          <p:nvPr>
            <p:ph idx="1"/>
          </p:nvPr>
        </p:nvSpPr>
        <p:spPr>
          <a:xfrm>
            <a:off x="457200" y="1600201"/>
            <a:ext cx="8229600" cy="1828800"/>
          </a:xfrm>
        </p:spPr>
        <p:txBody>
          <a:bodyPr>
            <a:normAutofit fontScale="85000" lnSpcReduction="10000"/>
          </a:bodyPr>
          <a:lstStyle/>
          <a:p>
            <a:pPr marL="0" indent="0">
              <a:buNone/>
            </a:pPr>
            <a:r>
              <a:rPr lang="ru-RU" dirty="0">
                <a:solidFill>
                  <a:schemeClr val="bg1"/>
                </a:solidFill>
              </a:rPr>
              <a:t>Для интерфейса можно указать один или несколько базовых интерфейсов. Полученный интерфейс является комбинацией членов объявленных в самом интерфейсе и всех членов базовых интерфейсов.</a:t>
            </a:r>
            <a:endParaRPr lang="en-US" dirty="0">
              <a:solidFill>
                <a:schemeClr val="bg1"/>
              </a:solidFill>
            </a:endParaRPr>
          </a:p>
        </p:txBody>
      </p:sp>
      <p:sp>
        <p:nvSpPr>
          <p:cNvPr id="4" name="Rectangle 3">
            <a:extLst>
              <a:ext uri="{FF2B5EF4-FFF2-40B4-BE49-F238E27FC236}">
                <a16:creationId xmlns="" xmlns:a16="http://schemas.microsoft.com/office/drawing/2014/main" id="{852FCA99-3B90-104B-AEE1-6BBFBFA5E712}"/>
              </a:ext>
            </a:extLst>
          </p:cNvPr>
          <p:cNvSpPr/>
          <p:nvPr/>
        </p:nvSpPr>
        <p:spPr>
          <a:xfrm>
            <a:off x="457200" y="3581599"/>
            <a:ext cx="8229600" cy="2308324"/>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IFoo</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void</a:t>
            </a:r>
            <a:r>
              <a:rPr lang="en-US" sz="1600" dirty="0">
                <a:solidFill>
                  <a:srgbClr val="000000"/>
                </a:solidFill>
                <a:latin typeface="Consolas" panose="020B0609020204030204" pitchFamily="49" charset="0"/>
                <a:cs typeface="Consolas" panose="020B0609020204030204" pitchFamily="49" charset="0"/>
              </a:rPr>
              <a:t> Foo();</a:t>
            </a:r>
          </a:p>
          <a:p>
            <a:r>
              <a:rPr lang="en-US" sz="1600" dirty="0">
                <a:solidFill>
                  <a:srgbClr val="000000"/>
                </a:solidFill>
                <a:latin typeface="Consolas" panose="020B0609020204030204" pitchFamily="49" charset="0"/>
                <a:cs typeface="Consolas" panose="020B0609020204030204" pitchFamily="49" charset="0"/>
              </a:rPr>
              <a:t>}</a:t>
            </a:r>
          </a:p>
          <a:p>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IFooBar</a:t>
            </a:r>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000000"/>
                </a:solidFill>
                <a:latin typeface="Consolas" panose="020B0609020204030204" pitchFamily="49" charset="0"/>
                <a:cs typeface="Consolas" panose="020B0609020204030204" pitchFamily="49" charset="0"/>
              </a:rPr>
              <a:t>IFoo</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void</a:t>
            </a:r>
            <a:r>
              <a:rPr lang="en-US" sz="1600" dirty="0">
                <a:solidFill>
                  <a:srgbClr val="000000"/>
                </a:solidFill>
                <a:latin typeface="Consolas" panose="020B0609020204030204" pitchFamily="49" charset="0"/>
                <a:cs typeface="Consolas" panose="020B0609020204030204" pitchFamily="49" charset="0"/>
              </a:rPr>
              <a:t> Bar();</a:t>
            </a:r>
          </a:p>
          <a:p>
            <a:r>
              <a:rPr lang="en-US" sz="1600" dirty="0">
                <a:solidFill>
                  <a:srgbClr val="000000"/>
                </a:solidFill>
                <a:latin typeface="Consolas" panose="020B0609020204030204" pitchFamily="49" charset="0"/>
                <a:cs typeface="Consolas" panose="020B0609020204030204" pitchFamily="49" charset="0"/>
              </a:rPr>
              <a:t>}</a:t>
            </a:r>
            <a:endParaRPr lang="en-US" sz="16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634616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Явная реализация интерфейса позволяет разрешать конфликты между одноименными членами разных интерфейсов или «прятать» члены интерфейса. Обращение к явно реализованным членам возможно только через тип интерфейса.</a:t>
            </a:r>
            <a:endParaRPr lang="en-US"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При явной реализации члена интерфейса необходимо указать имя интерфейса перед именем члена: </a:t>
            </a:r>
            <a:r>
              <a:rPr lang="en-US" dirty="0" err="1">
                <a:solidFill>
                  <a:schemeClr val="bg1"/>
                </a:solidFill>
              </a:rPr>
              <a:t>InterfaceName.MemberName</a:t>
            </a:r>
            <a:r>
              <a:rPr lang="en-US" dirty="0">
                <a:solidFill>
                  <a:schemeClr val="bg1"/>
                </a:solidFill>
              </a:rPr>
              <a:t>. </a:t>
            </a:r>
            <a:r>
              <a:rPr lang="ru-RU" dirty="0">
                <a:solidFill>
                  <a:schemeClr val="bg1"/>
                </a:solidFill>
              </a:rPr>
              <a:t>Модификатор доступа указывать не нужно.</a:t>
            </a:r>
            <a:endParaRPr lang="en-US" dirty="0">
              <a:solidFill>
                <a:schemeClr val="bg1"/>
              </a:solidFill>
            </a:endParaRPr>
          </a:p>
        </p:txBody>
      </p:sp>
    </p:spTree>
    <p:extLst>
      <p:ext uri="{BB962C8B-B14F-4D97-AF65-F5344CB8AC3E}">
        <p14:creationId xmlns:p14="http://schemas.microsoft.com/office/powerpoint/2010/main" val="23497885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явной реализации интерфейса</a:t>
            </a:r>
            <a:endParaRPr lang="en-US" dirty="0">
              <a:solidFill>
                <a:schemeClr val="bg1"/>
              </a:solidFill>
            </a:endParaRPr>
          </a:p>
        </p:txBody>
      </p:sp>
      <p:sp>
        <p:nvSpPr>
          <p:cNvPr id="3" name="Content Placeholder 2"/>
          <p:cNvSpPr>
            <a:spLocks noGrp="1"/>
          </p:cNvSpPr>
          <p:nvPr>
            <p:ph idx="1"/>
          </p:nvPr>
        </p:nvSpPr>
        <p:spPr>
          <a:solidFill>
            <a:schemeClr val="bg1"/>
          </a:solidFill>
        </p:spPr>
        <p:txBody>
          <a:bodyPr>
            <a:noAutofit/>
          </a:bodyPr>
          <a:lstStyle/>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ITest1</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ITest2</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
            </a:r>
            <a:br>
              <a:rPr lang="en-US" sz="1200" dirty="0">
                <a:solidFill>
                  <a:srgbClr val="000000"/>
                </a:solidFill>
                <a:latin typeface="Consolas" panose="020B0609020204030204" pitchFamily="49" charset="0"/>
                <a:cs typeface="Consolas" panose="020B0609020204030204" pitchFamily="49" charset="0"/>
              </a:rPr>
            </a:br>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ITest1</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"ITest1.DoTest()"</a:t>
            </a:r>
            <a:r>
              <a:rPr lang="en-US" sz="1200" dirty="0">
                <a:solidFill>
                  <a:srgbClr val="000000"/>
                </a:solidFill>
                <a:latin typeface="Consolas" panose="020B0609020204030204" pitchFamily="49" charset="0"/>
                <a:cs typeface="Consolas" panose="020B0609020204030204" pitchFamily="49" charset="0"/>
              </a:rPr>
              <a:t>); }</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.DoTest()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"ITest2.DoTest()"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Явная реализации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FF"/>
              </a:solidFill>
              <a:latin typeface="Consolas" panose="020B0609020204030204" pitchFamily="49" charset="0"/>
              <a:cs typeface="Consolas" panose="020B0609020204030204" pitchFamily="49" charset="0"/>
            </a:endParaRPr>
          </a:p>
          <a:p>
            <a:pPr marL="0" indent="0">
              <a:buNone/>
            </a:pP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test = </a:t>
            </a:r>
            <a:r>
              <a:rPr lang="en-US" sz="1200" dirty="0">
                <a:solidFill>
                  <a:srgbClr val="0000FF"/>
                </a:solidFill>
                <a:latin typeface="Consolas" panose="020B0609020204030204" pitchFamily="49" charset="0"/>
                <a:cs typeface="Consolas" panose="020B0609020204030204" pitchFamily="49" charset="0"/>
              </a:rPr>
              <a:t>new</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err="1">
                <a:solidFill>
                  <a:srgbClr val="000000"/>
                </a:solidFill>
                <a:latin typeface="Consolas" panose="020B0609020204030204" pitchFamily="49" charset="0"/>
                <a:cs typeface="Consolas" panose="020B0609020204030204" pitchFamily="49" charset="0"/>
              </a:rPr>
              <a:t>test.DoTest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ITest1</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)test).</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222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Наследование выражает отношение «является» (</a:t>
            </a:r>
            <a:r>
              <a:rPr lang="en-US" dirty="0">
                <a:solidFill>
                  <a:schemeClr val="bg1"/>
                </a:solidFill>
              </a:rPr>
              <a:t>is a)</a:t>
            </a:r>
            <a:r>
              <a:rPr lang="ru-RU" dirty="0">
                <a:solidFill>
                  <a:schemeClr val="bg1"/>
                </a:solidFill>
              </a:rPr>
              <a:t>, а реализация интерфейса отношение «может» (</a:t>
            </a:r>
            <a:r>
              <a:rPr lang="en-US" dirty="0">
                <a:solidFill>
                  <a:schemeClr val="bg1"/>
                </a:solidFill>
              </a:rPr>
              <a:t>can). </a:t>
            </a:r>
            <a:r>
              <a:rPr lang="ru-RU" dirty="0">
                <a:solidFill>
                  <a:schemeClr val="bg1"/>
                </a:solidFill>
              </a:rPr>
              <a:t>С практической точки зрения при наследовании мы получаем </a:t>
            </a:r>
            <a:r>
              <a:rPr lang="ru-RU">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//Константа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a:t>
            </a:r>
            <a:r>
              <a:rPr lang="en-US" sz="1600" dirty="0">
                <a:solidFill>
                  <a:schemeClr val="bg1"/>
                </a:solidFill>
              </a:rPr>
              <a:t> (access modifier)</a:t>
            </a:r>
            <a:r>
              <a:rPr lang="ru-RU" sz="1600" dirty="0">
                <a:solidFill>
                  <a:schemeClr val="bg1"/>
                </a:solidFill>
              </a:rPr>
              <a:t>.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ru-RU" sz="1600" dirty="0">
                <a:solidFill>
                  <a:schemeClr val="bg1"/>
                </a:solidFill>
              </a:rPr>
              <a:t> Всего в языке определено 4 модификатора доступа (</a:t>
            </a:r>
            <a:r>
              <a:rPr lang="en-US" sz="1600" dirty="0">
                <a:solidFill>
                  <a:schemeClr val="bg1"/>
                </a:solidFill>
              </a:rPr>
              <a:t>public, protected, private, internal</a:t>
            </a:r>
            <a:r>
              <a:rPr lang="ru-RU" sz="1600" dirty="0">
                <a:solidFill>
                  <a:schemeClr val="bg1"/>
                </a:solidFill>
              </a:rPr>
              <a:t>) которые образуют 6 уровней доступа (</a:t>
            </a:r>
            <a:r>
              <a:rPr lang="en-US" sz="1600" dirty="0">
                <a:solidFill>
                  <a:schemeClr val="bg1"/>
                </a:solidFill>
              </a:rPr>
              <a:t>accessibility level</a:t>
            </a:r>
            <a:r>
              <a:rPr lang="ru-RU" sz="1600" dirty="0">
                <a:solidFill>
                  <a:schemeClr val="bg1"/>
                </a:solidFill>
              </a:rPr>
              <a:t>).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private</a:t>
            </a:r>
            <a:r>
              <a:rPr lang="en-US"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том типе, в котором он определен.</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Интерфейсы </a:t>
            </a:r>
            <a:r>
              <a:rPr lang="en-US" dirty="0">
                <a:solidFill>
                  <a:schemeClr val="bg1"/>
                </a:solidFill>
              </a:rPr>
              <a:t>vs </a:t>
            </a:r>
            <a:r>
              <a:rPr lang="ru-RU" dirty="0">
                <a:solidFill>
                  <a:schemeClr val="bg1"/>
                </a:solidFill>
              </a:rPr>
              <a:t>Абстрактные классы</a:t>
            </a:r>
          </a:p>
        </p:txBody>
      </p:sp>
      <p:graphicFrame>
        <p:nvGraphicFramePr>
          <p:cNvPr id="4" name="Table 3"/>
          <p:cNvGraphicFramePr>
            <a:graphicFrameLocks noGrp="1"/>
          </p:cNvGraphicFramePr>
          <p:nvPr>
            <p:extLst>
              <p:ext uri="{D42A27DB-BD31-4B8C-83A1-F6EECF244321}">
                <p14:modId xmlns:p14="http://schemas.microsoft.com/office/powerpoint/2010/main" val="3172260323"/>
              </p:ext>
            </p:extLst>
          </p:nvPr>
        </p:nvGraphicFramePr>
        <p:xfrm>
          <a:off x="572970" y="1472018"/>
          <a:ext cx="7700910" cy="4129958"/>
        </p:xfrm>
        <a:graphic>
          <a:graphicData uri="http://schemas.openxmlformats.org/drawingml/2006/table">
            <a:tbl>
              <a:tblPr/>
              <a:tblGrid>
                <a:gridCol w="2414854">
                  <a:extLst>
                    <a:ext uri="{9D8B030D-6E8A-4147-A177-3AD203B41FA5}">
                      <a16:colId xmlns="" xmlns:a16="http://schemas.microsoft.com/office/drawing/2014/main" val="20000"/>
                    </a:ext>
                  </a:extLst>
                </a:gridCol>
                <a:gridCol w="1800200">
                  <a:extLst>
                    <a:ext uri="{9D8B030D-6E8A-4147-A177-3AD203B41FA5}">
                      <a16:colId xmlns="" xmlns:a16="http://schemas.microsoft.com/office/drawing/2014/main" val="20001"/>
                    </a:ext>
                  </a:extLst>
                </a:gridCol>
                <a:gridCol w="3485856">
                  <a:extLst>
                    <a:ext uri="{9D8B030D-6E8A-4147-A177-3AD203B41FA5}">
                      <a16:colId xmlns="" xmlns:a16="http://schemas.microsoft.com/office/drawing/2014/main" val="20002"/>
                    </a:ext>
                  </a:extLst>
                </a:gridCol>
              </a:tblGrid>
              <a:tr h="320018">
                <a:tc>
                  <a:txBody>
                    <a:bodyPr/>
                    <a:lstStyle/>
                    <a:p>
                      <a:pPr algn="l"/>
                      <a:endParaRPr lang="en-US" sz="14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Интерфейсы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Абстрактные классы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20018">
                <a:tc>
                  <a:txBody>
                    <a:bodyPr/>
                    <a:lstStyle/>
                    <a:p>
                      <a:pPr algn="l"/>
                      <a:r>
                        <a:rPr lang="ru-RU" sz="1400" b="0" dirty="0">
                          <a:solidFill>
                            <a:schemeClr val="bg1"/>
                          </a:solidFill>
                        </a:rPr>
                        <a:t>Допустимые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методы,</a:t>
                      </a:r>
                      <a:r>
                        <a:rPr lang="ru-RU" sz="1400" b="0" baseline="0" dirty="0">
                          <a:solidFill>
                            <a:schemeClr val="bg1"/>
                          </a:solidFill>
                        </a:rPr>
                        <a:t> свойства, индексаторы, события.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Все.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1"/>
                  </a:ext>
                </a:extLst>
              </a:tr>
              <a:tr h="320018">
                <a:tc>
                  <a:txBody>
                    <a:bodyPr/>
                    <a:lstStyle/>
                    <a:p>
                      <a:pPr algn="l"/>
                      <a:r>
                        <a:rPr lang="ru-RU" sz="1400" b="0" dirty="0">
                          <a:solidFill>
                            <a:schemeClr val="bg1"/>
                          </a:solidFill>
                        </a:rPr>
                        <a:t>Частичная реализация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Абстрактный</a:t>
                      </a:r>
                      <a:r>
                        <a:rPr lang="ru-RU" sz="1400" b="0" baseline="0" dirty="0">
                          <a:solidFill>
                            <a:schemeClr val="bg1"/>
                          </a:solidFill>
                        </a:rPr>
                        <a:t> класс может одновременно содержать абстрактные и конкретные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320018">
                <a:tc>
                  <a:txBody>
                    <a:bodyPr/>
                    <a:lstStyle/>
                    <a:p>
                      <a:pPr algn="l"/>
                      <a:r>
                        <a:rPr lang="ru-RU" sz="1400" b="0" dirty="0">
                          <a:solidFill>
                            <a:schemeClr val="bg1"/>
                          </a:solidFill>
                        </a:rPr>
                        <a:t>«Множественное»</a:t>
                      </a:r>
                      <a:r>
                        <a:rPr lang="ru-RU" sz="1400" b="0" baseline="0" dirty="0">
                          <a:solidFill>
                            <a:schemeClr val="bg1"/>
                          </a:solidFill>
                        </a:rPr>
                        <a:t> наследование</a:t>
                      </a:r>
                      <a:r>
                        <a:rPr lang="ru-RU" sz="1400" b="0" baseline="30000" dirty="0">
                          <a:solidFill>
                            <a:srgbClr val="FFC000"/>
                          </a:solidFill>
                        </a:rPr>
                        <a:t>1</a:t>
                      </a:r>
                      <a:endParaRPr lang="en-US" sz="14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Тип может</a:t>
                      </a:r>
                      <a:r>
                        <a:rPr lang="ru-RU" sz="1400" b="0" baseline="0" dirty="0">
                          <a:solidFill>
                            <a:schemeClr val="bg1"/>
                          </a:solidFill>
                        </a:rPr>
                        <a:t> реализовывать неограниченное кол-во интерфейсов.</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Класс</a:t>
                      </a:r>
                      <a:r>
                        <a:rPr lang="ru-RU" sz="1400" b="0" baseline="0" dirty="0">
                          <a:solidFill>
                            <a:schemeClr val="bg1"/>
                          </a:solidFill>
                        </a:rPr>
                        <a:t> может наследовать только один класс.</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3"/>
                  </a:ext>
                </a:extLst>
              </a:tr>
              <a:tr h="320018">
                <a:tc>
                  <a:txBody>
                    <a:bodyPr/>
                    <a:lstStyle/>
                    <a:p>
                      <a:pPr algn="l"/>
                      <a:r>
                        <a:rPr lang="ru-RU" sz="1400" b="0" dirty="0">
                          <a:solidFill>
                            <a:schemeClr val="bg1"/>
                          </a:solidFill>
                        </a:rPr>
                        <a:t>Наследование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т.к. интерфейсы</a:t>
                      </a:r>
                      <a:r>
                        <a:rPr lang="ru-RU" sz="1400" b="0" baseline="0" dirty="0">
                          <a:solidFill>
                            <a:schemeClr val="bg1"/>
                          </a:solidFill>
                        </a:rPr>
                        <a:t> не содержат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Как в</a:t>
                      </a:r>
                      <a:r>
                        <a:rPr lang="ru-RU" sz="1400" b="0" baseline="0" dirty="0">
                          <a:solidFill>
                            <a:schemeClr val="bg1"/>
                          </a:solidFill>
                        </a:rPr>
                        <a:t> обычном классе.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4"/>
                  </a:ext>
                </a:extLst>
              </a:tr>
              <a:tr h="320018">
                <a:tc>
                  <a:txBody>
                    <a:bodyPr/>
                    <a:lstStyle/>
                    <a:p>
                      <a:pPr algn="l"/>
                      <a:r>
                        <a:rPr lang="en-US" sz="1400" b="0" dirty="0">
                          <a:solidFill>
                            <a:schemeClr val="bg1"/>
                          </a:solidFill>
                        </a:rPr>
                        <a:t>Static</a:t>
                      </a:r>
                      <a:r>
                        <a:rPr lang="en-US" sz="1400" b="0" baseline="0" dirty="0">
                          <a:solidFill>
                            <a:schemeClr val="bg1"/>
                          </a:solidFill>
                        </a:rPr>
                        <a:t> </a:t>
                      </a:r>
                      <a:r>
                        <a:rPr lang="ru-RU" sz="1400" b="0" baseline="0" dirty="0">
                          <a:solidFill>
                            <a:schemeClr val="bg1"/>
                          </a:solidFill>
                        </a:rPr>
                        <a:t>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222295978"/>
                  </a:ext>
                </a:extLst>
              </a:tr>
              <a:tr h="320018">
                <a:tc>
                  <a:txBody>
                    <a:bodyPr/>
                    <a:lstStyle/>
                    <a:p>
                      <a:pPr algn="l"/>
                      <a:r>
                        <a:rPr lang="ru-RU" sz="1400" b="0" dirty="0">
                          <a:solidFill>
                            <a:schemeClr val="bg1"/>
                          </a:solidFill>
                        </a:rPr>
                        <a:t>Модификаторы доступа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a:t>
                      </a:r>
                      <a:r>
                        <a:rPr lang="en-US" sz="1400" b="0" dirty="0">
                          <a:solidFill>
                            <a:schemeClr val="bg1"/>
                          </a:solidFill>
                        </a:rPr>
                        <a:t>public</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Любые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930081793"/>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наследование. Интерфейсы только симулируют эту возможность</a:t>
            </a:r>
          </a:p>
        </p:txBody>
      </p:sp>
    </p:spTree>
    <p:extLst>
      <p:ext uri="{BB962C8B-B14F-4D97-AF65-F5344CB8AC3E}">
        <p14:creationId xmlns:p14="http://schemas.microsoft.com/office/powerpoint/2010/main" val="17544974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a:solidFill>
                  <a:schemeClr val="bg1"/>
                </a:solidFill>
              </a:rPr>
              <a:t>Полезные интерфейсы в </a:t>
            </a:r>
            <a:r>
              <a:rPr lang="en-US" dirty="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41137935"/>
              </p:ext>
            </p:extLst>
          </p:nvPr>
        </p:nvGraphicFramePr>
        <p:xfrm>
          <a:off x="457200" y="1554620"/>
          <a:ext cx="8291264" cy="5135740"/>
        </p:xfrm>
        <a:graphic>
          <a:graphicData uri="http://schemas.openxmlformats.org/drawingml/2006/table">
            <a:tbl>
              <a:tblPr/>
              <a:tblGrid>
                <a:gridCol w="2832562">
                  <a:extLst>
                    <a:ext uri="{9D8B030D-6E8A-4147-A177-3AD203B41FA5}">
                      <a16:colId xmlns="" xmlns:a16="http://schemas.microsoft.com/office/drawing/2014/main" val="20000"/>
                    </a:ext>
                  </a:extLst>
                </a:gridCol>
                <a:gridCol w="2218342">
                  <a:extLst>
                    <a:ext uri="{9D8B030D-6E8A-4147-A177-3AD203B41FA5}">
                      <a16:colId xmlns="" xmlns:a16="http://schemas.microsoft.com/office/drawing/2014/main" val="20001"/>
                    </a:ext>
                  </a:extLst>
                </a:gridCol>
                <a:gridCol w="3240360">
                  <a:extLst>
                    <a:ext uri="{9D8B030D-6E8A-4147-A177-3AD203B41FA5}">
                      <a16:colId xmlns="" xmlns:a16="http://schemas.microsoft.com/office/drawing/2014/main" val="20002"/>
                    </a:ext>
                  </a:extLst>
                </a:gridCol>
              </a:tblGrid>
              <a:tr h="320018">
                <a:tc>
                  <a:txBody>
                    <a:bodyPr/>
                    <a:lstStyle/>
                    <a:p>
                      <a:pPr algn="l"/>
                      <a:r>
                        <a:rPr lang="ru-RU" sz="1600" b="1" dirty="0">
                          <a:solidFill>
                            <a:srgbClr val="002060"/>
                          </a:solidFill>
                        </a:rPr>
                        <a:t>Пространство</a:t>
                      </a:r>
                      <a:r>
                        <a:rPr lang="ru-RU" sz="1600" b="1" baseline="0" dirty="0">
                          <a:solidFill>
                            <a:srgbClr val="002060"/>
                          </a:solidFill>
                        </a:rPr>
                        <a:t> имен </a:t>
                      </a:r>
                      <a:endParaRPr lang="en-US" sz="1600" b="1" dirty="0">
                        <a:solidFill>
                          <a:srgbClr val="00206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rgbClr val="002060"/>
                          </a:solidFill>
                        </a:rPr>
                        <a:t>Название</a:t>
                      </a:r>
                      <a:endParaRPr lang="en-US" sz="1600" b="1" dirty="0">
                        <a:solidFill>
                          <a:srgbClr val="002060"/>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rgbClr val="002060"/>
                          </a:solidFill>
                        </a:rPr>
                        <a:t>Назначение</a:t>
                      </a:r>
                      <a:endParaRPr lang="en-US" sz="1600" b="1" dirty="0">
                        <a:solidFill>
                          <a:srgbClr val="002060"/>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1"/>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427730">
                <a:tc rowSpan="2">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bg1"/>
                          </a:solidFill>
                        </a:rPr>
                        <a:t>IComparable</a:t>
                      </a:r>
                      <a:endParaRPr lang="en-US" sz="1600" b="0" dirty="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 самим</a:t>
                      </a:r>
                      <a:r>
                        <a:rPr lang="ru-RU" sz="1600" b="0" baseline="0" dirty="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a:solidFill>
                            <a:schemeClr val="bg1"/>
                          </a:solidFill>
                        </a:rPr>
                        <a:t>IComparable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4"/>
                  </a:ext>
                </a:extLst>
              </a:tr>
              <a:tr h="457168">
                <a:tc>
                  <a:txBody>
                    <a:bodyPr/>
                    <a:lstStyle/>
                    <a:p>
                      <a:pPr algn="l"/>
                      <a:r>
                        <a:rPr lang="en-US" sz="1600" b="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a:t>
                      </a:r>
                      <a:r>
                        <a:rPr lang="ru-RU" sz="1600" b="0" baseline="0" dirty="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5"/>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6"/>
                  </a:ext>
                </a:extLst>
              </a:tr>
              <a:tr h="209424">
                <a:tc>
                  <a:txBody>
                    <a:bodyPr/>
                    <a:lstStyle/>
                    <a:p>
                      <a:pPr algn="l"/>
                      <a:r>
                        <a:rPr lang="ru-RU" sz="1600" b="0" dirty="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a:solidFill>
                            <a:schemeClr val="bg1"/>
                          </a:solidFill>
                        </a:rPr>
                        <a:t>C</a:t>
                      </a:r>
                      <a:r>
                        <a:rPr lang="ru-RU" sz="1600" b="0" dirty="0">
                          <a:solidFill>
                            <a:schemeClr val="bg1"/>
                          </a:solidFill>
                        </a:rPr>
                        <a:t>равнение элементов на равенство</a:t>
                      </a:r>
                      <a:r>
                        <a:rPr lang="en-US" sz="1600" b="0" dirty="0">
                          <a:solidFill>
                            <a:schemeClr val="bg1"/>
                          </a:solidFill>
                        </a:rPr>
                        <a: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007"/>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a:solidFill>
                            <a:schemeClr val="bg1"/>
                          </a:solidFill>
                        </a:rPr>
                        <a:t>IDisposable</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8"/>
                  </a:ext>
                </a:extLst>
              </a:tr>
              <a:tr h="320018">
                <a:tc>
                  <a:txBody>
                    <a:bodyPr/>
                    <a:lstStyle/>
                    <a:p>
                      <a:pPr marL="0" algn="l" defTabSz="914400" rtl="0" eaLnBrk="1" latinLnBrk="0" hangingPunct="1"/>
                      <a:r>
                        <a:rPr lang="en-US" sz="1600" b="0" kern="1200" dirty="0">
                          <a:solidFill>
                            <a:schemeClr val="bg1"/>
                          </a:solidFill>
                          <a:latin typeface="+mn-lt"/>
                          <a:ea typeface="+mn-ea"/>
                          <a:cs typeface="+mn-cs"/>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a:solidFill>
                            <a:schemeClr val="bg1"/>
                          </a:solidFill>
                          <a:latin typeface="+mn-lt"/>
                          <a:ea typeface="+mn-ea"/>
                          <a:cs typeface="+mn-cs"/>
                        </a:rPr>
                        <a:t>IProgress</a:t>
                      </a:r>
                      <a:r>
                        <a:rPr lang="en-US" sz="1600" b="0" kern="1200" dirty="0">
                          <a:solidFill>
                            <a:schemeClr val="bg1"/>
                          </a:solidFill>
                          <a:latin typeface="+mn-lt"/>
                          <a:ea typeface="+mn-ea"/>
                          <a:cs typeface="+mn-cs"/>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009"/>
                  </a:ext>
                </a:extLst>
              </a:tr>
              <a:tr h="320018">
                <a:tc>
                  <a:txBody>
                    <a:bodyPr/>
                    <a:lstStyle/>
                    <a:p>
                      <a:pPr algn="l"/>
                      <a:r>
                        <a:rPr lang="en-US" sz="1600" b="0" dirty="0">
                          <a:solidFill>
                            <a:schemeClr val="bg1"/>
                          </a:solidFill>
                        </a:rPr>
                        <a:t>System.Runtime.Serialization</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10"/>
                  </a:ext>
                </a:extLst>
              </a:tr>
              <a:tr h="320018">
                <a:tc>
                  <a:txBody>
                    <a:bodyPr/>
                    <a:lstStyle/>
                    <a:p>
                      <a:pPr algn="l"/>
                      <a:r>
                        <a:rPr lang="en-US" sz="1600" kern="1200" dirty="0" err="1">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Получение уведомлений о изменении состоянии объекта</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2966423812"/>
                  </a:ext>
                </a:extLst>
              </a:tr>
            </a:tbl>
          </a:graphicData>
        </a:graphic>
      </p:graphicFrame>
    </p:spTree>
    <p:extLst>
      <p:ext uri="{BB962C8B-B14F-4D97-AF65-F5344CB8AC3E}">
        <p14:creationId xmlns:p14="http://schemas.microsoft.com/office/powerpoint/2010/main" val="16248537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Интерфейс </a:t>
            </a:r>
            <a:r>
              <a:rPr lang="en-US" dirty="0" err="1">
                <a:solidFill>
                  <a:schemeClr val="bg1"/>
                </a:solidFill>
              </a:rPr>
              <a:t>IEquatable</a:t>
            </a:r>
            <a:r>
              <a:rPr lang="en-US" dirty="0">
                <a:solidFill>
                  <a:schemeClr val="bg1"/>
                </a:solidFill>
              </a:rPr>
              <a:t>&lt;T&gt;</a:t>
            </a:r>
          </a:p>
        </p:txBody>
      </p:sp>
      <p:sp>
        <p:nvSpPr>
          <p:cNvPr id="3" name="Content Placeholder 2"/>
          <p:cNvSpPr>
            <a:spLocks noGrp="1"/>
          </p:cNvSpPr>
          <p:nvPr>
            <p:ph idx="1"/>
          </p:nvPr>
        </p:nvSpPr>
        <p:spPr>
          <a:xfrm>
            <a:off x="457200" y="1600201"/>
            <a:ext cx="8229600" cy="1036711"/>
          </a:xfrm>
          <a:solidFill>
            <a:schemeClr val="bg1"/>
          </a:solidFill>
        </p:spPr>
        <p:txBody>
          <a:bodyPr>
            <a:normAutofit/>
          </a:bodyPr>
          <a:lstStyle/>
          <a:p>
            <a:pPr marL="0" indent="0">
              <a:buNone/>
            </a:pP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IEquatable</a:t>
            </a:r>
            <a:r>
              <a:rPr lang="en-US" sz="1200" dirty="0">
                <a:solidFill>
                  <a:srgbClr val="000000"/>
                </a:solidFill>
                <a:latin typeface="Consolas" panose="020B0609020204030204" pitchFamily="49" charset="0"/>
                <a:cs typeface="Consolas" panose="020B0609020204030204" pitchFamily="49" charset="0"/>
              </a:rPr>
              <a:t>&lt;T&gt;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bool</a:t>
            </a:r>
            <a:r>
              <a:rPr lang="en-US" sz="1200" dirty="0">
                <a:solidFill>
                  <a:srgbClr val="000000"/>
                </a:solidFill>
                <a:latin typeface="Consolas" panose="020B0609020204030204" pitchFamily="49" charset="0"/>
                <a:cs typeface="Consolas" panose="020B0609020204030204" pitchFamily="49" charset="0"/>
              </a:rPr>
              <a:t> Equals(</a:t>
            </a:r>
            <a:r>
              <a:rPr lang="en-US" sz="1200" dirty="0">
                <a:solidFill>
                  <a:srgbClr val="0000FF"/>
                </a:solidFill>
                <a:latin typeface="Consolas" panose="020B0609020204030204" pitchFamily="49" charset="0"/>
                <a:cs typeface="Consolas" panose="020B0609020204030204" pitchFamily="49" charset="0"/>
              </a:rPr>
              <a:t>T</a:t>
            </a:r>
            <a:r>
              <a:rPr lang="en-US" sz="1200" dirty="0">
                <a:solidFill>
                  <a:srgbClr val="000000"/>
                </a:solidFill>
                <a:latin typeface="Consolas" panose="020B0609020204030204" pitchFamily="49" charset="0"/>
                <a:cs typeface="Consolas" panose="020B0609020204030204" pitchFamily="49" charset="0"/>
              </a:rPr>
              <a:t> other);</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en-US" sz="1200" dirty="0">
              <a:solidFill>
                <a:schemeClr val="bg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 xmlns:a16="http://schemas.microsoft.com/office/drawing/2014/main" id="{D240E8B5-1B7D-2D46-8A4C-F006708B1D48}"/>
              </a:ext>
            </a:extLst>
          </p:cNvPr>
          <p:cNvSpPr txBox="1"/>
          <p:nvPr/>
        </p:nvSpPr>
        <p:spPr>
          <a:xfrm>
            <a:off x="457200" y="2924944"/>
            <a:ext cx="8229600" cy="1200329"/>
          </a:xfrm>
          <a:prstGeom prst="rect">
            <a:avLst/>
          </a:prstGeom>
          <a:noFill/>
        </p:spPr>
        <p:txBody>
          <a:bodyPr wrap="square" rtlCol="0">
            <a:spAutoFit/>
          </a:bodyPr>
          <a:lstStyle/>
          <a:p>
            <a:r>
              <a:rPr lang="ru-RU" dirty="0">
                <a:solidFill>
                  <a:schemeClr val="bg1"/>
                </a:solidFill>
              </a:rPr>
              <a:t>Предназначен для сравнения объектов на равенство значений. Реализуется в дополнение к виртуальному методу </a:t>
            </a:r>
            <a:r>
              <a:rPr lang="en-US" dirty="0">
                <a:solidFill>
                  <a:schemeClr val="bg1"/>
                </a:solidFill>
              </a:rPr>
              <a:t>Equals</a:t>
            </a:r>
            <a:r>
              <a:rPr lang="ru-RU" dirty="0">
                <a:solidFill>
                  <a:schemeClr val="bg1"/>
                </a:solidFill>
              </a:rPr>
              <a:t> для обеспечения строгой типизации.</a:t>
            </a:r>
          </a:p>
          <a:p>
            <a:endParaRPr lang="ru-RU" dirty="0">
              <a:solidFill>
                <a:schemeClr val="bg1"/>
              </a:solidFill>
            </a:endParaRPr>
          </a:p>
          <a:p>
            <a:r>
              <a:rPr lang="ru-RU" dirty="0">
                <a:solidFill>
                  <a:schemeClr val="bg1"/>
                </a:solidFill>
              </a:rPr>
              <a:t>Может пригодиться при работе с некоторыми </a:t>
            </a:r>
            <a:r>
              <a:rPr lang="en-US" dirty="0">
                <a:solidFill>
                  <a:schemeClr val="bg1"/>
                </a:solidFill>
              </a:rPr>
              <a:t>LINQ</a:t>
            </a:r>
            <a:r>
              <a:rPr lang="ru-RU" dirty="0">
                <a:solidFill>
                  <a:schemeClr val="bg1"/>
                </a:solidFill>
              </a:rPr>
              <a:t> методами.</a:t>
            </a:r>
            <a:endParaRPr lang="en-US" dirty="0">
              <a:solidFill>
                <a:schemeClr val="bg1"/>
              </a:solidFill>
            </a:endParaRPr>
          </a:p>
        </p:txBody>
      </p:sp>
    </p:spTree>
    <p:extLst>
      <p:ext uri="{BB962C8B-B14F-4D97-AF65-F5344CB8AC3E}">
        <p14:creationId xmlns:p14="http://schemas.microsoft.com/office/powerpoint/2010/main" val="874261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 и </a:t>
            </a:r>
            <a:r>
              <a:rPr lang="en-US" sz="2400" b="1" dirty="0" err="1">
                <a:solidFill>
                  <a:schemeClr val="bg1"/>
                </a:solidFill>
                <a:cs typeface="Times New Roman" pitchFamily="18" charset="0"/>
              </a:rPr>
              <a:t>IComparable</a:t>
            </a:r>
            <a:r>
              <a:rPr lang="en-US" sz="2400" b="1" dirty="0">
                <a:solidFill>
                  <a:schemeClr val="bg1"/>
                </a:solidFill>
                <a:cs typeface="Times New Roman" pitchFamily="18" charset="0"/>
              </a:rPr>
              <a:t>&lt;T&gt;</a:t>
            </a:r>
          </a:p>
          <a:p>
            <a:pPr algn="ctr">
              <a:tabLst>
                <a:tab pos="457200" algn="l"/>
              </a:tabLst>
            </a:pPr>
            <a:r>
              <a:rPr lang="ru-RU" sz="1200" dirty="0">
                <a:solidFill>
                  <a:schemeClr val="bg1"/>
                </a:solidFill>
                <a:cs typeface="Times New Roman" pitchFamily="18" charset="0"/>
              </a:rPr>
              <a:t>Используется для сортировки в массивах и т.д.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4831432" y="623010"/>
            <a:ext cx="2764904"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0000"/>
                </a:solidFill>
                <a:latin typeface="Fira Code" panose="020B0509050000020004" pitchFamily="49" charset="0"/>
              </a:rPr>
              <a:t> </a:t>
            </a:r>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System.Collections.Generic</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IComparable</a:t>
            </a:r>
            <a:r>
              <a:rPr lang="en-US" sz="1000" dirty="0">
                <a:solidFill>
                  <a:srgbClr val="000000"/>
                </a:solidFill>
                <a:latin typeface="Fira Code" panose="020B0509050000020004" pitchFamily="49" charset="0"/>
              </a:rPr>
              <a:t>&lt;T&gt;</a:t>
            </a: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CompareTo</a:t>
            </a:r>
            <a:r>
              <a:rPr lang="en-US" sz="1000" dirty="0">
                <a:solidFill>
                  <a:srgbClr val="000000"/>
                </a:solidFill>
                <a:latin typeface="Fira Code" panose="020B0509050000020004" pitchFamily="49" charset="0"/>
              </a:rPr>
              <a:t>(</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other);</a:t>
            </a:r>
          </a:p>
          <a:p>
            <a:r>
              <a:rPr lang="en-US" sz="1000" dirty="0">
                <a:solidFill>
                  <a:srgbClr val="000000"/>
                </a:solidFill>
                <a:latin typeface="Fira Code" panose="020B0509050000020004" pitchFamily="49" charset="0"/>
              </a:rPr>
              <a:t>}</a:t>
            </a:r>
          </a:p>
        </p:txBody>
      </p:sp>
      <p:sp>
        <p:nvSpPr>
          <p:cNvPr id="17412" name="TextBox 7"/>
          <p:cNvSpPr txBox="1">
            <a:spLocks noChangeArrowheads="1"/>
          </p:cNvSpPr>
          <p:nvPr/>
        </p:nvSpPr>
        <p:spPr bwMode="auto">
          <a:xfrm>
            <a:off x="228600" y="1466200"/>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	</a:t>
            </a:r>
            <a:r>
              <a:rPr lang="ru-RU" sz="1400" dirty="0">
                <a:solidFill>
                  <a:schemeClr val="bg1"/>
                </a:solidFill>
              </a:rPr>
              <a:t>Метод </a:t>
            </a:r>
            <a:r>
              <a:rPr lang="en-US" sz="1400" dirty="0">
                <a:solidFill>
                  <a:schemeClr val="bg1"/>
                </a:solidFill>
              </a:rPr>
              <a:t>CompareTo()</a:t>
            </a:r>
            <a:r>
              <a:rPr lang="ru-RU" sz="1400" dirty="0">
                <a:solidFill>
                  <a:schemeClr val="bg1"/>
                </a:solidFill>
              </a:rPr>
              <a:t> должен возвращать отрицательное значение если текущий объект меньше принимаемого, 0 – если они равны, положительное – если текущий больше принимаемого. При сравнении с </a:t>
            </a:r>
            <a:r>
              <a:rPr lang="en-US" sz="1400" dirty="0">
                <a:solidFill>
                  <a:schemeClr val="bg1"/>
                </a:solidFill>
              </a:rPr>
              <a:t>null </a:t>
            </a:r>
            <a:r>
              <a:rPr lang="ru-RU" sz="1400" dirty="0">
                <a:solidFill>
                  <a:schemeClr val="bg1"/>
                </a:solidFill>
              </a:rPr>
              <a:t>нужно возвращать положительное число.</a:t>
            </a:r>
          </a:p>
        </p:txBody>
      </p:sp>
      <p:sp>
        <p:nvSpPr>
          <p:cNvPr id="17413" name="Rectangle 2"/>
          <p:cNvSpPr>
            <a:spLocks noChangeArrowheads="1"/>
          </p:cNvSpPr>
          <p:nvPr/>
        </p:nvSpPr>
        <p:spPr bwMode="auto">
          <a:xfrm>
            <a:off x="304800" y="2340162"/>
            <a:ext cx="8686800" cy="4247317"/>
          </a:xfrm>
          <a:prstGeom prst="rect">
            <a:avLst/>
          </a:prstGeom>
          <a:solidFill>
            <a:schemeClr val="bg1"/>
          </a:solidFill>
          <a:ln>
            <a:noFill/>
          </a:ln>
          <a:extLst/>
        </p:spPr>
        <p:txBody>
          <a:bodyPr anchor="ctr">
            <a:spAutoFit/>
          </a:bodyPr>
          <a:lstStyle/>
          <a:p>
            <a:r>
              <a:rPr lang="en-US" sz="900" dirty="0">
                <a:solidFill>
                  <a:srgbClr val="0000FF"/>
                </a:solidFill>
                <a:latin typeface="Consolas" panose="020B0609020204030204" pitchFamily="49" charset="0"/>
                <a:cs typeface="Consolas" panose="020B0609020204030204" pitchFamily="49" charset="0"/>
              </a:rPr>
              <a:t>using</a:t>
            </a:r>
            <a:r>
              <a:rPr lang="en-US" sz="900" dirty="0">
                <a:solidFill>
                  <a:srgbClr val="000000"/>
                </a:solidFill>
                <a:latin typeface="Consolas" panose="020B0609020204030204" pitchFamily="49" charset="0"/>
                <a:cs typeface="Consolas" panose="020B0609020204030204" pitchFamily="49" charset="0"/>
              </a:rPr>
              <a:t> System;</a:t>
            </a:r>
          </a:p>
          <a:p>
            <a:r>
              <a:rPr lang="en-US" sz="900" dirty="0">
                <a:solidFill>
                  <a:srgbClr val="0000FF"/>
                </a:solidFill>
                <a:latin typeface="Consolas" panose="020B0609020204030204" pitchFamily="49" charset="0"/>
                <a:cs typeface="Consolas" panose="020B0609020204030204" pitchFamily="49" charset="0"/>
              </a:rPr>
              <a:t>using</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System.Collections.Generic</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r>
            <a:br>
              <a:rPr lang="en-US" sz="900" dirty="0">
                <a:solidFill>
                  <a:srgbClr val="000000"/>
                </a:solidFill>
                <a:latin typeface="Consolas" panose="020B0609020204030204" pitchFamily="49" charset="0"/>
                <a:cs typeface="Consolas" panose="020B0609020204030204" pitchFamily="49" charset="0"/>
              </a:rPr>
            </a:br>
            <a:r>
              <a:rPr lang="en-US" sz="900" dirty="0">
                <a:solidFill>
                  <a:srgbClr val="0000FF"/>
                </a:solidFill>
                <a:latin typeface="Consolas" panose="020B0609020204030204" pitchFamily="49" charset="0"/>
                <a:cs typeface="Consolas" panose="020B0609020204030204" pitchFamily="49" charset="0"/>
              </a:rPr>
              <a:t>class</a:t>
            </a:r>
            <a:r>
              <a:rPr lang="en-US" sz="900" dirty="0">
                <a:solidFill>
                  <a:srgbClr val="000000"/>
                </a:solidFill>
                <a:latin typeface="Consolas" panose="020B0609020204030204" pitchFamily="49" charset="0"/>
                <a:cs typeface="Consolas" panose="020B0609020204030204" pitchFamily="49" charset="0"/>
              </a:rPr>
              <a:t> Point : </a:t>
            </a:r>
            <a:r>
              <a:rPr lang="en-US" sz="900" dirty="0" err="1">
                <a:solidFill>
                  <a:srgbClr val="0000FF"/>
                </a:solidFill>
                <a:latin typeface="Consolas" panose="020B0609020204030204" pitchFamily="49" charset="0"/>
                <a:cs typeface="Consolas" panose="020B0609020204030204" pitchFamily="49" charset="0"/>
              </a:rPr>
              <a:t>IComparable</a:t>
            </a:r>
            <a:r>
              <a:rPr lang="en-US" sz="900" dirty="0">
                <a:solidFill>
                  <a:srgbClr val="000000"/>
                </a:solidFill>
                <a:latin typeface="Consolas" panose="020B0609020204030204" pitchFamily="49" charset="0"/>
                <a:cs typeface="Consolas" panose="020B0609020204030204" pitchFamily="49" charset="0"/>
              </a:rPr>
              <a:t>&lt;</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&gt;</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private</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x;</a:t>
            </a:r>
          </a:p>
          <a:p>
            <a:r>
              <a:rPr lang="en-US" sz="900" dirty="0">
                <a:solidFill>
                  <a:srgbClr val="0000FF"/>
                </a:solidFill>
                <a:latin typeface="Consolas" panose="020B0609020204030204" pitchFamily="49" charset="0"/>
                <a:cs typeface="Consolas" panose="020B0609020204030204" pitchFamily="49" charset="0"/>
              </a:rPr>
              <a:t>    private</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y;</a:t>
            </a:r>
          </a:p>
          <a:p>
            <a:r>
              <a:rPr lang="en-US" sz="900" dirty="0">
                <a:solidFill>
                  <a:srgbClr val="008000"/>
                </a:solidFill>
                <a:latin typeface="Consolas" panose="020B0609020204030204" pitchFamily="49" charset="0"/>
                <a:cs typeface="Consolas" panose="020B0609020204030204" pitchFamily="49" charset="0"/>
              </a:rPr>
              <a:t>    //. . . . . . . . . . . . . . . . . . . . . . . . . . . . . .</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FF"/>
                </a:solidFill>
                <a:latin typeface="Consolas" panose="020B0609020204030204" pitchFamily="49" charset="0"/>
                <a:cs typeface="Consolas" panose="020B0609020204030204" pitchFamily="49" charset="0"/>
              </a:rPr>
              <a:t>    public</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CompareTo</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 p)   </a:t>
            </a:r>
            <a:r>
              <a:rPr lang="en-US" sz="900" dirty="0">
                <a:solidFill>
                  <a:srgbClr val="008000"/>
                </a:solidFill>
                <a:latin typeface="Consolas" panose="020B0609020204030204" pitchFamily="49" charset="0"/>
                <a:cs typeface="Consolas" panose="020B0609020204030204" pitchFamily="49" charset="0"/>
              </a:rPr>
              <a:t>//</a:t>
            </a:r>
            <a:r>
              <a:rPr lang="ru-RU" sz="900" dirty="0">
                <a:solidFill>
                  <a:srgbClr val="008000"/>
                </a:solidFill>
                <a:latin typeface="Consolas" panose="020B0609020204030204" pitchFamily="49" charset="0"/>
                <a:cs typeface="Consolas" panose="020B0609020204030204" pitchFamily="49" charset="0"/>
              </a:rPr>
              <a:t>Реализация интерфейса</a:t>
            </a:r>
            <a:endParaRPr lang="ru-RU"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r>
              <a:rPr lang="ru-RU"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return</a:t>
            </a:r>
            <a:r>
              <a:rPr lang="en-US" sz="900" dirty="0">
                <a:solidFill>
                  <a:srgbClr val="000000"/>
                </a:solidFill>
                <a:latin typeface="Consolas" panose="020B0609020204030204" pitchFamily="49" charset="0"/>
                <a:cs typeface="Consolas" panose="020B0609020204030204" pitchFamily="49" charset="0"/>
              </a:rPr>
              <a:t> x - </a:t>
            </a:r>
            <a:r>
              <a:rPr lang="en-US" sz="900" dirty="0" err="1">
                <a:solidFill>
                  <a:srgbClr val="000000"/>
                </a:solidFill>
                <a:latin typeface="Consolas" panose="020B0609020204030204" pitchFamily="49" charset="0"/>
                <a:cs typeface="Consolas" panose="020B0609020204030204" pitchFamily="49" charset="0"/>
              </a:rPr>
              <a:t>p.x</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class</a:t>
            </a:r>
            <a:r>
              <a:rPr lang="en-US" sz="900" dirty="0">
                <a:solidFill>
                  <a:srgbClr val="000000"/>
                </a:solidFill>
                <a:latin typeface="Consolas" panose="020B0609020204030204" pitchFamily="49" charset="0"/>
                <a:cs typeface="Consolas" panose="020B0609020204030204" pitchFamily="49" charset="0"/>
              </a:rPr>
              <a:t> Program</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static</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void</a:t>
            </a:r>
            <a:r>
              <a:rPr lang="en-US" sz="900" dirty="0">
                <a:solidFill>
                  <a:srgbClr val="000000"/>
                </a:solidFill>
                <a:latin typeface="Consolas" panose="020B0609020204030204" pitchFamily="49" charset="0"/>
                <a:cs typeface="Consolas" panose="020B0609020204030204" pitchFamily="49" charset="0"/>
              </a:rPr>
              <a:t> Main(</a:t>
            </a:r>
            <a:r>
              <a:rPr lang="en-US" sz="900" dirty="0">
                <a:solidFill>
                  <a:srgbClr val="0000FF"/>
                </a:solidFill>
                <a:latin typeface="Consolas" panose="020B0609020204030204" pitchFamily="49" charset="0"/>
                <a:cs typeface="Consolas" panose="020B0609020204030204" pitchFamily="49" charset="0"/>
              </a:rPr>
              <a:t>string</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args</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FF"/>
                </a:solidFill>
                <a:latin typeface="Consolas" panose="020B0609020204030204" pitchFamily="49" charset="0"/>
                <a:cs typeface="Consolas" panose="020B0609020204030204" pitchFamily="49" charset="0"/>
              </a:rPr>
              <a:t>        Point</a:t>
            </a:r>
            <a:r>
              <a:rPr lang="en-US" sz="900" dirty="0">
                <a:solidFill>
                  <a:srgbClr val="000000"/>
                </a:solidFill>
                <a:latin typeface="Consolas" panose="020B0609020204030204" pitchFamily="49" charset="0"/>
                <a:cs typeface="Consolas" panose="020B0609020204030204" pitchFamily="49" charset="0"/>
              </a:rPr>
              <a:t>[] array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9885A"/>
                </a:solidFill>
                <a:latin typeface="Consolas" panose="020B0609020204030204" pitchFamily="49" charset="0"/>
                <a:cs typeface="Consolas" panose="020B0609020204030204" pitchFamily="49" charset="0"/>
              </a:rPr>
              <a:t>10</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Random</a:t>
            </a:r>
            <a:r>
              <a:rPr lang="en-US" sz="900" dirty="0">
                <a:solidFill>
                  <a:srgbClr val="000000"/>
                </a:solidFill>
                <a:latin typeface="Consolas" panose="020B0609020204030204" pitchFamily="49" charset="0"/>
                <a:cs typeface="Consolas" panose="020B0609020204030204" pitchFamily="49" charset="0"/>
              </a:rPr>
              <a:t> rand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Random</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for</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&lt; </a:t>
            </a:r>
            <a:r>
              <a:rPr lang="en-US" sz="900" dirty="0">
                <a:solidFill>
                  <a:srgbClr val="09885A"/>
                </a:solidFill>
                <a:latin typeface="Consolas" panose="020B0609020204030204" pitchFamily="49" charset="0"/>
                <a:cs typeface="Consolas" panose="020B0609020204030204" pitchFamily="49" charset="0"/>
              </a:rPr>
              <a:t>10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array[</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a:t>
            </a:r>
            <a:r>
              <a:rPr lang="en-US" sz="900" dirty="0" err="1">
                <a:solidFill>
                  <a:srgbClr val="000000"/>
                </a:solidFill>
                <a:latin typeface="Consolas" panose="020B0609020204030204" pitchFamily="49" charset="0"/>
                <a:cs typeface="Consolas" panose="020B0609020204030204" pitchFamily="49" charset="0"/>
              </a:rPr>
              <a:t>rand.Next</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100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rand.Next</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100</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Array.Sort</a:t>
            </a:r>
            <a:r>
              <a:rPr lang="en-US" sz="900" dirty="0">
                <a:solidFill>
                  <a:srgbClr val="000000"/>
                </a:solidFill>
                <a:latin typeface="Consolas" panose="020B0609020204030204" pitchFamily="49" charset="0"/>
                <a:cs typeface="Consolas" panose="020B0609020204030204" pitchFamily="49" charset="0"/>
              </a:rPr>
              <a:t>(array);      </a:t>
            </a:r>
            <a:r>
              <a:rPr lang="en-US" sz="900" dirty="0">
                <a:solidFill>
                  <a:srgbClr val="008000"/>
                </a:solidFill>
                <a:latin typeface="Consolas" panose="020B0609020204030204" pitchFamily="49" charset="0"/>
                <a:cs typeface="Consolas" panose="020B0609020204030204" pitchFamily="49" charset="0"/>
              </a:rPr>
              <a:t>//</a:t>
            </a:r>
            <a:r>
              <a:rPr lang="ru-RU" sz="900" dirty="0">
                <a:solidFill>
                  <a:srgbClr val="008000"/>
                </a:solidFill>
                <a:latin typeface="Consolas" panose="020B0609020204030204" pitchFamily="49" charset="0"/>
                <a:cs typeface="Consolas" panose="020B0609020204030204" pitchFamily="49" charset="0"/>
              </a:rPr>
              <a:t>Сортировка массива точек</a:t>
            </a:r>
            <a:endParaRPr lang="ru-RU" sz="900" dirty="0">
              <a:solidFill>
                <a:srgbClr val="000000"/>
              </a:solidFill>
              <a:latin typeface="Consolas" panose="020B0609020204030204" pitchFamily="49" charset="0"/>
              <a:cs typeface="Consolas" panose="020B0609020204030204" pitchFamily="49" charset="0"/>
            </a:endParaRPr>
          </a:p>
          <a:p>
            <a:r>
              <a:rPr lang="en-US" sz="900" dirty="0">
                <a:solidFill>
                  <a:srgbClr val="0000FF"/>
                </a:solidFill>
                <a:latin typeface="Consolas" panose="020B0609020204030204" pitchFamily="49" charset="0"/>
                <a:cs typeface="Consolas" panose="020B0609020204030204" pitchFamily="49" charset="0"/>
              </a:rPr>
              <a:t>        foreach</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pt</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in</a:t>
            </a:r>
            <a:r>
              <a:rPr lang="en-US" sz="900" dirty="0">
                <a:solidFill>
                  <a:srgbClr val="000000"/>
                </a:solidFill>
                <a:latin typeface="Consolas" panose="020B0609020204030204" pitchFamily="49" charset="0"/>
                <a:cs typeface="Consolas" panose="020B0609020204030204" pitchFamily="49" charset="0"/>
              </a:rPr>
              <a:t> array)</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Console.WriteLine</a:t>
            </a:r>
            <a:r>
              <a:rPr lang="en-US" sz="900" dirty="0">
                <a:solidFill>
                  <a:srgbClr val="000000"/>
                </a:solidFill>
                <a:latin typeface="Consolas" panose="020B0609020204030204" pitchFamily="49" charset="0"/>
                <a:cs typeface="Consolas" panose="020B0609020204030204" pitchFamily="49" charset="0"/>
              </a:rPr>
              <a:t>(</a:t>
            </a:r>
            <a:r>
              <a:rPr lang="en-US" sz="900" dirty="0" err="1">
                <a:solidFill>
                  <a:srgbClr val="000000"/>
                </a:solidFill>
                <a:latin typeface="Consolas" panose="020B0609020204030204" pitchFamily="49" charset="0"/>
                <a:cs typeface="Consolas" panose="020B0609020204030204" pitchFamily="49" charset="0"/>
              </a:rPr>
              <a:t>pt</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a:t>
            </a:r>
          </a:p>
        </p:txBody>
      </p:sp>
      <p:sp>
        <p:nvSpPr>
          <p:cNvPr id="6" name="Rectangle 1">
            <a:extLst>
              <a:ext uri="{FF2B5EF4-FFF2-40B4-BE49-F238E27FC236}">
                <a16:creationId xmlns="" xmlns:a16="http://schemas.microsoft.com/office/drawing/2014/main" id="{2A7E34D6-3FB4-4F4B-825A-D730537C9A73}"/>
              </a:ext>
            </a:extLst>
          </p:cNvPr>
          <p:cNvSpPr>
            <a:spLocks noChangeArrowheads="1"/>
          </p:cNvSpPr>
          <p:nvPr/>
        </p:nvSpPr>
        <p:spPr bwMode="auto">
          <a:xfrm>
            <a:off x="1115616" y="623010"/>
            <a:ext cx="2952328"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IComparable</a:t>
            </a:r>
            <a:endParaRPr lang="en-US" sz="1000" dirty="0">
              <a:solidFill>
                <a:srgbClr val="000000"/>
              </a:solidFill>
              <a:latin typeface="Fira Code" panose="020B0509050000020004" pitchFamily="49" charset="0"/>
            </a:endParaRP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CompareTo</a:t>
            </a:r>
            <a:r>
              <a:rPr lang="en-US" sz="1000" dirty="0">
                <a:solidFill>
                  <a:srgbClr val="000000"/>
                </a:solidFill>
                <a:latin typeface="Fira Code" panose="020B0509050000020004" pitchFamily="49" charset="0"/>
              </a:rPr>
              <a:t>(</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obj</a:t>
            </a:r>
            <a:r>
              <a:rPr lang="en-US" sz="1000" dirty="0">
                <a:solidFill>
                  <a:srgbClr val="000000"/>
                </a:solidFill>
                <a:latin typeface="Fira Code" panose="020B0509050000020004" pitchFamily="49" charset="0"/>
              </a:rPr>
              <a:t>);</a:t>
            </a:r>
          </a:p>
          <a:p>
            <a:r>
              <a:rPr lang="en-US" sz="1000" dirty="0">
                <a:solidFill>
                  <a:srgbClr val="000000"/>
                </a:solidFill>
                <a:latin typeface="Fira Code" panose="020B0509050000020004" pitchFamily="49" charset="0"/>
              </a:rPr>
              <a:t>}</a:t>
            </a:r>
          </a:p>
        </p:txBody>
      </p:sp>
    </p:spTree>
    <p:extLst>
      <p:ext uri="{BB962C8B-B14F-4D97-AF65-F5344CB8AC3E}">
        <p14:creationId xmlns:p14="http://schemas.microsoft.com/office/powerpoint/2010/main" val="59423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 и </a:t>
            </a:r>
            <a:r>
              <a:rPr lang="en-US" sz="2400" b="1" dirty="0" err="1">
                <a:solidFill>
                  <a:schemeClr val="bg1"/>
                </a:solidFill>
                <a:cs typeface="Times New Roman" pitchFamily="18" charset="0"/>
              </a:rPr>
              <a:t>IComparer</a:t>
            </a:r>
            <a:r>
              <a:rPr lang="en-US" sz="2400" b="1" dirty="0">
                <a:solidFill>
                  <a:schemeClr val="bg1"/>
                </a:solidFill>
                <a:cs typeface="Times New Roman" pitchFamily="18" charset="0"/>
              </a:rPr>
              <a:t>&lt;T&gt;</a:t>
            </a:r>
          </a:p>
          <a:p>
            <a:pPr algn="ctr">
              <a:tabLst>
                <a:tab pos="457200" algn="l"/>
              </a:tabLst>
            </a:pPr>
            <a:r>
              <a:rPr lang="ru-RU" sz="1200" dirty="0">
                <a:solidFill>
                  <a:schemeClr val="bg1"/>
                </a:solidFill>
                <a:cs typeface="Times New Roman" pitchFamily="18" charset="0"/>
              </a:rPr>
              <a:t>Используется для сортировки классов у которых уже есть реализация </a:t>
            </a:r>
            <a:r>
              <a:rPr lang="en-US" sz="1200" dirty="0">
                <a:solidFill>
                  <a:schemeClr val="bg1"/>
                </a:solidFill>
                <a:cs typeface="Times New Roman" pitchFamily="18" charset="0"/>
              </a:rPr>
              <a:t>IComparable </a:t>
            </a:r>
            <a:r>
              <a:rPr lang="ru-RU" sz="1200" dirty="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55297" name="Rectangle 1"/>
          <p:cNvSpPr>
            <a:spLocks noChangeArrowheads="1"/>
          </p:cNvSpPr>
          <p:nvPr/>
        </p:nvSpPr>
        <p:spPr bwMode="auto">
          <a:xfrm>
            <a:off x="304800" y="1824553"/>
            <a:ext cx="8534400" cy="4555093"/>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latin typeface="Consolas" panose="020B0609020204030204" pitchFamily="49" charset="0"/>
                <a:cs typeface="Consolas" panose="020B0609020204030204" pitchFamily="49" charset="0"/>
              </a:rPr>
              <a:t>using</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System.Collections.Generic</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Point : </a:t>
            </a:r>
            <a:r>
              <a:rPr lang="en-US" sz="1000" dirty="0" err="1">
                <a:solidFill>
                  <a:srgbClr val="0000FF"/>
                </a:solidFill>
                <a:latin typeface="Consolas" panose="020B0609020204030204" pitchFamily="49" charset="0"/>
                <a:cs typeface="Consolas" panose="020B0609020204030204" pitchFamily="49" charset="0"/>
              </a:rPr>
              <a:t>IComparable</a:t>
            </a:r>
            <a:r>
              <a:rPr lang="en-US" sz="1000" dirty="0">
                <a:solidFill>
                  <a:srgbClr val="000000"/>
                </a:solidFill>
                <a:latin typeface="Consolas" panose="020B0609020204030204" pitchFamily="49" charset="0"/>
                <a:cs typeface="Consolas" panose="020B0609020204030204" pitchFamily="49" charset="0"/>
              </a:rPr>
              <a:t>&lt;</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&gt;</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8000"/>
                </a:solidFill>
                <a:latin typeface="Consolas" panose="020B0609020204030204" pitchFamily="49" charset="0"/>
                <a:cs typeface="Consolas" panose="020B0609020204030204" pitchFamily="49" charset="0"/>
              </a:rPr>
              <a:t>    //. . . . . . . . . . . . . . . . . . . .</a:t>
            </a:r>
            <a:endParaRPr lang="en-US" sz="1000" dirty="0">
              <a:solidFill>
                <a:srgbClr val="000000"/>
              </a:solidFill>
              <a:latin typeface="Consolas" panose="020B0609020204030204" pitchFamily="49" charset="0"/>
              <a:cs typeface="Consolas" panose="020B0609020204030204" pitchFamily="49" charset="0"/>
            </a:endParaRP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SortPointsByY</a:t>
            </a:r>
            <a:r>
              <a:rPr lang="en-US" sz="1000" dirty="0">
                <a:solidFill>
                  <a:srgbClr val="000000"/>
                </a:solidFill>
                <a:latin typeface="Consolas" panose="020B0609020204030204" pitchFamily="49" charset="0"/>
                <a:cs typeface="Consolas" panose="020B0609020204030204" pitchFamily="49" charset="0"/>
              </a:rPr>
              <a:t> : </a:t>
            </a:r>
            <a:r>
              <a:rPr lang="en-US" sz="1000" dirty="0" err="1">
                <a:solidFill>
                  <a:srgbClr val="0000FF"/>
                </a:solidFill>
                <a:latin typeface="Consolas" panose="020B0609020204030204" pitchFamily="49" charset="0"/>
                <a:cs typeface="Consolas" panose="020B0609020204030204" pitchFamily="49" charset="0"/>
              </a:rPr>
              <a:t>IComparer</a:t>
            </a:r>
            <a:r>
              <a:rPr lang="en-US" sz="1000" dirty="0">
                <a:solidFill>
                  <a:srgbClr val="000000"/>
                </a:solidFill>
                <a:latin typeface="Consolas" panose="020B0609020204030204" pitchFamily="49" charset="0"/>
                <a:cs typeface="Consolas" panose="020B0609020204030204" pitchFamily="49" charset="0"/>
              </a:rPr>
              <a:t>&lt;</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&gt;</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public</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int</a:t>
            </a:r>
            <a:r>
              <a:rPr lang="en-US" sz="1000" dirty="0">
                <a:solidFill>
                  <a:srgbClr val="000000"/>
                </a:solidFill>
                <a:latin typeface="Consolas" panose="020B0609020204030204" pitchFamily="49" charset="0"/>
                <a:cs typeface="Consolas" panose="020B0609020204030204" pitchFamily="49" charset="0"/>
              </a:rPr>
              <a:t> Compare(</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first,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second)</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FF"/>
                </a:solidFill>
                <a:latin typeface="Consolas" panose="020B0609020204030204" pitchFamily="49" charset="0"/>
                <a:cs typeface="Consolas" panose="020B0609020204030204" pitchFamily="49" charset="0"/>
              </a:rPr>
              <a:t>        return</a:t>
            </a:r>
            <a:r>
              <a:rPr lang="en-US" sz="1000" dirty="0">
                <a:solidFill>
                  <a:srgbClr val="000000"/>
                </a:solidFill>
                <a:latin typeface="Consolas" panose="020B0609020204030204" pitchFamily="49" charset="0"/>
                <a:cs typeface="Consolas" panose="020B0609020204030204" pitchFamily="49" charset="0"/>
              </a:rPr>
              <a:t> p1.Y - p2.Y;</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Program</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static</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void</a:t>
            </a:r>
            <a:r>
              <a:rPr lang="en-US" sz="1000" dirty="0">
                <a:solidFill>
                  <a:srgbClr val="000000"/>
                </a:solidFill>
                <a:latin typeface="Consolas" panose="020B0609020204030204" pitchFamily="49" charset="0"/>
                <a:cs typeface="Consolas" panose="020B0609020204030204" pitchFamily="49" charset="0"/>
              </a:rPr>
              <a:t> Main(</a:t>
            </a:r>
            <a:r>
              <a:rPr lang="en-US" sz="1000" dirty="0">
                <a:solidFill>
                  <a:srgbClr val="0000FF"/>
                </a:solidFill>
                <a:latin typeface="Consolas" panose="020B0609020204030204" pitchFamily="49" charset="0"/>
                <a:cs typeface="Consolas" panose="020B0609020204030204" pitchFamily="49" charset="0"/>
              </a:rPr>
              <a:t>string</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args</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FF"/>
                </a:solidFill>
                <a:latin typeface="Consolas" panose="020B0609020204030204" pitchFamily="49" charset="0"/>
                <a:cs typeface="Consolas" panose="020B0609020204030204" pitchFamily="49" charset="0"/>
              </a:rPr>
              <a:t>        Point</a:t>
            </a:r>
            <a:r>
              <a:rPr lang="en-US" sz="1000" dirty="0">
                <a:solidFill>
                  <a:srgbClr val="000000"/>
                </a:solidFill>
                <a:latin typeface="Consolas" panose="020B0609020204030204" pitchFamily="49" charset="0"/>
                <a:cs typeface="Consolas" panose="020B0609020204030204" pitchFamily="49" charset="0"/>
              </a:rPr>
              <a:t>[] array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9885A"/>
                </a:solidFill>
                <a:latin typeface="Consolas" panose="020B0609020204030204" pitchFamily="49" charset="0"/>
                <a:cs typeface="Consolas" panose="020B0609020204030204" pitchFamily="49" charset="0"/>
              </a:rPr>
              <a:t>10</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Random</a:t>
            </a:r>
            <a:r>
              <a:rPr lang="en-US" sz="1000" dirty="0">
                <a:solidFill>
                  <a:srgbClr val="000000"/>
                </a:solidFill>
                <a:latin typeface="Consolas" panose="020B0609020204030204" pitchFamily="49" charset="0"/>
                <a:cs typeface="Consolas" panose="020B0609020204030204" pitchFamily="49" charset="0"/>
              </a:rPr>
              <a:t> rand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Random</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for</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int</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&lt; </a:t>
            </a:r>
            <a:r>
              <a:rPr lang="en-US" sz="1000" dirty="0">
                <a:solidFill>
                  <a:srgbClr val="09885A"/>
                </a:solidFill>
                <a:latin typeface="Consolas" panose="020B0609020204030204" pitchFamily="49" charset="0"/>
                <a:cs typeface="Consolas" panose="020B0609020204030204" pitchFamily="49" charset="0"/>
              </a:rPr>
              <a:t>10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array[</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rand.Next</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100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rand.Next</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100</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Array.Sort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array,</a:t>
            </a:r>
            <a:r>
              <a:rPr lang="en-US" sz="1000" dirty="0" err="1">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SortPointsByY</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foreach</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pt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in</a:t>
            </a:r>
            <a:r>
              <a:rPr lang="en-US" sz="1000" dirty="0">
                <a:solidFill>
                  <a:srgbClr val="000000"/>
                </a:solidFill>
                <a:latin typeface="Consolas" panose="020B0609020204030204" pitchFamily="49" charset="0"/>
                <a:cs typeface="Consolas" panose="020B0609020204030204" pitchFamily="49" charset="0"/>
              </a:rPr>
              <a:t> array)</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Console.WriteLine</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pt</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a:t>
            </a:r>
          </a:p>
        </p:txBody>
      </p:sp>
      <p:sp>
        <p:nvSpPr>
          <p:cNvPr id="5" name="Rectangle 1">
            <a:extLst>
              <a:ext uri="{FF2B5EF4-FFF2-40B4-BE49-F238E27FC236}">
                <a16:creationId xmlns="" xmlns:a16="http://schemas.microsoft.com/office/drawing/2014/main" id="{78E680C4-8E83-F347-AC79-C0242C8D4E8F}"/>
              </a:ext>
            </a:extLst>
          </p:cNvPr>
          <p:cNvSpPr>
            <a:spLocks noChangeArrowheads="1"/>
          </p:cNvSpPr>
          <p:nvPr/>
        </p:nvSpPr>
        <p:spPr bwMode="auto">
          <a:xfrm>
            <a:off x="4831432" y="767026"/>
            <a:ext cx="2764904"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0000"/>
                </a:solidFill>
                <a:latin typeface="Fira Code" panose="020B0509050000020004" pitchFamily="49" charset="0"/>
              </a:rPr>
              <a:t> </a:t>
            </a:r>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System.Collections.Generic</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IComparer</a:t>
            </a:r>
            <a:r>
              <a:rPr lang="en-US" sz="1000" dirty="0">
                <a:solidFill>
                  <a:srgbClr val="000000"/>
                </a:solidFill>
                <a:latin typeface="Fira Code" panose="020B0509050000020004" pitchFamily="49" charset="0"/>
              </a:rPr>
              <a:t>&lt;T&gt;</a:t>
            </a: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Compare(</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x, </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y);</a:t>
            </a:r>
          </a:p>
          <a:p>
            <a:r>
              <a:rPr lang="en-US" sz="1000" dirty="0">
                <a:solidFill>
                  <a:srgbClr val="000000"/>
                </a:solidFill>
                <a:latin typeface="Fira Code" panose="020B0509050000020004" pitchFamily="49" charset="0"/>
              </a:rPr>
              <a:t>}</a:t>
            </a:r>
          </a:p>
        </p:txBody>
      </p:sp>
      <p:sp>
        <p:nvSpPr>
          <p:cNvPr id="6" name="Rectangle 1">
            <a:extLst>
              <a:ext uri="{FF2B5EF4-FFF2-40B4-BE49-F238E27FC236}">
                <a16:creationId xmlns="" xmlns:a16="http://schemas.microsoft.com/office/drawing/2014/main" id="{FC714BC5-8118-B141-82C2-5C0046202F21}"/>
              </a:ext>
            </a:extLst>
          </p:cNvPr>
          <p:cNvSpPr>
            <a:spLocks noChangeArrowheads="1"/>
          </p:cNvSpPr>
          <p:nvPr/>
        </p:nvSpPr>
        <p:spPr bwMode="auto">
          <a:xfrm>
            <a:off x="1115616" y="767026"/>
            <a:ext cx="2952328"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IComparer</a:t>
            </a:r>
            <a:endParaRPr lang="en-US" sz="1000" dirty="0">
              <a:solidFill>
                <a:srgbClr val="000000"/>
              </a:solidFill>
              <a:latin typeface="Fira Code" panose="020B0509050000020004" pitchFamily="49" charset="0"/>
            </a:endParaRP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Compare(</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x, </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y);</a:t>
            </a:r>
          </a:p>
          <a:p>
            <a:r>
              <a:rPr lang="en-US" sz="1000" dirty="0">
                <a:solidFill>
                  <a:srgbClr val="000000"/>
                </a:solidFill>
                <a:latin typeface="Fira Code" panose="020B0509050000020004" pitchFamily="49" charset="0"/>
              </a:rPr>
              <a:t>}</a:t>
            </a:r>
          </a:p>
        </p:txBody>
      </p:sp>
    </p:spTree>
    <p:extLst>
      <p:ext uri="{BB962C8B-B14F-4D97-AF65-F5344CB8AC3E}">
        <p14:creationId xmlns:p14="http://schemas.microsoft.com/office/powerpoint/2010/main" val="35376457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solidFill>
                  <a:schemeClr val="bg1"/>
                </a:solidFill>
              </a:rPr>
              <a:t>Когда может пригодиться реализация </a:t>
            </a:r>
            <a:r>
              <a:rPr lang="en-US" sz="3600" dirty="0" err="1">
                <a:solidFill>
                  <a:schemeClr val="bg1"/>
                </a:solidFill>
              </a:rPr>
              <a:t>IComparable</a:t>
            </a:r>
            <a:r>
              <a:rPr lang="ru-RU" sz="3600" dirty="0">
                <a:solidFill>
                  <a:schemeClr val="bg1"/>
                </a:solidFill>
              </a:rPr>
              <a:t> или </a:t>
            </a:r>
            <a:r>
              <a:rPr lang="en-US" sz="3600" dirty="0" err="1">
                <a:solidFill>
                  <a:schemeClr val="bg1"/>
                </a:solidFill>
              </a:rPr>
              <a:t>IComparer</a:t>
            </a:r>
            <a:r>
              <a:rPr lang="en-US" sz="3600" dirty="0">
                <a:solidFill>
                  <a:schemeClr val="bg1"/>
                </a:solidFill>
              </a:rPr>
              <a:t>?</a:t>
            </a: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При сортировке массивов, </a:t>
            </a:r>
            <a:r>
              <a:rPr lang="en-US" dirty="0" err="1">
                <a:solidFill>
                  <a:schemeClr val="bg1"/>
                </a:solidFill>
              </a:rPr>
              <a:t>ArrayList</a:t>
            </a:r>
            <a:r>
              <a:rPr lang="en-US" dirty="0">
                <a:solidFill>
                  <a:schemeClr val="bg1"/>
                </a:solidFill>
              </a:rPr>
              <a:t>, List&lt;T&gt; </a:t>
            </a:r>
            <a:r>
              <a:rPr lang="ru-RU" dirty="0">
                <a:solidFill>
                  <a:schemeClr val="bg1"/>
                </a:solidFill>
              </a:rPr>
              <a:t>или других коллекций поддерживающих сортировку</a:t>
            </a:r>
            <a:endParaRPr lang="en-US" dirty="0">
              <a:solidFill>
                <a:schemeClr val="bg1"/>
              </a:solidFill>
            </a:endParaRPr>
          </a:p>
          <a:p>
            <a:r>
              <a:rPr lang="ru-RU" dirty="0">
                <a:solidFill>
                  <a:schemeClr val="bg1"/>
                </a:solidFill>
              </a:rPr>
              <a:t>При сортировке с использованием </a:t>
            </a:r>
            <a:r>
              <a:rPr lang="en-US" dirty="0">
                <a:solidFill>
                  <a:schemeClr val="bg1"/>
                </a:solidFill>
              </a:rPr>
              <a:t>LINQ</a:t>
            </a:r>
          </a:p>
          <a:p>
            <a:r>
              <a:rPr lang="ru-RU" dirty="0">
                <a:solidFill>
                  <a:schemeClr val="bg1"/>
                </a:solidFill>
              </a:rPr>
              <a:t>При написании кода которому требуется выполнять сравнение объектов</a:t>
            </a:r>
          </a:p>
          <a:p>
            <a:endParaRPr lang="ru-RU" dirty="0">
              <a:solidFill>
                <a:schemeClr val="bg1"/>
              </a:solidFill>
            </a:endParaRPr>
          </a:p>
          <a:p>
            <a:pPr marL="0" indent="0" algn="ctr">
              <a:buNone/>
            </a:pPr>
            <a:r>
              <a:rPr lang="ru-RU" dirty="0">
                <a:solidFill>
                  <a:schemeClr val="bg1"/>
                </a:solidFill>
              </a:rPr>
              <a:t>Предпочитайте обобщенные интерфейсы необобщенным!</a:t>
            </a:r>
            <a:endParaRPr lang="en-US" dirty="0">
              <a:solidFill>
                <a:schemeClr val="bg1"/>
              </a:solidFill>
            </a:endParaRPr>
          </a:p>
        </p:txBody>
      </p:sp>
    </p:spTree>
    <p:extLst>
      <p:ext uri="{BB962C8B-B14F-4D97-AF65-F5344CB8AC3E}">
        <p14:creationId xmlns:p14="http://schemas.microsoft.com/office/powerpoint/2010/main" val="5504488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a:solidFill>
                  <a:schemeClr val="bg1"/>
                </a:solidFill>
              </a:rPr>
              <a:t>Интерфейс </a:t>
            </a:r>
            <a:r>
              <a:rPr lang="en-US" sz="1400" dirty="0" err="1">
                <a:solidFill>
                  <a:schemeClr val="bg1"/>
                </a:solidFill>
              </a:rPr>
              <a:t>IFormattable</a:t>
            </a:r>
            <a:r>
              <a:rPr lang="ru-RU" sz="1400" dirty="0">
                <a:solidFill>
                  <a:schemeClr val="bg1"/>
                </a:solidFill>
              </a:rPr>
              <a:t> используется для поддержки разных способов форматирования</a:t>
            </a:r>
            <a:r>
              <a:rPr lang="en-US" sz="1400" dirty="0">
                <a:solidFill>
                  <a:schemeClr val="bg1"/>
                </a:solidFill>
              </a:rPr>
              <a:t> </a:t>
            </a:r>
            <a:r>
              <a:rPr lang="ru-RU" sz="1400" dirty="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a:solidFill>
                  <a:schemeClr val="bg1"/>
                </a:solidFill>
              </a:rPr>
              <a:t>Поддерживать строку формата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Если строка формата = </a:t>
            </a:r>
            <a:r>
              <a:rPr lang="en-US" sz="1400" dirty="0">
                <a:solidFill>
                  <a:schemeClr val="bg1"/>
                </a:solidFill>
              </a:rPr>
              <a:t>null</a:t>
            </a:r>
            <a:r>
              <a:rPr lang="ru-RU" sz="1400" dirty="0">
                <a:solidFill>
                  <a:schemeClr val="bg1"/>
                </a:solidFill>
              </a:rPr>
              <a:t> или пустой строке, то трактовать это как формат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Генерировать </a:t>
            </a:r>
            <a:r>
              <a:rPr lang="en-US" sz="1400" dirty="0" err="1">
                <a:solidFill>
                  <a:schemeClr val="bg1"/>
                </a:solidFill>
              </a:rPr>
              <a:t>FormatException</a:t>
            </a:r>
            <a:r>
              <a:rPr lang="en-US" sz="1400" dirty="0">
                <a:solidFill>
                  <a:schemeClr val="bg1"/>
                </a:solidFill>
              </a:rPr>
              <a:t> </a:t>
            </a:r>
            <a:r>
              <a:rPr lang="ru-RU" sz="1400" dirty="0">
                <a:solidFill>
                  <a:schemeClr val="bg1"/>
                </a:solidFill>
              </a:rPr>
              <a:t>для неподдерживаемых форматов</a:t>
            </a:r>
            <a:r>
              <a:rPr lang="en-US" sz="1400" dirty="0">
                <a:solidFill>
                  <a:schemeClr val="bg1"/>
                </a:solidFill>
              </a:rPr>
              <a:t>.</a:t>
            </a:r>
            <a:endParaRPr lang="ru-RU" sz="1400" dirty="0">
              <a:solidFill>
                <a:schemeClr val="bg1"/>
              </a:solidFill>
            </a:endParaRPr>
          </a:p>
          <a:p>
            <a:r>
              <a:rPr lang="ru-RU" sz="1400" dirty="0">
                <a:solidFill>
                  <a:schemeClr val="bg1"/>
                </a:solidFill>
              </a:rPr>
              <a:t>Не забудьте также переопределить метод </a:t>
            </a:r>
            <a:r>
              <a:rPr lang="en-US" sz="1400" dirty="0" err="1">
                <a:solidFill>
                  <a:schemeClr val="bg1"/>
                </a:solidFill>
              </a:rPr>
              <a:t>ToString</a:t>
            </a:r>
            <a:r>
              <a:rPr lang="en-US" sz="1400" dirty="0">
                <a:solidFill>
                  <a:schemeClr val="bg1"/>
                </a:solidFill>
              </a:rPr>
              <a:t>() </a:t>
            </a:r>
            <a:r>
              <a:rPr lang="ru-RU" sz="1400" dirty="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a:solidFill>
                  <a:srgbClr val="0000FF"/>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switch</a:t>
            </a:r>
            <a:r>
              <a:rPr lang="en-US" sz="1000" dirty="0">
                <a:solidFill>
                  <a:srgbClr val="000000"/>
                </a:solidFill>
                <a:highlight>
                  <a:srgbClr val="FFFFFF"/>
                </a:highlight>
                <a:latin typeface="Consolas"/>
              </a:rPr>
              <a:t> (format)</a:t>
            </a:r>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throw</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a:solidFill>
                  <a:srgbClr val="000000"/>
                </a:solidFill>
                <a:highlight>
                  <a:srgbClr val="FFFFFF"/>
                </a:highlight>
                <a:latin typeface="Consolas"/>
              </a:rPr>
              <a:t>    }</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 xmlns:a16="http://schemas.microsoft.com/office/drawing/2014/main" val="3371974222"/>
                    </a:ext>
                  </a:extLst>
                </a:gridCol>
                <a:gridCol w="3305472">
                  <a:extLst>
                    <a:ext uri="{9D8B030D-6E8A-4147-A177-3AD203B41FA5}">
                      <a16:colId xmlns="" xmlns:a16="http://schemas.microsoft.com/office/drawing/2014/main" val="594081382"/>
                    </a:ext>
                  </a:extLst>
                </a:gridCol>
                <a:gridCol w="2743200">
                  <a:extLst>
                    <a:ext uri="{9D8B030D-6E8A-4147-A177-3AD203B41FA5}">
                      <a16:colId xmlns="" xmlns:a16="http://schemas.microsoft.com/office/drawing/2014/main" val="1898545275"/>
                    </a:ext>
                  </a:extLst>
                </a:gridCol>
              </a:tblGrid>
              <a:tr h="370840">
                <a:tc>
                  <a:txBody>
                    <a:bodyPr/>
                    <a:lstStyle/>
                    <a:p>
                      <a:r>
                        <a:rPr lang="ru-RU" sz="1600" dirty="0"/>
                        <a:t>Название</a:t>
                      </a:r>
                      <a:endParaRPr lang="en-US" sz="1600" dirty="0"/>
                    </a:p>
                  </a:txBody>
                  <a:tcPr/>
                </a:tc>
                <a:tc>
                  <a:txBody>
                    <a:bodyPr/>
                    <a:lstStyle/>
                    <a:p>
                      <a:r>
                        <a:rPr lang="ru-RU" sz="1600" dirty="0"/>
                        <a:t>Назначение</a:t>
                      </a:r>
                      <a:endParaRPr lang="en-US" sz="1600" dirty="0"/>
                    </a:p>
                  </a:txBody>
                  <a:tcPr/>
                </a:tc>
                <a:tc>
                  <a:txBody>
                    <a:bodyPr/>
                    <a:lstStyle/>
                    <a:p>
                      <a:r>
                        <a:rPr lang="ru-RU" sz="1600" dirty="0"/>
                        <a:t>Кто реализует?</a:t>
                      </a:r>
                      <a:endParaRPr lang="en-US" sz="1600" dirty="0"/>
                    </a:p>
                  </a:txBody>
                  <a:tcPr/>
                </a:tc>
                <a:extLst>
                  <a:ext uri="{0D108BD9-81ED-4DB2-BD59-A6C34878D82A}">
                    <a16:rowId xmlns="" xmlns:a16="http://schemas.microsoft.com/office/drawing/2014/main" val="2777668666"/>
                  </a:ext>
                </a:extLst>
              </a:tr>
              <a:tr h="370840">
                <a:tc>
                  <a:txBody>
                    <a:bodyPr/>
                    <a:lstStyle/>
                    <a:p>
                      <a:r>
                        <a:rPr lang="en-US" sz="1600" dirty="0" err="1"/>
                        <a:t>IEnumerable</a:t>
                      </a:r>
                      <a:r>
                        <a:rPr lang="en-US" sz="1600" dirty="0"/>
                        <a:t>&lt;T&gt;</a:t>
                      </a:r>
                    </a:p>
                  </a:txBody>
                  <a:tcPr/>
                </a:tc>
                <a:tc>
                  <a:txBody>
                    <a:bodyPr/>
                    <a:lstStyle/>
                    <a:p>
                      <a:endParaRPr lang="en-US"/>
                    </a:p>
                  </a:txBody>
                  <a:tcPr/>
                </a:tc>
                <a:tc>
                  <a:txBody>
                    <a:bodyPr/>
                    <a:lstStyle/>
                    <a:p>
                      <a:endParaRPr lang="en-US" sz="1600" dirty="0"/>
                    </a:p>
                  </a:txBody>
                  <a:tcPr/>
                </a:tc>
                <a:extLst>
                  <a:ext uri="{0D108BD9-81ED-4DB2-BD59-A6C34878D82A}">
                    <a16:rowId xmlns="" xmlns:a16="http://schemas.microsoft.com/office/drawing/2014/main" val="2687016814"/>
                  </a:ext>
                </a:extLst>
              </a:tr>
              <a:tr h="370840">
                <a:tc>
                  <a:txBody>
                    <a:bodyPr/>
                    <a:lstStyle/>
                    <a:p>
                      <a:r>
                        <a:rPr lang="en-US" sz="1600" dirty="0" err="1"/>
                        <a:t>ICollection</a:t>
                      </a:r>
                      <a:r>
                        <a:rPr lang="en-US" sz="1600" dirty="0"/>
                        <a:t>&lt;T&gt;</a:t>
                      </a:r>
                    </a:p>
                  </a:txBody>
                  <a:tcPr/>
                </a:tc>
                <a:tc>
                  <a:txBody>
                    <a:bodyPr/>
                    <a:lstStyle/>
                    <a:p>
                      <a:r>
                        <a:rPr lang="ru-RU" sz="1600" dirty="0"/>
                        <a:t>Коллекция</a:t>
                      </a:r>
                      <a:endParaRPr lang="en-US" sz="1600" dirty="0"/>
                    </a:p>
                  </a:txBody>
                  <a:tcPr/>
                </a:tc>
                <a:tc>
                  <a:txBody>
                    <a:bodyPr/>
                    <a:lstStyle/>
                    <a:p>
                      <a:endParaRPr lang="en-US" sz="1600"/>
                    </a:p>
                  </a:txBody>
                  <a:tcPr/>
                </a:tc>
                <a:extLst>
                  <a:ext uri="{0D108BD9-81ED-4DB2-BD59-A6C34878D82A}">
                    <a16:rowId xmlns="" xmlns:a16="http://schemas.microsoft.com/office/drawing/2014/main" val="249579869"/>
                  </a:ext>
                </a:extLst>
              </a:tr>
              <a:tr h="370840">
                <a:tc>
                  <a:txBody>
                    <a:bodyPr/>
                    <a:lstStyle/>
                    <a:p>
                      <a:r>
                        <a:rPr lang="en-US" sz="1600" dirty="0" err="1"/>
                        <a:t>IList</a:t>
                      </a:r>
                      <a:r>
                        <a:rPr lang="en-US" sz="1600" dirty="0"/>
                        <a:t>&lt;T&gt;</a:t>
                      </a:r>
                    </a:p>
                  </a:txBody>
                  <a:tcPr/>
                </a:tc>
                <a:tc>
                  <a:txBody>
                    <a:bodyPr/>
                    <a:lstStyle/>
                    <a:p>
                      <a:r>
                        <a:rPr lang="ru-RU" sz="1600" dirty="0"/>
                        <a:t>Индексируемая коллекция</a:t>
                      </a:r>
                      <a:endParaRPr lang="en-US" sz="1600" dirty="0"/>
                    </a:p>
                  </a:txBody>
                  <a:tcPr/>
                </a:tc>
                <a:tc>
                  <a:txBody>
                    <a:bodyPr/>
                    <a:lstStyle/>
                    <a:p>
                      <a:r>
                        <a:rPr lang="ru-RU" sz="1600" dirty="0"/>
                        <a:t>массивы,</a:t>
                      </a:r>
                      <a:r>
                        <a:rPr lang="ru-RU" sz="1600" baseline="0" dirty="0"/>
                        <a:t> </a:t>
                      </a:r>
                      <a:r>
                        <a:rPr lang="en-US" sz="1600" baseline="0" dirty="0"/>
                        <a:t>List&lt;T&gt;</a:t>
                      </a:r>
                      <a:endParaRPr lang="en-US" sz="1600" dirty="0"/>
                    </a:p>
                  </a:txBody>
                  <a:tcPr/>
                </a:tc>
                <a:extLst>
                  <a:ext uri="{0D108BD9-81ED-4DB2-BD59-A6C34878D82A}">
                    <a16:rowId xmlns="" xmlns:a16="http://schemas.microsoft.com/office/drawing/2014/main" val="3183979858"/>
                  </a:ext>
                </a:extLst>
              </a:tr>
              <a:tr h="370840">
                <a:tc gridSpan="3">
                  <a:txBody>
                    <a:bodyPr/>
                    <a:lstStyle/>
                    <a:p>
                      <a:pPr algn="l"/>
                      <a:r>
                        <a:rPr lang="ru-RU" sz="1600" dirty="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234269667"/>
                  </a:ext>
                </a:extLst>
              </a:tr>
              <a:tr h="370840">
                <a:tc>
                  <a:txBody>
                    <a:bodyPr/>
                    <a:lstStyle/>
                    <a:p>
                      <a:r>
                        <a:rPr lang="en-US" sz="1600" dirty="0" err="1"/>
                        <a:t>IEnumerator</a:t>
                      </a:r>
                      <a:r>
                        <a:rPr lang="en-US" sz="1600" dirty="0"/>
                        <a:t>&lt;T&gt;</a:t>
                      </a:r>
                    </a:p>
                  </a:txBody>
                  <a:tcPr/>
                </a:tc>
                <a:tc>
                  <a:txBody>
                    <a:bodyPr/>
                    <a:lstStyle/>
                    <a:p>
                      <a:r>
                        <a:rPr lang="ru-RU" sz="1600" dirty="0"/>
                        <a:t>Реализация</a:t>
                      </a:r>
                      <a:r>
                        <a:rPr lang="ru-RU" sz="1600" baseline="0" dirty="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 xmlns:a16="http://schemas.microsoft.com/office/drawing/2014/main" val="3884518569"/>
                  </a:ext>
                </a:extLst>
              </a:tr>
            </a:tbl>
          </a:graphicData>
        </a:graphic>
      </p:graphicFrame>
    </p:spTree>
    <p:extLst>
      <p:ext uri="{BB962C8B-B14F-4D97-AF65-F5344CB8AC3E}">
        <p14:creationId xmlns:p14="http://schemas.microsoft.com/office/powerpoint/2010/main" val="17084250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Пример реализации </a:t>
            </a:r>
            <a:r>
              <a:rPr lang="en-US" dirty="0" err="1">
                <a:solidFill>
                  <a:schemeClr val="bg1"/>
                </a:solidFill>
              </a:rPr>
              <a:t>IEnumerable</a:t>
            </a:r>
            <a:endParaRPr lang="en-US" dirty="0">
              <a:solidFill>
                <a:schemeClr val="bg1"/>
              </a:solidFill>
            </a:endParaRPr>
          </a:p>
        </p:txBody>
      </p:sp>
      <p:sp>
        <p:nvSpPr>
          <p:cNvPr id="3" name="Content Placeholder 2">
            <a:extLst>
              <a:ext uri="{FF2B5EF4-FFF2-40B4-BE49-F238E27FC236}">
                <a16:creationId xmlns="" xmlns:a16="http://schemas.microsoft.com/office/drawing/2014/main" id="{FFB798BD-C637-4940-B5AC-26153CD2A839}"/>
              </a:ext>
            </a:extLst>
          </p:cNvPr>
          <p:cNvSpPr>
            <a:spLocks noGrp="1"/>
          </p:cNvSpPr>
          <p:nvPr>
            <p:ph idx="1"/>
          </p:nvPr>
        </p:nvSpPr>
        <p:spPr/>
        <p:txBody>
          <a:bodyPr/>
          <a:lstStyle/>
          <a:p>
            <a:pPr marL="0" indent="0">
              <a:buNone/>
            </a:pPr>
            <a:r>
              <a:rPr lang="en-US" dirty="0">
                <a:solidFill>
                  <a:schemeClr val="bg1"/>
                </a:solidFill>
              </a:rPr>
              <a:t>...</a:t>
            </a:r>
          </a:p>
        </p:txBody>
      </p:sp>
    </p:spTree>
    <p:extLst>
      <p:ext uri="{BB962C8B-B14F-4D97-AF65-F5344CB8AC3E}">
        <p14:creationId xmlns:p14="http://schemas.microsoft.com/office/powerpoint/2010/main" val="1984620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7134</Words>
  <Application>Microsoft Office PowerPoint</Application>
  <PresentationFormat>On-screen Show (4:3)</PresentationFormat>
  <Paragraphs>1450</Paragraphs>
  <Slides>114</Slides>
  <Notes>0</Notes>
  <HiddenSlides>10</HiddenSlides>
  <MMClips>0</MMClips>
  <ScaleCrop>false</ScaleCrop>
  <HeadingPairs>
    <vt:vector size="4" baseType="variant">
      <vt:variant>
        <vt:lpstr>Theme</vt:lpstr>
      </vt:variant>
      <vt:variant>
        <vt:i4>5</vt:i4>
      </vt:variant>
      <vt:variant>
        <vt:lpstr>Slide Titles</vt:lpstr>
      </vt:variant>
      <vt:variant>
        <vt:i4>114</vt:i4>
      </vt:variant>
    </vt:vector>
  </HeadingPairs>
  <TitlesOfParts>
    <vt:vector size="119" baseType="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Инкапсуляция</vt:lpstr>
      <vt:lpstr>Ссылочные (reference) и value типы class/struct</vt:lpstr>
      <vt:lpstr>PowerPoint Presentation</vt:lpstr>
      <vt:lpstr>Именование классов</vt:lpstr>
      <vt:lpstr>PowerPoint Presentation</vt:lpstr>
      <vt:lpstr>PowerPoint Presentation</vt:lpstr>
      <vt:lpstr>Модификаторы доступа</vt:lpstr>
      <vt:lpstr>Уровни доступа к члену класса или структуры</vt:lpstr>
      <vt:lpstr>Ключевое слово this</vt:lpstr>
      <vt:lpstr>PowerPoint Presentation</vt:lpstr>
      <vt:lpstr>Поля - class vs struct</vt:lpstr>
      <vt:lpstr>Пространства имен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 по умолчанию</vt:lpstr>
      <vt:lpstr>static конструкторы</vt:lpstr>
      <vt:lpstr>Конструкторы - class vs struct</vt:lpstr>
      <vt:lpstr>Свойства</vt:lpstr>
      <vt:lpstr>PowerPoint Presentation</vt:lpstr>
      <vt:lpstr>Автоматические свойства (auto-properties)</vt:lpstr>
      <vt:lpstr>Автоматические свойства Какой код генерирует компилятор?</vt:lpstr>
      <vt:lpstr>Свойства</vt:lpstr>
      <vt:lpstr>Инициализация свойств (до C# 6)</vt:lpstr>
      <vt:lpstr>Инициализация автоматических свойств (C# 6 и новее)</vt:lpstr>
      <vt:lpstr>C# 6.0. Автоматические свойства доступные только для чтения</vt:lpstr>
      <vt:lpstr>Инициализация автоматических свойств (C# 6)</vt:lpstr>
      <vt:lpstr>C# 6.0. Expression Bodied Functions and Properties</vt:lpstr>
      <vt:lpstr>Сравнение полей и свойств</vt:lpstr>
      <vt:lpstr>Индексаторы</vt:lpstr>
      <vt:lpstr>PowerPoint Presentation</vt:lpstr>
      <vt:lpstr>Члены типов с телом-выражением (expression-bodied members)</vt:lpstr>
      <vt:lpstr>Инициализатор объектов</vt:lpstr>
      <vt:lpstr>Наследование</vt:lpstr>
      <vt:lpstr>Наследование</vt:lpstr>
      <vt:lpstr>Наследование и конструкторы</vt:lpstr>
      <vt:lpstr>PowerPoint Presentation</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Полиморфизм</vt:lpstr>
      <vt:lpstr>PowerPoint Presentation</vt:lpstr>
      <vt:lpstr>Позднее связывание (late binding)</vt:lpstr>
      <vt:lpstr>Модификаторы virtual и override</vt:lpstr>
      <vt:lpstr>Обращение к виртуальным членам через base</vt:lpstr>
      <vt:lpstr>PowerPoint Presentation</vt:lpstr>
      <vt:lpstr>Абстрактные классы и члены</vt:lpstr>
      <vt:lpstr>PowerPoint Presentation</vt:lpstr>
      <vt:lpstr>Виртуальный метод Equals()</vt:lpstr>
      <vt:lpstr>Статический метод Equals()</vt:lpstr>
      <vt:lpstr>Статический метод ReferenceEquals()</vt:lpstr>
      <vt:lpstr>Виртуальный метод ToString()</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protected метод MemberwiseClone()</vt:lpstr>
      <vt:lpstr>Поверхностное и полное копирование</vt:lpstr>
      <vt:lpstr>Метод GetType()</vt:lpstr>
      <vt:lpstr>Ключевое слово typeof</vt:lpstr>
      <vt:lpstr>class vs struct</vt:lpstr>
      <vt:lpstr>Уровни доступа в классах и структурах</vt:lpstr>
      <vt:lpstr>Point2D как class и struct</vt:lpstr>
      <vt:lpstr>PowerPoint Presentation</vt:lpstr>
      <vt:lpstr>Названия интерфейсов</vt:lpstr>
      <vt:lpstr>PowerPoint Presentation</vt:lpstr>
      <vt:lpstr>Базовые интерфейсы</vt:lpstr>
      <vt:lpstr>Явная реализация интерфейсов</vt:lpstr>
      <vt:lpstr>Пример явной реализации интерфейса</vt:lpstr>
      <vt:lpstr>Чем отличается наследование класса от реализации интерфейса?</vt:lpstr>
      <vt:lpstr>Интерфейсы vs Абстрактные классы</vt:lpstr>
      <vt:lpstr>Полезные интерфейсы в .NET</vt:lpstr>
      <vt:lpstr>Интерфейс IEquatable&lt;T&gt;</vt:lpstr>
      <vt:lpstr>PowerPoint Presentation</vt:lpstr>
      <vt:lpstr>PowerPoint Presentation</vt:lpstr>
      <vt:lpstr>Когда может пригодиться реализация IComparable или IComparer?</vt:lpstr>
      <vt:lpstr>PowerPoint Presentation</vt:lpstr>
      <vt:lpstr>Интерфейсы для коллекций</vt:lpstr>
      <vt:lpstr>PowerPoint Presentation</vt:lpstr>
      <vt:lpstr>Пример реализации IEnumerable</vt:lpstr>
      <vt:lpstr>Пример реализации IEnumerable с использованием yield</vt:lpstr>
      <vt:lpstr>Взаимосвязь foreach и IEnumerable</vt:lpstr>
      <vt:lpstr>Вложенные типы (nested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2018-11-30T14:27:26Z</dcterms:modified>
</cp:coreProperties>
</file>