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84" r:id="rId4"/>
    <p:sldId id="259" r:id="rId5"/>
    <p:sldId id="261" r:id="rId6"/>
    <p:sldId id="262" r:id="rId7"/>
    <p:sldId id="263" r:id="rId8"/>
    <p:sldId id="264" r:id="rId9"/>
    <p:sldId id="265" r:id="rId10"/>
    <p:sldId id="266" r:id="rId11"/>
    <p:sldId id="267" r:id="rId12"/>
    <p:sldId id="268" r:id="rId13"/>
    <p:sldId id="283" r:id="rId14"/>
    <p:sldId id="269" r:id="rId15"/>
    <p:sldId id="270" r:id="rId16"/>
    <p:sldId id="271" r:id="rId17"/>
    <p:sldId id="272" r:id="rId18"/>
    <p:sldId id="273" r:id="rId19"/>
    <p:sldId id="274" r:id="rId20"/>
    <p:sldId id="275" r:id="rId21"/>
    <p:sldId id="276" r:id="rId22"/>
    <p:sldId id="286" r:id="rId23"/>
    <p:sldId id="277" r:id="rId24"/>
    <p:sldId id="278" r:id="rId25"/>
    <p:sldId id="282" r:id="rId26"/>
    <p:sldId id="285" r:id="rId27"/>
    <p:sldId id="281" r:id="rId28"/>
    <p:sldId id="27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111" d="100"/>
          <a:sy n="111" d="100"/>
        </p:scale>
        <p:origin x="-19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19.06.2013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19.06.2013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19.06.2013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19.06.2013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t>19.06.2013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t>19.06.2013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t>19.06.2013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t>19.06.2013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t>19.06.2013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t>19.06.2013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t>19.06.2013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t>19.06.2013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2667000" y="663575"/>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IComparable</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CompareTo(object </a:t>
            </a:r>
            <a:r>
              <a:rPr lang="en-US" sz="1000" dirty="0">
                <a:solidFill>
                  <a:schemeClr val="bg1"/>
                </a:solidFill>
                <a:latin typeface="Courier New" pitchFamily="49" charset="0"/>
                <a:ea typeface="Calibri" pitchFamily="34" charset="0"/>
                <a:cs typeface="Courier New" pitchFamily="49" charset="0"/>
              </a:rPr>
              <a:t>o</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меньше принимаемого.</a:t>
            </a:r>
          </a:p>
        </p:txBody>
      </p:sp>
      <p:sp>
        <p:nvSpPr>
          <p:cNvPr id="17413" name="Rectangle 2"/>
          <p:cNvSpPr>
            <a:spLocks noChangeArrowheads="1"/>
          </p:cNvSpPr>
          <p:nvPr/>
        </p:nvSpPr>
        <p:spPr bwMode="auto">
          <a:xfrm>
            <a:off x="304800" y="1981200"/>
            <a:ext cx="8686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class Point : IComparable</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CompareTo(object o)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p = o as Point;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if (p == null)</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return 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663575"/>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ICompar</a:t>
            </a:r>
            <a:r>
              <a:rPr lang="en-US" sz="1000" dirty="0" err="1">
                <a:solidFill>
                  <a:schemeClr val="bg1"/>
                </a:solidFill>
                <a:latin typeface="Courier New" pitchFamily="49" charset="0"/>
                <a:ea typeface="Calibri" pitchFamily="34" charset="0"/>
                <a:cs typeface="Courier New" pitchFamily="49" charset="0"/>
              </a:rPr>
              <a:t>er</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Compare(object </a:t>
            </a:r>
            <a:r>
              <a:rPr lang="en-US" sz="1000" dirty="0">
                <a:solidFill>
                  <a:schemeClr val="bg1"/>
                </a:solidFill>
                <a:latin typeface="Courier New" pitchFamily="49" charset="0"/>
                <a:ea typeface="Calibri" pitchFamily="34" charset="0"/>
                <a:cs typeface="Courier New" pitchFamily="49" charset="0"/>
              </a:rPr>
              <a:t>o1,</a:t>
            </a:r>
            <a:r>
              <a:rPr lang="be-BY" sz="1000" dirty="0">
                <a:solidFill>
                  <a:schemeClr val="bg1"/>
                </a:solidFill>
                <a:latin typeface="Courier New" pitchFamily="49" charset="0"/>
                <a:ea typeface="Calibri" pitchFamily="34" charset="0"/>
                <a:cs typeface="Courier New" pitchFamily="49" charset="0"/>
              </a:rPr>
              <a:t> object </a:t>
            </a:r>
            <a:r>
              <a:rPr lang="en-US" sz="1000" dirty="0">
                <a:solidFill>
                  <a:schemeClr val="bg1"/>
                </a:solidFill>
                <a:latin typeface="Courier New" pitchFamily="49" charset="0"/>
                <a:ea typeface="Calibri" pitchFamily="34" charset="0"/>
                <a:cs typeface="Courier New" pitchFamily="49" charset="0"/>
              </a:rPr>
              <a:t>o2</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447800"/>
            <a:ext cx="8534400" cy="53086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IComparable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IComparer</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IComparer.Compare(object o1, object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p1 = o1 as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p2 = o2 as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(p1 == null || p2 == null)</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в поведение программы может стать плохо предсказуемым.</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33400"/>
            <a:ext cx="8686800" cy="62484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IComparable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Point(o1.x + o2.x, o1.y + o2.y);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obj, int a)</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Point(obj.x + a, obj.y + a);</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Point(-obj.x, -obj.y);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bool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o1.x == o2.x &amp;&amp; o1.y == o2.y;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bool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!(o1 ==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p1 = new Point(1,2);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p2 = new Point(10,20);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p3 = p1 + p2 + 10;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p3.Print();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p2 += p1;</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p2.Print();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(p2 != p3)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Console.WriteLine("p2 != p3");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p1 = -p1;</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p1.Print();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a:t>
            </a:r>
            <a:r>
              <a:rPr lang="ru-RU" dirty="0" smtClean="0">
                <a:solidFill>
                  <a:schemeClr val="bg1"/>
                </a:solidFill>
                <a:cs typeface="Times New Roman" pitchFamily="18" charset="0"/>
              </a:rPr>
              <a:t>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Финализатор</a:t>
            </a:r>
            <a:r>
              <a:rPr lang="en-US" sz="1400" b="1" dirty="0">
                <a:solidFill>
                  <a:schemeClr val="bg1"/>
                </a:solidFill>
                <a:latin typeface="+mj-lt"/>
              </a:rPr>
              <a:t>:</a:t>
            </a:r>
            <a:r>
              <a:rPr lang="ru-RU" sz="1400" dirty="0">
                <a:solidFill>
                  <a:schemeClr val="bg1"/>
                </a:solidFill>
                <a:latin typeface="+mj-lt"/>
              </a:rPr>
              <a:t> Аналог деструктора в С++ - предназначен для освобождения ресурсов при 		удалении класса</a:t>
            </a:r>
            <a:r>
              <a:rPr lang="ru-RU" sz="1400" dirty="0" smtClean="0">
                <a:solidFill>
                  <a:schemeClr val="bg1"/>
                </a:solidFill>
                <a:latin typeface="+mj-lt"/>
              </a:rPr>
              <a:t>.</a:t>
            </a:r>
          </a:p>
          <a:p>
            <a:pPr eaLnBrk="1" hangingPunct="1"/>
            <a:endParaRPr lang="ru-RU" sz="1400" dirty="0">
              <a:solidFill>
                <a:schemeClr val="bg1"/>
              </a:solidFill>
              <a:latin typeface="+mj-lt"/>
            </a:endParaRPr>
          </a:p>
          <a:p>
            <a:pPr eaLnBrk="1" hangingPunct="1"/>
            <a:r>
              <a:rPr lang="ru-RU" sz="1400" b="1" dirty="0">
                <a:solidFill>
                  <a:schemeClr val="bg1"/>
                </a:solidFill>
                <a:latin typeface="+mj-lt"/>
              </a:rPr>
              <a:t>	Свойства: </a:t>
            </a:r>
            <a:r>
              <a:rPr lang="ru-RU" sz="1400" dirty="0">
                <a:solidFill>
                  <a:schemeClr val="bg1"/>
                </a:solidFill>
                <a:latin typeface="+mj-lt"/>
              </a:rPr>
              <a:t>Предоставляют доступ к закрытым полям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 в типе в котором он определен и в его потомках.</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internal</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текущей сборке, В других сборках – не виден.</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 internal</a:t>
            </a:r>
            <a:r>
              <a:rPr lang="ru-RU" sz="1600" b="1" dirty="0">
                <a:solidFill>
                  <a:schemeClr val="bg1"/>
                </a:solidFill>
              </a:rPr>
              <a:t> </a:t>
            </a:r>
            <a:r>
              <a:rPr lang="ru-RU" sz="1600" dirty="0">
                <a:solidFill>
                  <a:schemeClr val="bg1"/>
                </a:solidFill>
                <a:cs typeface="Arial" charset="0"/>
              </a:rPr>
              <a:t>Работает как </a:t>
            </a:r>
            <a:r>
              <a:rPr lang="en-US" sz="1600" b="1" dirty="0">
                <a:solidFill>
                  <a:schemeClr val="bg1"/>
                </a:solidFill>
                <a:latin typeface="Courier New" pitchFamily="49" charset="0"/>
                <a:cs typeface="Courier New" pitchFamily="49" charset="0"/>
              </a:rPr>
              <a:t>protected </a:t>
            </a:r>
            <a:r>
              <a:rPr lang="ru-RU" sz="1600" dirty="0">
                <a:solidFill>
                  <a:schemeClr val="bg1"/>
                </a:solidFill>
                <a:cs typeface="Arial" charset="0"/>
              </a:rPr>
              <a:t>и как </a:t>
            </a:r>
            <a:r>
              <a:rPr lang="en-US" sz="1600" b="1" dirty="0">
                <a:solidFill>
                  <a:schemeClr val="bg1"/>
                </a:solidFill>
                <a:latin typeface="Courier New" pitchFamily="49" charset="0"/>
                <a:cs typeface="Courier New" pitchFamily="49" charset="0"/>
              </a:rPr>
              <a:t>internal</a:t>
            </a:r>
            <a:r>
              <a:rPr lang="ru-RU" sz="1600" dirty="0">
                <a:solidFill>
                  <a:schemeClr val="bg1"/>
                </a:solidFill>
                <a:cs typeface="Arial" charset="0"/>
              </a:rPr>
              <a:t> .</a:t>
            </a:r>
            <a:r>
              <a:rPr lang="ru-RU" sz="1600" b="1" dirty="0">
                <a:solidFill>
                  <a:schemeClr val="bg1"/>
                </a:solidFill>
              </a:rPr>
              <a:t> </a:t>
            </a: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en-US" sz="1600" dirty="0">
              <a:solidFill>
                <a:schemeClr val="bg1"/>
              </a:solidFill>
            </a:endParaRPr>
          </a:p>
          <a:p>
            <a:pPr eaLnBrk="1" hangingPunct="1"/>
            <a:endParaRPr lang="ru-RU" sz="1600" dirty="0"/>
          </a:p>
          <a:p>
            <a:pPr eaLnBrk="1" hangingPunct="1"/>
            <a:r>
              <a:rPr lang="ru-RU" sz="1600" dirty="0">
                <a:solidFill>
                  <a:schemeClr val="bg1"/>
                </a:solidFill>
              </a:rPr>
              <a:t>	Вызвать другой конструктор базового класса можно, используя конструкцию</a:t>
            </a:r>
            <a:r>
              <a:rPr lang="en-US" sz="1600" dirty="0">
                <a:solidFill>
                  <a:schemeClr val="bg1"/>
                </a:solidFill>
              </a:rPr>
              <a:t>:</a:t>
            </a:r>
            <a:endParaRPr lang="ru-RU" sz="1600" dirty="0">
              <a:solidFill>
                <a:schemeClr val="bg1"/>
              </a:solidFill>
            </a:endParaRPr>
          </a:p>
        </p:txBody>
      </p:sp>
      <p:sp>
        <p:nvSpPr>
          <p:cNvPr id="38915" name="Rectangle 3"/>
          <p:cNvSpPr>
            <a:spLocks noChangeArrowheads="1"/>
          </p:cNvSpPr>
          <p:nvPr/>
        </p:nvSpPr>
        <p:spPr bwMode="auto">
          <a:xfrm>
            <a:off x="533400" y="990972"/>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y;</a:t>
            </a:r>
            <a:endParaRPr lang="be-BY" sz="900" dirty="0">
              <a:solidFill>
                <a:schemeClr val="bg1"/>
              </a:solidFill>
              <a:latin typeface="Arial" pitchFamily="34"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 this(0,0</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p>
          <a:p>
            <a:pPr defTabSz="360000" eaLnBrk="0" hangingPunct="0">
              <a:defRPr/>
            </a:pP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
        <p:nvSpPr>
          <p:cNvPr id="6150" name="Прямоугольник 9"/>
          <p:cNvSpPr>
            <a:spLocks noChangeArrowheads="1"/>
          </p:cNvSpPr>
          <p:nvPr/>
        </p:nvSpPr>
        <p:spPr bwMode="auto">
          <a:xfrm>
            <a:off x="762000" y="5581650"/>
            <a:ext cx="7696200"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358775"/>
            <a:r>
              <a:rPr lang="en-US" dirty="0">
                <a:solidFill>
                  <a:schemeClr val="bg1"/>
                </a:solidFill>
              </a:rPr>
              <a:t>		&lt;</a:t>
            </a:r>
            <a:r>
              <a:rPr lang="ru-RU" dirty="0">
                <a:solidFill>
                  <a:schemeClr val="bg1"/>
                </a:solidFill>
              </a:rPr>
              <a:t>Имя конструктора</a:t>
            </a:r>
            <a:r>
              <a:rPr lang="en-US" dirty="0">
                <a:solidFill>
                  <a:schemeClr val="bg1"/>
                </a:solidFill>
              </a:rPr>
              <a:t>&gt;</a:t>
            </a:r>
            <a:r>
              <a:rPr lang="ru-RU" dirty="0">
                <a:solidFill>
                  <a:schemeClr val="bg1"/>
                </a:solidFill>
              </a:rPr>
              <a:t>()  </a:t>
            </a:r>
            <a:r>
              <a:rPr lang="en-US" dirty="0" smtClean="0">
                <a:solidFill>
                  <a:schemeClr val="bg1"/>
                </a:solidFill>
              </a:rPr>
              <a:t>:</a:t>
            </a:r>
            <a:r>
              <a:rPr lang="ru-RU" dirty="0" smtClean="0">
                <a:solidFill>
                  <a:schemeClr val="bg1"/>
                </a:solidFill>
              </a:rPr>
              <a:t> </a:t>
            </a:r>
            <a:r>
              <a:rPr lang="en-US" dirty="0" smtClean="0">
                <a:solidFill>
                  <a:schemeClr val="bg1"/>
                </a:solidFill>
              </a:rPr>
              <a:t>base(&lt;</a:t>
            </a:r>
            <a:r>
              <a:rPr lang="ru-RU" dirty="0">
                <a:solidFill>
                  <a:schemeClr val="bg1"/>
                </a:solidFill>
              </a:rPr>
              <a:t>параметры конструктора</a:t>
            </a:r>
            <a:r>
              <a:rPr lang="en-US" dirty="0">
                <a:solidFill>
                  <a:schemeClr val="bg1"/>
                </a:solidFill>
              </a:rPr>
              <a:t>&gt;</a:t>
            </a:r>
            <a:r>
              <a:rPr lang="ru-RU" dirty="0">
                <a:solidFill>
                  <a:schemeClr val="bg1"/>
                </a:solidFill>
              </a:rPr>
              <a:t>)</a:t>
            </a:r>
          </a:p>
          <a:p>
            <a:pPr defTabSz="358775"/>
            <a:r>
              <a:rPr lang="ru-RU" dirty="0">
                <a:solidFill>
                  <a:schemeClr val="bg1"/>
                </a:solidFill>
              </a:rPr>
              <a:t>		</a:t>
            </a:r>
            <a:r>
              <a:rPr lang="en-US" dirty="0">
                <a:solidFill>
                  <a:schemeClr val="bg1"/>
                </a:solidFill>
              </a:rPr>
              <a:t>{</a:t>
            </a:r>
          </a:p>
          <a:p>
            <a:pPr defTabSz="358775"/>
            <a:r>
              <a:rPr lang="en-US" dirty="0">
                <a:solidFill>
                  <a:schemeClr val="bg1"/>
                </a:solidFill>
              </a:rPr>
              <a:t>			&lt;</a:t>
            </a:r>
            <a:r>
              <a:rPr lang="ru-RU" dirty="0">
                <a:solidFill>
                  <a:schemeClr val="bg1"/>
                </a:solidFill>
              </a:rPr>
              <a:t>Тело конструктора</a:t>
            </a:r>
            <a:r>
              <a:rPr lang="en-US" dirty="0">
                <a:solidFill>
                  <a:schemeClr val="bg1"/>
                </a:solidFill>
              </a:rPr>
              <a:t>&gt;</a:t>
            </a:r>
          </a:p>
          <a:p>
            <a:pPr defTabSz="358775"/>
            <a:r>
              <a:rPr lang="en-US" dirty="0">
                <a:solidFill>
                  <a:schemeClr val="bg1"/>
                </a:solidFill>
              </a:rPr>
              <a:t>		}</a:t>
            </a:r>
            <a:endParaRPr lang="ru-RU" dirty="0">
              <a:solidFill>
                <a:schemeClr val="bg1"/>
              </a:solidFill>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2440</Words>
  <Application>Microsoft Office PowerPoint</Application>
  <PresentationFormat>On-screen Show (4:3)</PresentationFormat>
  <Paragraphs>675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2013-06-19T13:11:11Z</dcterms:modified>
</cp:coreProperties>
</file>