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8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4" r:id="rId13"/>
    <p:sldId id="286" r:id="rId14"/>
    <p:sldId id="287" r:id="rId15"/>
    <p:sldId id="267" r:id="rId16"/>
    <p:sldId id="268" r:id="rId17"/>
    <p:sldId id="269" r:id="rId18"/>
    <p:sldId id="270" r:id="rId19"/>
    <p:sldId id="271" r:id="rId20"/>
    <p:sldId id="272" r:id="rId21"/>
    <p:sldId id="285" r:id="rId22"/>
    <p:sldId id="278" r:id="rId23"/>
    <p:sldId id="273" r:id="rId24"/>
    <p:sldId id="274" r:id="rId25"/>
    <p:sldId id="275" r:id="rId26"/>
    <p:sldId id="277" r:id="rId27"/>
    <p:sldId id="282" r:id="rId28"/>
    <p:sldId id="279" r:id="rId29"/>
    <p:sldId id="280" r:id="rId30"/>
    <p:sldId id="276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19.06.2013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Основные элементы класса </a:t>
            </a:r>
            <a:r>
              <a:rPr lang="en-US" sz="160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</a:t>
                      </a:r>
                      <a:r>
                        <a:rPr lang="ru-RU" sz="1400" baseline="0" dirty="0" err="1" smtClean="0">
                          <a:solidFill>
                            <a:srgbClr val="0070C0"/>
                          </a:solidFill>
                        </a:rPr>
                        <a:t>запущеным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Диаграмма состояний потока </a:t>
            </a:r>
            <a:r>
              <a:rPr lang="en-US" sz="160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 err="1"/>
              <a:t>ThreadPool</a:t>
            </a:r>
            <a:r>
              <a:rPr lang="en-US" sz="1600" dirty="0"/>
              <a:t>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 err="1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 err="1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 err="1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 err="1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переменной избавляя, таким образом, от нетобходимости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System.ThreadStaticAttribute</a:t>
            </a: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</a:t>
            </a:r>
            <a:r>
              <a:rPr lang="en-US" dirty="0" err="1" smtClean="0"/>
              <a:t>System.Threading.ThreadLocal</a:t>
            </a:r>
            <a:r>
              <a:rPr lang="en-US" dirty="0" smtClean="0"/>
              <a:t>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ThreadStatic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ThreadFunc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System.Threading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RandomProvider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seed =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Environment.TickCount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ThreadLocal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Interlocked.Increment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GetThreadRandom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randomWrapper.Value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Основная проблема при синхронизации – совместное использование данных.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762000"/>
            <a:ext cx="88392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</a:t>
            </a:r>
            <a:r>
              <a:rPr lang="en-US" sz="2400" b="1"/>
              <a:t>. </a:t>
            </a:r>
            <a:r>
              <a:rPr lang="ru-RU" sz="2400" b="1"/>
              <a:t>Метод </a:t>
            </a:r>
            <a:r>
              <a:rPr lang="en-US" sz="2400" b="1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Метод </a:t>
            </a:r>
            <a:r>
              <a:rPr lang="en-US" sz="1600"/>
              <a:t>Join() </a:t>
            </a:r>
            <a:r>
              <a:rPr lang="ru-RU" sz="160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temp 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Где </a:t>
            </a:r>
            <a:r>
              <a:rPr lang="ru-RU" sz="1600" b="1"/>
              <a:t>объект синхронизации </a:t>
            </a:r>
            <a:r>
              <a:rPr lang="ru-RU" sz="1600"/>
              <a:t>– это любой объект, являющийся совместными ресурсом для обоих потоков.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err="1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	</a:t>
            </a:r>
            <a:r>
              <a:rPr lang="ru-RU" sz="1600"/>
              <a:t>Секция </a:t>
            </a:r>
            <a:r>
              <a:rPr lang="en-US" sz="1600"/>
              <a:t>lock </a:t>
            </a:r>
            <a:r>
              <a:rPr lang="ru-RU" sz="1600"/>
              <a:t>является всего лишь упрощенной записью конструкции, использующей класс </a:t>
            </a:r>
            <a:r>
              <a:rPr lang="en-US" sz="160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Monitor.Exit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err="1" smtClean="0"/>
              <a:t>Thread.Abort</a:t>
            </a:r>
            <a:r>
              <a:rPr lang="en-US" dirty="0" smtClean="0"/>
              <a:t>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</a:t>
            </a:r>
            <a:r>
              <a:rPr lang="en-US" dirty="0" err="1" smtClean="0"/>
              <a:t>syncRoot</a:t>
            </a:r>
            <a:r>
              <a:rPr lang="en-US" dirty="0" smtClean="0"/>
              <a:t>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err="1" smtClean="0"/>
              <a:t>Thread.Abort</a:t>
            </a:r>
            <a:r>
              <a:rPr lang="en-US" dirty="0" smtClean="0"/>
              <a:t>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 err="1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err="1" smtClean="0">
                          <a:latin typeface="+mn-lt"/>
                        </a:rPr>
                        <a:t>x,y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 smtClean="0">
                          <a:latin typeface="+mn-lt"/>
                        </a:rPr>
                        <a:t>CompareExchange</a:t>
                      </a:r>
                      <a:r>
                        <a:rPr lang="en-US" sz="1600" u="none" dirty="0" smtClean="0">
                          <a:latin typeface="+mn-lt"/>
                        </a:rPr>
                        <a:t>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==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comparand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</a:t>
                      </a:r>
                      <a:r>
                        <a:rPr lang="en-US" sz="1600" u="none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long, double, float,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IntPtr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int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</a:t>
                      </a:r>
                      <a:r>
                        <a:rPr lang="en-US" sz="1600" u="none" baseline="0" dirty="0" err="1" smtClean="0">
                          <a:latin typeface="+mn-lt"/>
                        </a:rPr>
                        <a:t>loc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Синхронизация на основе подачи сигналов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Потребность в </a:t>
            </a:r>
            <a:r>
              <a:rPr lang="ru-RU" sz="1600" i="1"/>
              <a:t>синхронизация на основе подачи сигналов</a:t>
            </a:r>
            <a:r>
              <a:rPr lang="ru-RU" sz="160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/>
              <a:t>EventWaitHandle</a:t>
            </a:r>
            <a:r>
              <a:rPr lang="ru-RU" sz="1600"/>
              <a:t> и его наследники </a:t>
            </a:r>
            <a:r>
              <a:rPr lang="en-US" sz="1600" b="1"/>
              <a:t>AutoResetEvent</a:t>
            </a:r>
            <a:r>
              <a:rPr lang="en-US" sz="1600"/>
              <a:t> </a:t>
            </a:r>
            <a:r>
              <a:rPr lang="ru-RU" sz="1600"/>
              <a:t>и </a:t>
            </a:r>
            <a:r>
              <a:rPr lang="en-US" sz="1600" b="1"/>
              <a:t>ManualResetEvent</a:t>
            </a:r>
            <a:r>
              <a:rPr lang="ru-RU" sz="1600"/>
              <a:t>. Имея доступ к объекту указанных классов, поток может вызвать его метод </a:t>
            </a:r>
            <a:r>
              <a:rPr lang="ru-RU" sz="1600" b="1"/>
              <a:t>WaitOne()</a:t>
            </a:r>
            <a:r>
              <a:rPr lang="ru-RU" sz="1600"/>
              <a:t>, чтобы остановиться и ждать сигнала. Для отправки сигнала применяется вызов метода </a:t>
            </a:r>
            <a:r>
              <a:rPr lang="ru-RU" sz="1600" b="1"/>
              <a:t>Set()</a:t>
            </a:r>
            <a:r>
              <a:rPr lang="ru-RU" sz="1600"/>
              <a:t>. Если используется </a:t>
            </a:r>
            <a:r>
              <a:rPr lang="en-US" sz="1600" b="1"/>
              <a:t>ManualResetEvent</a:t>
            </a:r>
            <a:r>
              <a:rPr lang="ru-RU" sz="160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/>
              <a:t>AutoResetEvent</a:t>
            </a:r>
            <a:r>
              <a:rPr lang="ru-RU" sz="160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Асинхронный вызов методов.</a:t>
            </a:r>
            <a:endParaRPr lang="ru-RU" sz="2400" b="1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асинхронного вызова методов применяется метод делегата </a:t>
            </a:r>
            <a:r>
              <a:rPr lang="en-US" sz="1600" b="1"/>
              <a:t>BeginInvoke()</a:t>
            </a:r>
          </a:p>
          <a:p>
            <a:r>
              <a:rPr lang="ru-RU" sz="160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/>
              <a:t>	В качестве параметра в метод </a:t>
            </a:r>
            <a:r>
              <a:rPr lang="en-US" sz="1600" b="1"/>
              <a:t>BeginInvoke()</a:t>
            </a:r>
            <a:r>
              <a:rPr lang="ru-RU" sz="160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6388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err="1"/>
              <a:t>IsCompleated</a:t>
            </a:r>
            <a:r>
              <a:rPr lang="ru-RU" sz="1600" dirty="0"/>
              <a:t> 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 имен </a:t>
            </a:r>
            <a:r>
              <a:rPr lang="en-US" sz="2400" dirty="0" err="1" smtClean="0"/>
              <a:t>System.Collections</a:t>
            </a:r>
            <a:r>
              <a:rPr lang="en-US" sz="2400" dirty="0" smtClean="0"/>
              <a:t>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err="1" smtClean="0"/>
              <a:t>System.Collections.Generic</a:t>
            </a:r>
            <a:r>
              <a:rPr lang="en-US" sz="2400" dirty="0" smtClean="0"/>
              <a:t>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err="1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ConcurrentDictionary</a:t>
                      </a:r>
                      <a:r>
                        <a:rPr lang="en-US" sz="1600" u="none" dirty="0">
                          <a:latin typeface="+mn-lt"/>
                        </a:rPr>
                        <a:t>&lt;</a:t>
                      </a:r>
                      <a:r>
                        <a:rPr lang="en-US" sz="1600" u="none" dirty="0" err="1">
                          <a:latin typeface="+mn-lt"/>
                        </a:rPr>
                        <a:t>TKey</a:t>
                      </a:r>
                      <a:r>
                        <a:rPr lang="en-US" sz="1600" u="none" dirty="0">
                          <a:latin typeface="+mn-lt"/>
                        </a:rPr>
                        <a:t>, </a:t>
                      </a:r>
                      <a:r>
                        <a:rPr lang="en-US" sz="1600" u="none" dirty="0" err="1">
                          <a:latin typeface="+mn-lt"/>
                        </a:rPr>
                        <a:t>TValue</a:t>
                      </a:r>
                      <a:r>
                        <a:rPr lang="en-US" sz="1600" u="none" dirty="0">
                          <a:latin typeface="+mn-lt"/>
                        </a:rPr>
                        <a:t>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ConcurrentQueue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err="1">
                          <a:latin typeface="+mn-lt"/>
                        </a:rPr>
                        <a:t>ConcurrentStack</a:t>
                      </a:r>
                      <a:r>
                        <a:rPr lang="en-US" sz="1600" u="none" dirty="0">
                          <a:latin typeface="+mn-lt"/>
                        </a:rPr>
                        <a:t>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ru-RU" dirty="0" smtClean="0"/>
              <a:t>пакет </a:t>
            </a:r>
            <a:r>
              <a:rPr lang="en-US" dirty="0" err="1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ImmutableQueue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ImmutableList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ImmutableHashSet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ImmutableSortedSet</a:t>
            </a:r>
            <a:r>
              <a:rPr lang="en-US" dirty="0"/>
              <a:t>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ImmutableDictionary</a:t>
            </a:r>
            <a:r>
              <a:rPr lang="en-US" dirty="0"/>
              <a:t>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ImmutableSortedDictionary</a:t>
            </a:r>
            <a:r>
              <a:rPr lang="en-US" dirty="0"/>
              <a:t>&lt;K, V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5 марта 2013 этот пакет находится в статусе бета версии.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err="1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</a:t>
            </a:r>
            <a:r>
              <a:rPr lang="en-US" sz="2400" dirty="0" err="1" smtClean="0"/>
              <a:t>TaskFactory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err="1" smtClean="0"/>
              <a:t>async</a:t>
            </a:r>
            <a:r>
              <a:rPr lang="en-US" sz="2400" dirty="0" smtClean="0"/>
              <a:t>/await - .NET </a:t>
            </a:r>
            <a:r>
              <a:rPr lang="en-US" sz="2400" dirty="0" smtClean="0"/>
              <a:t>4.5</a:t>
            </a:r>
          </a:p>
          <a:p>
            <a:r>
              <a:rPr lang="ru-RU" sz="2400" dirty="0" smtClean="0"/>
              <a:t>Для их использования </a:t>
            </a:r>
            <a:r>
              <a:rPr lang="ru-RU" sz="2400" dirty="0" smtClean="0"/>
              <a:t>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err="1" smtClean="0"/>
              <a:t>NuGet</a:t>
            </a:r>
            <a:r>
              <a:rPr lang="en-US" sz="2400" dirty="0" smtClean="0"/>
              <a:t> </a:t>
            </a:r>
            <a:r>
              <a:rPr lang="ru-RU" sz="2400" dirty="0" smtClean="0"/>
              <a:t>пакет </a:t>
            </a:r>
            <a:r>
              <a:rPr lang="en-US" sz="2400" dirty="0" err="1" smtClean="0"/>
              <a:t>Microsoft.Bcl.Async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.NET </a:t>
            </a:r>
            <a:r>
              <a:rPr lang="en-US" sz="2400" dirty="0" err="1" smtClean="0">
                <a:solidFill>
                  <a:srgbClr val="FFFF00"/>
                </a:solidFill>
              </a:rPr>
              <a:t>Remoting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2400" dirty="0" smtClean="0"/>
              <a:t>Устарело. Нужно только при ручной передаче данных между </a:t>
            </a:r>
            <a:r>
              <a:rPr lang="en-US" sz="2400" dirty="0" err="1" smtClean="0"/>
              <a:t>AppDomain</a:t>
            </a:r>
            <a:r>
              <a:rPr lang="ru-RU" sz="2400" dirty="0" smtClean="0"/>
              <a:t>-ами.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Sockets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/>
              <a:t>System.Net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/>
              <a:t>Буфер </a:t>
            </a:r>
            <a:r>
              <a:rPr lang="ru-RU" sz="2400" dirty="0"/>
              <a:t>обмена </a:t>
            </a:r>
            <a:r>
              <a:rPr lang="en-US" sz="2400" dirty="0"/>
              <a:t>(Clipboard)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Data </a:t>
            </a:r>
            <a:r>
              <a:rPr lang="en-US" sz="24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File Mappings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/>
              <a:t>System.IO.MemoryMappedFiles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/>
              <a:t>Mailslots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Pipes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RPC (Remote Procedure Call)</a:t>
            </a:r>
          </a:p>
          <a:p>
            <a:pPr algn="ctr"/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6" y="44624"/>
            <a:ext cx="89697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процессами</a:t>
            </a:r>
          </a:p>
          <a:p>
            <a:pPr algn="ctr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Представляет исполняемую программу</a:t>
            </a:r>
            <a:endParaRPr lang="en-US" dirty="0" smtClean="0"/>
          </a:p>
          <a:p>
            <a:r>
              <a:rPr lang="en-US" dirty="0" err="1" smtClean="0"/>
              <a:t>System.Diagnostics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err="1" smtClean="0"/>
              <a:t>Process.GetCurrentProcess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GetProcessById</a:t>
            </a:r>
            <a:r>
              <a:rPr lang="en-US" dirty="0" smtClean="0"/>
              <a:t>(Int32, [String])</a:t>
            </a:r>
          </a:p>
          <a:p>
            <a:pPr lvl="1"/>
            <a:r>
              <a:rPr lang="en-US" dirty="0" err="1"/>
              <a:t>GetProcesses</a:t>
            </a:r>
            <a:r>
              <a:rPr lang="en-US" dirty="0" smtClean="0"/>
              <a:t>(</a:t>
            </a:r>
            <a:r>
              <a:rPr lang="en-US" dirty="0"/>
              <a:t>[String</a:t>
            </a:r>
            <a:r>
              <a:rPr lang="en-US" dirty="0" smtClean="0"/>
              <a:t>])</a:t>
            </a:r>
          </a:p>
          <a:p>
            <a:pPr lvl="1"/>
            <a:r>
              <a:rPr lang="en-US" dirty="0" err="1"/>
              <a:t>GetProcessesByName</a:t>
            </a:r>
            <a:r>
              <a:rPr lang="en-US" dirty="0"/>
              <a:t>(String, </a:t>
            </a:r>
            <a:r>
              <a:rPr lang="en-US" dirty="0" smtClean="0"/>
              <a:t>[String])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ru-RU" dirty="0" smtClean="0"/>
              <a:t>Процессы. 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В системе </a:t>
            </a:r>
            <a:r>
              <a:rPr lang="en-US" sz="1600" dirty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патоки,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  <a:endParaRPr lang="en-US" sz="1400" dirty="0" smtClean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SetData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</a:p>
                    <a:p>
                      <a:r>
                        <a:rPr lang="en-US" sz="1400" dirty="0" err="1" smtClean="0">
                          <a:solidFill>
                            <a:srgbClr val="0070C0"/>
                          </a:solidFill>
                        </a:rPr>
                        <a:t>GetDomainID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При создании объекта </a:t>
            </a:r>
            <a:r>
              <a:rPr lang="en-US" sz="1600"/>
              <a:t>Thread </a:t>
            </a:r>
            <a:r>
              <a:rPr lang="ru-RU" sz="1600"/>
              <a:t>можно использовать один из конструкторов</a:t>
            </a:r>
            <a:r>
              <a:rPr lang="en-US" sz="160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//Принимает 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ParameterizedThreadStart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start,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maxStackSize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Класс </a:t>
            </a:r>
            <a:r>
              <a:rPr lang="en-US" sz="2400" b="1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/>
              <a:t>Main </a:t>
            </a:r>
            <a:r>
              <a:rPr lang="ru-RU" sz="1600"/>
              <a:t>создает ещё два потока.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 err="1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 err="1"/>
              <a:t>Thread.ResetAbort</a:t>
            </a:r>
            <a:r>
              <a:rPr lang="en-US" sz="16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1979</Words>
  <Application>Microsoft Office PowerPoint</Application>
  <PresentationFormat>On-screen Show (4:3)</PresentationFormat>
  <Paragraphs>446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bel-hard-training</vt:lpstr>
      <vt:lpstr>PowerPoint Presentation</vt:lpstr>
      <vt:lpstr>Литература</vt:lpstr>
      <vt:lpstr>Материалы для обучения</vt:lpstr>
      <vt:lpstr>Процессы</vt:lpstr>
      <vt:lpstr>Процессы. Демонстрация</vt:lpstr>
      <vt:lpstr>Потоки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2013-06-19T14:14:34Z</dcterms:modified>
</cp:coreProperties>
</file>