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8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 varScale="1">
        <p:scale>
          <a:sx n="69" d="100"/>
          <a:sy n="69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z.by/books/more101944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№2. Основы </a:t>
            </a:r>
            <a:r>
              <a:rPr lang="ru-RU" sz="2400" dirty="0" smtClean="0">
                <a:solidFill>
                  <a:schemeClr val="bg1"/>
                </a:solidFill>
              </a:rPr>
              <a:t>ООП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Индексаторы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304800" y="685800"/>
            <a:ext cx="8534400" cy="5294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Vector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//Встроенный тип в класс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points = new int[100];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int this[int a]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get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return points[a];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set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 &lt; points.Length &amp;&amp; a &gt;= 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points[a] = value;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Vector vec = new Vector();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vec[0] = 10;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vec[1] = 25;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vec[-2] = 17;   //Неверный индекс, аварийного завершения не произойдет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Console.WriteLine(vec[0].ToString());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Console.WriteLine(vec[1].ToString());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Console.WriteLine(vec[-2].ToString());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6124654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Параметром индексатора может быть любой тип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81000" y="762000"/>
            <a:ext cx="8458200" cy="5940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//Невиртуальная функция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Arc(int x, int y, double radius 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:base(x,y)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rad = radius;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		//Замещение функции класса-предка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//Неполиморфный вызов функции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Наследование, Полиморфизм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1000" y="1066800"/>
            <a:ext cx="8382000" cy="50006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virtual void Print()     //virtual - задает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метод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как виртуальный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void Print()     //override - виртуальное "переопределение" метода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point, arc;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= new Point(3, 4);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 = new Arc(10, 20, 30);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point.Print();  	//Вывод - "I'm point..."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arc.Print();    	//Полиморфный вызов функции "I'm Arc..."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2292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Для полиморфного обращения к методам используется 2 ключевых слова – </a:t>
            </a:r>
            <a:r>
              <a:rPr lang="en-US" sz="1600" dirty="0">
                <a:solidFill>
                  <a:schemeClr val="bg1"/>
                </a:solidFill>
              </a:rPr>
              <a:t>virtual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override. </a:t>
            </a:r>
            <a:r>
              <a:rPr lang="ru-RU" sz="1600" dirty="0">
                <a:solidFill>
                  <a:schemeClr val="bg1"/>
                </a:solidFill>
              </a:rPr>
              <a:t>Первый применяется для класса-предка, второй – для всех потомков.</a:t>
            </a: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457200" y="6121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Абстрактные классы объявляются с помощью ключевого слова </a:t>
            </a:r>
            <a:r>
              <a:rPr lang="en-US" sz="1600" dirty="0">
                <a:solidFill>
                  <a:schemeClr val="bg1"/>
                </a:solidFill>
              </a:rPr>
              <a:t>abstract.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Только абстрактный класс может содержать чисто виртуальные методы.</a:t>
            </a:r>
          </a:p>
        </p:txBody>
      </p:sp>
    </p:spTree>
    <p:extLst>
      <p:ext uri="{BB962C8B-B14F-4D97-AF65-F5344CB8AC3E}">
        <p14:creationId xmlns:p14="http://schemas.microsoft.com/office/powerpoint/2010/main" val="40686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является общим предком для всех типов в </a:t>
            </a:r>
            <a:r>
              <a:rPr lang="en-US" sz="1600" dirty="0">
                <a:solidFill>
                  <a:schemeClr val="bg1"/>
                </a:solidFill>
              </a:rPr>
              <a:t>C#</a:t>
            </a:r>
            <a:r>
              <a:rPr lang="ru-RU" sz="1600" dirty="0">
                <a:solidFill>
                  <a:schemeClr val="bg1"/>
                </a:solidFill>
              </a:rPr>
              <a:t>. Если же при описании класса ему не назначается предок, то такой тип автоматически (неявно) получает класс </a:t>
            </a:r>
            <a:r>
              <a:rPr lang="en-US" sz="1600" dirty="0">
                <a:solidFill>
                  <a:schemeClr val="bg1"/>
                </a:solidFill>
              </a:rPr>
              <a:t>Object </a:t>
            </a:r>
            <a:r>
              <a:rPr lang="ru-RU" sz="1600" dirty="0">
                <a:solidFill>
                  <a:schemeClr val="bg1"/>
                </a:solidFill>
              </a:rPr>
              <a:t>в качестве предка. Рассмотрим методы, которыми обладает класс </a:t>
            </a:r>
            <a:r>
              <a:rPr lang="en-US" sz="1600" dirty="0">
                <a:solidFill>
                  <a:schemeClr val="bg1"/>
                </a:solidFill>
              </a:rPr>
              <a:t>Object.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52400" y="1600101"/>
            <a:ext cx="88392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Данный метод определяет, равен ли объект </a:t>
            </a:r>
            <a:r>
              <a:rPr lang="en-US" sz="1400" dirty="0" err="1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obj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текущему объекту. Реализация Equals() по умолчанию обеспечивает равенство ссылок для ссылочных типов и побитовое равенство для структурных типов. Может быть переопределен пользователем.</a:t>
            </a:r>
          </a:p>
          <a:p>
            <a:pPr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Equals(object a, object b)</a:t>
            </a:r>
            <a:r>
              <a:rPr lang="be-BY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Сравнивает объекты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вызывая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Equals()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обоих объектов.</a:t>
            </a:r>
          </a:p>
          <a:p>
            <a:pPr eaLnBrk="0" hangingPunct="0"/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virtual void Finalize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Используется для освобождения ресурсов перед сборкой мусора.</a:t>
            </a:r>
            <a:endParaRPr lang="be-BY" sz="1400" dirty="0">
              <a:solidFill>
                <a:schemeClr val="bg1"/>
              </a:solidFill>
            </a:endParaRPr>
          </a:p>
          <a:p>
            <a:pPr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GetHashCode()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хэш-код объекта. По умолчанию функция может вернуть для разных объектов одинаковый хэш-код, однако данный метод можно переопределить.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Type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GetType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- Возвращает тип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protected object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MemberwiseClone()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Производит побитовую копию объекта.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static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bool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ReferenceEquals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(object a, object b)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Этот статический метод возвращает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true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если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соответствует тому же экземпляру, что и параметр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b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или же оба они равны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; в противном случае метод возвращает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latin typeface="Consolas" pitchFamily="49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public virtual string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ToString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()</a:t>
            </a:r>
            <a:r>
              <a:rPr lang="be-BY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– Возвращает строковое представления объекта.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Object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28600" y="457200"/>
            <a:ext cx="8686800" cy="3154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string ToString()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Переопределяем виртуальный метод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string.Format("X={0}, Y={1}", x, 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 25);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 : {0}", point);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Вывод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 :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"X=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10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Y=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24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Console.WriteLine(point);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" y="3862388"/>
            <a:ext cx="8686800" cy="23860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Printer(params object[]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obj in vals)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Printer(10, 14.23, "Some string", new Point(100, 200), new Arc(1, 2, 3));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Что выведет программа? Прокомментируйте вывод объекта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Arc.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Интерфейс – пользовательский тип, определяющий минимальную функциональность класса, унаследованного от него. Основная задача интерфейса – производить связь между классами</a:t>
            </a:r>
            <a:r>
              <a:rPr lang="ru-RU" sz="1600" dirty="0" smtClean="0">
                <a:solidFill>
                  <a:schemeClr val="bg1"/>
                </a:solidFill>
              </a:rPr>
              <a:t>. Другое название – контракт.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1905000" y="1295400"/>
            <a:ext cx="4953000" cy="1816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interface 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Имя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Функционал интерфейса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Методы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Свойства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Индексаторы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&gt;</a:t>
            </a: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	&lt;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Consolas" pitchFamily="49" charset="0"/>
              </a:rPr>
              <a:t>События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152400" y="3200400"/>
            <a:ext cx="8839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Функционал интерфейса – это минимальный набор, который должен реализовать производный от интерфейса класс. Интерфейс очень похож на абстрактный класс с чисто виртуальными функциями(свойствами и др.), однако несколько отличается от него.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Производный класс может наследовать(реализовывать) любое количество интерфейсов.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Все поля интерфейса имеют модификатор </a:t>
            </a:r>
            <a:r>
              <a:rPr lang="en-US" sz="1600" dirty="0">
                <a:solidFill>
                  <a:schemeClr val="bg1"/>
                </a:solidFill>
              </a:rPr>
              <a:t>public, </a:t>
            </a:r>
            <a:r>
              <a:rPr lang="ru-RU" sz="1600" dirty="0">
                <a:solidFill>
                  <a:schemeClr val="bg1"/>
                </a:solidFill>
              </a:rPr>
              <a:t>а также являются виртуальными! 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не может содержать никаких переменных, как, впрочем, и других данных.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Класс, унаследованный от интерфейса должен реализовать все его методы( свойства и т.д.)</a:t>
            </a:r>
          </a:p>
          <a:p>
            <a:pPr eaLnBrk="1" hangingPunct="1">
              <a:buFont typeface="Arial" charset="0"/>
              <a:buChar char="•"/>
            </a:pPr>
            <a:endParaRPr lang="ru-RU" sz="1600" dirty="0">
              <a:solidFill>
                <a:schemeClr val="bg1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Интерфейс может быть реализован структурой.</a:t>
            </a:r>
          </a:p>
        </p:txBody>
      </p:sp>
    </p:spTree>
    <p:extLst>
      <p:ext uri="{BB962C8B-B14F-4D97-AF65-F5344CB8AC3E}">
        <p14:creationId xmlns:p14="http://schemas.microsoft.com/office/powerpoint/2010/main" val="42583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 – Пример.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152400" y="533400"/>
            <a:ext cx="8839200" cy="61864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void Print();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virtual void Print()     //Обязательная реализация функции!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at X={0};Y={1}",x,y);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Arc : Point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double rad;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override void Print()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Arc with Radius {0} at point {1}; {2}", rad, this.X, this.Y);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Point3D :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x, y, z;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 . 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Console.WriteLine("I'm Point 3D at X={0};Y={1};Z={2}", x, y, z);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Printer(params 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[] vals)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IPri</a:t>
            </a: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</a:t>
            </a:r>
            <a:r>
              <a:rPr lang="be-BY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 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obj in vals)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obj.Print();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Printer(new Point(1,2),new Arc(10,20,30),new Point3D(100,200,300));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IComparable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CompareTo(object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228600" y="140464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Метод </a:t>
            </a:r>
            <a:r>
              <a:rPr lang="en-US" sz="1600" dirty="0" err="1">
                <a:solidFill>
                  <a:schemeClr val="bg1"/>
                </a:solidFill>
              </a:rPr>
              <a:t>CompareTo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r>
              <a:rPr lang="ru-RU" sz="1600" dirty="0">
                <a:solidFill>
                  <a:schemeClr val="bg1"/>
                </a:solidFill>
              </a:rPr>
              <a:t> должен возвращать -1, если текущий объект меньше принимаемого, 0 – если они равны, +1 – если текущий – меньше принимаемого.</a:t>
            </a: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304800" y="1981200"/>
            <a:ext cx="8686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CompareTo(object o)	//Реализация интерфейса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 = o as Point;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 == null)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- p.x;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Array.Sort(array);		//Сортировка массива точек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IComparer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  <a:p>
            <a:pPr algn="ctr">
              <a:tabLst>
                <a:tab pos="457200" algn="l"/>
              </a:tabLst>
            </a:pPr>
            <a:r>
              <a:rPr lang="ru-RU" sz="1200" dirty="0">
                <a:solidFill>
                  <a:schemeClr val="bg1"/>
                </a:solidFill>
                <a:cs typeface="Times New Roman" pitchFamily="18" charset="0"/>
              </a:rPr>
              <a:t>Используется для сортировки в массивах и т.д.</a:t>
            </a:r>
            <a:endParaRPr lang="en-US" sz="12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2667000" y="663575"/>
            <a:ext cx="3733800" cy="708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interface ICompar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Compare(object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o1,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object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o2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304800" y="1447800"/>
            <a:ext cx="8534400" cy="53086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. . 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SortPointsByY : IComparer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IComparer.Compare(object o1, object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o1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o2 as Point;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(p1 == null || p2 == null)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 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p1.Y - p2.Y;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Point[] array = new Point[10];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rand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new Point(rand.Next() % 100, rand.Next() % 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Array.Sort(array,new SortPointsByY());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(Point pt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Console.WriteLine(pt);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Интерфейсы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9459" name="TextBox 7"/>
          <p:cNvSpPr txBox="1">
            <a:spLocks noChangeArrowheads="1"/>
          </p:cNvSpPr>
          <p:nvPr/>
        </p:nvSpPr>
        <p:spPr bwMode="auto">
          <a:xfrm>
            <a:off x="152400" y="457200"/>
            <a:ext cx="8839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 smtClean="0">
                <a:solidFill>
                  <a:schemeClr val="bg1"/>
                </a:solidFill>
              </a:rPr>
              <a:t>Информацию </a:t>
            </a:r>
            <a:r>
              <a:rPr lang="ru-RU" sz="1600" dirty="0">
                <a:solidFill>
                  <a:schemeClr val="bg1"/>
                </a:solidFill>
              </a:rPr>
              <a:t>о большинстве интерфейсов можно посмотреть </a:t>
            </a:r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en-US" sz="1600" dirty="0" smtClean="0">
                <a:solidFill>
                  <a:schemeClr val="bg1"/>
                </a:solidFill>
              </a:rPr>
              <a:t>Object Browser:</a:t>
            </a:r>
            <a:endParaRPr lang="ru-RU" sz="16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Object Browser -&gt;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mscorlib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-&gt;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Другие полезные интерфейсы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System.Collections.Generic.IEnumerable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pPr marL="1028700" lvl="1" eaLnBrk="1" hangingPunct="1"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System.IDisposable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Гради </a:t>
            </a:r>
            <a:r>
              <a:rPr lang="ru-RU" dirty="0" smtClean="0">
                <a:solidFill>
                  <a:schemeClr val="bg1"/>
                </a:solidFill>
              </a:rPr>
              <a:t>Буч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Объектно-ориентированный </a:t>
            </a:r>
            <a:r>
              <a:rPr lang="ru-RU" dirty="0">
                <a:solidFill>
                  <a:schemeClr val="bg1"/>
                </a:solidFill>
              </a:rPr>
              <a:t>анализ и проектирование с примерами </a:t>
            </a:r>
            <a:r>
              <a:rPr lang="ru-RU" dirty="0" smtClean="0">
                <a:solidFill>
                  <a:schemeClr val="bg1"/>
                </a:solidFill>
              </a:rPr>
              <a:t>приложений</a:t>
            </a:r>
            <a:r>
              <a:rPr lang="en-US" dirty="0" smtClean="0">
                <a:solidFill>
                  <a:schemeClr val="bg1"/>
                </a:solidFill>
              </a:rPr>
              <a:t> (Object-Oriented </a:t>
            </a:r>
            <a:r>
              <a:rPr lang="en-US" dirty="0">
                <a:solidFill>
                  <a:schemeClr val="bg1"/>
                </a:solidFill>
              </a:rPr>
              <a:t>Analysis and Design with </a:t>
            </a:r>
            <a:r>
              <a:rPr lang="en-US" dirty="0" smtClean="0">
                <a:solidFill>
                  <a:schemeClr val="bg1"/>
                </a:solidFill>
              </a:rPr>
              <a:t>Application)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oz.by/books/more101944.html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0483" name="Прямоугольник 3"/>
          <p:cNvSpPr>
            <a:spLocks noChangeArrowheads="1"/>
          </p:cNvSpPr>
          <p:nvPr/>
        </p:nvSpPr>
        <p:spPr bwMode="auto">
          <a:xfrm>
            <a:off x="152400" y="533400"/>
            <a:ext cx="8839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 В языке </a:t>
            </a:r>
            <a:r>
              <a:rPr lang="en-US" dirty="0">
                <a:solidFill>
                  <a:schemeClr val="bg1"/>
                </a:solidFill>
              </a:rPr>
              <a:t>C# </a:t>
            </a:r>
            <a:r>
              <a:rPr lang="ru-RU" dirty="0">
                <a:solidFill>
                  <a:schemeClr val="bg1"/>
                </a:solidFill>
              </a:rPr>
              <a:t>могут перегружаться операторы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</a:rPr>
              <a:t>Унарные +, -, !, ~, ++, --, true, false</a:t>
            </a:r>
          </a:p>
          <a:p>
            <a:r>
              <a:rPr lang="ru-RU" dirty="0">
                <a:solidFill>
                  <a:schemeClr val="bg1"/>
                </a:solidFill>
              </a:rPr>
              <a:t>	Бинарные +, -, *, /, %, &amp;, |, ^, &lt;&lt;, &gt;&gt;, ==, !=, &gt;, &lt;, &gt;=, &lt;=.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Унарные</a:t>
            </a:r>
            <a:r>
              <a:rPr lang="ru-RU" dirty="0">
                <a:solidFill>
                  <a:schemeClr val="bg1"/>
                </a:solidFill>
              </a:rPr>
              <a:t> операторы производят действия с одним объектом 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++a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a--</a:t>
            </a:r>
            <a:endParaRPr lang="be-BY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Бинарные операторы производят действие сразу с двумя объектами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a*=b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a&gt;=b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	Некоторые бинарные операторы, такие как </a:t>
            </a:r>
            <a:r>
              <a:rPr lang="en-US" dirty="0">
                <a:solidFill>
                  <a:schemeClr val="bg1"/>
                </a:solidFill>
              </a:rPr>
              <a:t>+=, -=, *=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/= </a:t>
            </a:r>
            <a:r>
              <a:rPr lang="ru-RU" dirty="0">
                <a:solidFill>
                  <a:schemeClr val="bg1"/>
                </a:solidFill>
              </a:rPr>
              <a:t>автоматически перегружаются, если будут перегружены </a:t>
            </a:r>
            <a:r>
              <a:rPr lang="en-US" dirty="0">
                <a:solidFill>
                  <a:schemeClr val="bg1"/>
                </a:solidFill>
              </a:rPr>
              <a:t>+,-,*,/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Операторы </a:t>
            </a:r>
            <a:r>
              <a:rPr lang="en-US" dirty="0">
                <a:solidFill>
                  <a:schemeClr val="bg1"/>
                </a:solidFill>
              </a:rPr>
              <a:t>==, != ; &gt;,&lt; ; &gt;=, &lt;= </a:t>
            </a:r>
            <a:r>
              <a:rPr lang="ru-RU" dirty="0">
                <a:solidFill>
                  <a:schemeClr val="bg1"/>
                </a:solidFill>
              </a:rPr>
              <a:t>можно перегрузить только парами.</a:t>
            </a:r>
          </a:p>
          <a:p>
            <a:endParaRPr lang="ru-RU" b="1" dirty="0">
              <a:solidFill>
                <a:schemeClr val="bg1"/>
              </a:solidFill>
            </a:endParaRPr>
          </a:p>
          <a:p>
            <a:r>
              <a:rPr lang="ru-RU" b="1" dirty="0">
                <a:solidFill>
                  <a:schemeClr val="bg1"/>
                </a:solidFill>
              </a:rPr>
              <a:t>	При перегрузке бинарных операторов хотя бы один из принимаемых объектов должен быть типа объекта, в котором эти операторы перегружаются!</a:t>
            </a:r>
            <a:endParaRPr lang="ru-RU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28600" y="533400"/>
            <a:ext cx="8686800" cy="6248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 : IComparable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Point(o1.x + o2.x, o1.y + o2.y);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+(Point obj, 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Point(obj.x + a, obj.y + 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Point operator -(Point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new Point(-obj.x, -obj.y);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==(Point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o1.x == o2.x &amp;&amp; o1.y == o2.y;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bool operator !=(Point o1, Point o2)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!(o1 == o2);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p1 = new Point(1,2);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p2 = new Point(10,20);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p3 = p1 + p2 + 10;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p3.Print();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 += 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p2.Print();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(p2 != p3)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Console.WriteLine("p2 != p3");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 = -p1;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p1.Print();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381000" y="-4763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Перегрузка операторов</a:t>
            </a:r>
            <a:endParaRPr lang="en-US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>
                <a:cs typeface="Times New Roman" pitchFamily="18" charset="0"/>
              </a:rPr>
              <a:t>Коллекции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64023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System.Collections;		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Обязательно использование пространства имен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Console.WriteLine("Array List : ");	//Безразмерный масив. В него можно помещать любой объект.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 arrayList = new ArrayList();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arrayList.Add(30.5);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arrayList.Add(23.6);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arrayList.Add(40);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(object val in arrayList)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Console.WriteLine("\nQueue : "); 	//Очередь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FILO ( first input last output 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Queue&lt;int&gt; queue = new Queue&lt;int&gt;();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queue.Enqueue(1);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//Помещаем в конец очереди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queue.Enqueue(4);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queue.Enqueue(6);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(queue.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Count &gt; 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Console.WriteLine(queue.Dequeue());	//Берем элементы из начала очереди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Console.WriteLine("\nSorted List : 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//Коллекция, работающая по принципу ключ-значение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SortedList&lt;string, int&gt; sortList = new SortedList&lt;string, int&gt;();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sortList["val1"] = 30;	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//Помещаем значение 30 по ключу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“val1”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sortList["val2"] = 80;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sortList["val3"] = 120;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(KeyValuePair&lt;string, int&gt; val in sortList)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KeyValuePair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элемент списка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Console.WriteLine("val2 in sortedList = {0}",sortList["val2"]);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Console.WriteLine("\nStack : ");	//Стек – работает по принципу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FIFO (First input first output)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Stack&lt;string&gt; stack = new Stack&lt;string&gt;();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stack.Push("is...");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Помещает строку на вершину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stack.Push("name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stack.Push("My 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3; i++)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Console.Write(stack.Pop());	//Снимаем строки с вершаны стека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Console.WriteLine("");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	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ru-RU" i="1" dirty="0" err="1">
                <a:solidFill>
                  <a:schemeClr val="bg1"/>
                </a:solidFill>
                <a:cs typeface="Arial" charset="0"/>
              </a:rPr>
              <a:t>беззнаковый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большой целый), в котором число хранится как массив байт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byte[] digits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где каждый элемент массива – цифра числа. Для класса 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конструкторов, позволяющий инициализировать класс целым числом либо строкой.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”,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производящие вычисления и присваивание с объектами данного класса.</a:t>
            </a: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Перегрузить операторы сравнения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“==” “!=” “&gt;” “&lt;” “&gt;=” “&lt;=”.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(можно реализовать возможность сравнения с целыми числами типа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).</a:t>
            </a:r>
            <a:endParaRPr lang="en-US" i="1" dirty="0">
              <a:solidFill>
                <a:schemeClr val="bg1"/>
              </a:solidFill>
              <a:cs typeface="Arial" charset="0"/>
            </a:endParaRPr>
          </a:p>
          <a:p>
            <a:pPr marL="800100" lvl="1" indent="-342900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Метод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ToString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()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для корректного вывода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числа.</a:t>
            </a:r>
          </a:p>
          <a:p>
            <a:pPr marL="828000" lvl="1" defTabSz="360000"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0" lvl="1" defTabSz="360000"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Написать класс </a:t>
            </a:r>
            <a:r>
              <a:rPr lang="en-US" b="1" i="1" dirty="0" err="1">
                <a:solidFill>
                  <a:schemeClr val="bg1"/>
                </a:solidFill>
                <a:cs typeface="Arial" charset="0"/>
              </a:rPr>
              <a:t>HugeInt</a:t>
            </a:r>
            <a:r>
              <a:rPr lang="en-US" b="1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(знаковый большой целый), унаследованный от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в котором большое целое число может принимать отрицательные значения. Для него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реализовать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en-US" i="1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Набор операторов из класса-предка 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UHugeInt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Интерфейс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I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С</a:t>
            </a:r>
            <a:r>
              <a:rPr lang="en-US" i="1" dirty="0" err="1">
                <a:solidFill>
                  <a:schemeClr val="bg1"/>
                </a:solidFill>
                <a:cs typeface="Arial" charset="0"/>
              </a:rPr>
              <a:t>omparable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позволяющий сортировать большие числа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Индексатор, позволяющий посматривать цифры в массиве.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	Любые другие методы, свойства, индексаторы, и т.д. необходимые для решения задачи(унарные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“-”, 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++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“--”,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бинарный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“%”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и др.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</a:p>
          <a:p>
            <a:pPr marL="457200" lvl="2" defTabSz="360000">
              <a:buFont typeface="Arial" pitchFamily="34" charset="0"/>
              <a:buChar char="•"/>
              <a:defRPr/>
            </a:pPr>
            <a:endParaRPr lang="ru-RU" i="1" dirty="0">
              <a:solidFill>
                <a:schemeClr val="bg1"/>
              </a:solidFill>
              <a:cs typeface="Arial" charset="0"/>
            </a:endParaRPr>
          </a:p>
          <a:p>
            <a:pPr marL="457200" lvl="2" defTabSz="360000">
              <a:buFont typeface="Arial" pitchFamily="34" charset="0"/>
              <a:buChar char="•"/>
              <a:defRPr/>
            </a:pPr>
            <a:r>
              <a:rPr lang="ru-RU" i="1" dirty="0">
                <a:solidFill>
                  <a:schemeClr val="bg1"/>
                </a:solidFill>
                <a:cs typeface="Arial" charset="0"/>
              </a:rPr>
              <a:t>** Попытаться перегрузить операторы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и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“/”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 для данного числа.</a:t>
            </a:r>
          </a:p>
        </p:txBody>
      </p:sp>
    </p:spTree>
    <p:extLst>
      <p:ext uri="{BB962C8B-B14F-4D97-AF65-F5344CB8AC3E}">
        <p14:creationId xmlns:p14="http://schemas.microsoft.com/office/powerpoint/2010/main" val="30865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251520" y="332656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Классы и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объекты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51520" y="1196752"/>
            <a:ext cx="5105400" cy="830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lass &lt;имя класса&gt;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&lt;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Класс-предок(может отсутствовать)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элементы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класса&gt;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33458" y="2276872"/>
            <a:ext cx="88392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b="1" dirty="0">
                <a:solidFill>
                  <a:schemeClr val="bg1"/>
                </a:solidFill>
                <a:latin typeface="+mj-lt"/>
              </a:rPr>
              <a:t>Внутри класса могут быть объявлены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+mj-lt"/>
              </a:rPr>
              <a:t>	</a:t>
            </a:r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Поля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Переменные и объекты любого типа, могут быть константами.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Методы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Пользовательские функции, описывающие функциональность класса.</a:t>
            </a: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Конструкторы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Функции, предназначенная для инициализации начальных значений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Финализатор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 Аналог деструктора в С++ - предназначен для освобождения ресурсов при 		удалении класса</a:t>
            </a:r>
            <a:r>
              <a:rPr lang="ru-RU" sz="1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eaLnBrk="1" hangingPunct="1"/>
            <a:endParaRPr lang="ru-RU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Свойства: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Предоставляют доступ к закрытым полям класса.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Индексаторы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Особое свойство, принимающее в качестве дополнительного параметра 		индекс элемента.</a:t>
            </a:r>
            <a:endParaRPr lang="be-BY" sz="1400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pPr eaLnBrk="1" hangingPunct="1"/>
            <a:r>
              <a:rPr lang="ru-RU" sz="1400" b="1" dirty="0">
                <a:solidFill>
                  <a:schemeClr val="bg1"/>
                </a:solidFill>
                <a:latin typeface="+mj-lt"/>
              </a:rPr>
              <a:t>	Вложенные типы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В классе могут описываться другие классы, а также структуры и 			перечисления, предназначенные для вспомогательных целей.</a:t>
            </a:r>
          </a:p>
        </p:txBody>
      </p:sp>
    </p:spTree>
    <p:extLst>
      <p:ext uri="{BB962C8B-B14F-4D97-AF65-F5344CB8AC3E}">
        <p14:creationId xmlns:p14="http://schemas.microsoft.com/office/powerpoint/2010/main" val="2459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Поля.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Переменные и объекты любого типа, могут быть константами.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1000" y="914400"/>
            <a:ext cx="8382000" cy="2246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MyClass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value1;                         //Переменная целого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//При создании класса станет равной 0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const double value2 = 23.3435;      //Констанда дробного типа.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readonly short value3 = 45;         //Переменная "Только для чтения"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str1 = "123456";             //Строка, объявляется одновременно с инициализацией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StringBuilder builder = new StringBuilder();       //Объект класса StringBuilder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3429000"/>
            <a:ext cx="8839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Перед каждой переменной должен быть указан модификатор доступа. Если это не сделано, элемент класса воспринимается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private.</a:t>
            </a:r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private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том типе, в котором он определен.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 в типе в котором он определен и в его потомках.</a:t>
            </a:r>
            <a:endParaRPr lang="en-US" sz="1600" dirty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public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всем.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internal</a:t>
            </a:r>
            <a:r>
              <a:rPr lang="ru-RU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Элемент доступен только в текущей сборке, В других сборках – не виден.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protected internal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Работает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и как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internal</a:t>
            </a:r>
            <a:r>
              <a:rPr lang="ru-RU" sz="1600" dirty="0">
                <a:solidFill>
                  <a:schemeClr val="bg1"/>
                </a:solidFill>
                <a:cs typeface="Arial" charset="0"/>
              </a:rPr>
              <a:t> .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78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Конструкторы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52400" y="5302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Функции, предназначенная для инициализации начальных значений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6148" name="TextBox 7"/>
          <p:cNvSpPr txBox="1">
            <a:spLocks noChangeArrowheads="1"/>
          </p:cNvSpPr>
          <p:nvPr/>
        </p:nvSpPr>
        <p:spPr bwMode="auto">
          <a:xfrm>
            <a:off x="152400" y="3535363"/>
            <a:ext cx="88392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В классе возможно объявить любое количество конструкторов с разной сигнатурой (различными количеством и типом принимаемых параметров).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Если в классе не объявлено ни одного конструктора, создается конструктор по умолчанию, не принимающий никаких параметров. Однако, если в классе объявлен хоть один конструктор с параметрами, то конструктор без параметров, если он нужен, необходимо дописывать самостоятельно.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endParaRPr lang="ru-RU" sz="1600" dirty="0"/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Вызвать другой конструктор базового класса можно, используя конструкцию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33400" y="990972"/>
            <a:ext cx="8077200" cy="23852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x;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 int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 : this(0,0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defTabSz="360000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Point(int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int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this.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defTabSz="360000"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Прямоугольник 9"/>
          <p:cNvSpPr>
            <a:spLocks noChangeArrowheads="1"/>
          </p:cNvSpPr>
          <p:nvPr/>
        </p:nvSpPr>
        <p:spPr bwMode="auto">
          <a:xfrm>
            <a:off x="762000" y="5581650"/>
            <a:ext cx="7696200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defTabSz="358775"/>
            <a:r>
              <a:rPr lang="en-US" dirty="0">
                <a:solidFill>
                  <a:schemeClr val="bg1"/>
                </a:solidFill>
              </a:rPr>
              <a:t>		&lt;</a:t>
            </a:r>
            <a:r>
              <a:rPr lang="ru-RU" dirty="0">
                <a:solidFill>
                  <a:schemeClr val="bg1"/>
                </a:solidFill>
              </a:rPr>
              <a:t>Имя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() 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base(&lt;</a:t>
            </a:r>
            <a:r>
              <a:rPr lang="ru-RU" dirty="0">
                <a:solidFill>
                  <a:schemeClr val="bg1"/>
                </a:solidFill>
              </a:rPr>
              <a:t>параметры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defTabSz="358775"/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	&lt;</a:t>
            </a:r>
            <a:r>
              <a:rPr lang="ru-RU" dirty="0">
                <a:solidFill>
                  <a:schemeClr val="bg1"/>
                </a:solidFill>
              </a:rPr>
              <a:t>Тело конструктора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defTabSz="358775"/>
            <a:r>
              <a:rPr lang="en-US" dirty="0">
                <a:solidFill>
                  <a:schemeClr val="bg1"/>
                </a:solidFill>
              </a:rPr>
              <a:t>		}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381000" y="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52400" y="457200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1400" dirty="0">
                <a:solidFill>
                  <a:schemeClr val="bg1"/>
                </a:solidFill>
              </a:rPr>
              <a:t>Пользовательские функции, описывающие функциональность класса.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172" name="TextBox 7"/>
          <p:cNvSpPr txBox="1">
            <a:spLocks noChangeArrowheads="1"/>
          </p:cNvSpPr>
          <p:nvPr/>
        </p:nvSpPr>
        <p:spPr bwMode="auto">
          <a:xfrm>
            <a:off x="76200" y="903288"/>
            <a:ext cx="8991600" cy="1077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модификаторы доступа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возвращаемый тип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</a:t>
            </a:r>
            <a:r>
              <a:rPr lang="ru-RU" sz="1600" dirty="0">
                <a:solidFill>
                  <a:schemeClr val="bg1"/>
                </a:solidFill>
              </a:rPr>
              <a:t>имя метода</a:t>
            </a:r>
            <a:r>
              <a:rPr lang="en-US" sz="1600" dirty="0">
                <a:solidFill>
                  <a:schemeClr val="bg1"/>
                </a:solidFill>
              </a:rPr>
              <a:t>&gt;(&lt;</a:t>
            </a:r>
            <a:r>
              <a:rPr lang="ru-RU" sz="1600" dirty="0">
                <a:solidFill>
                  <a:schemeClr val="bg1"/>
                </a:solidFill>
              </a:rPr>
              <a:t>принимаемые параметры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	&lt;</a:t>
            </a:r>
            <a:r>
              <a:rPr lang="ru-RU" sz="1600" dirty="0">
                <a:solidFill>
                  <a:schemeClr val="bg1"/>
                </a:solidFill>
              </a:rPr>
              <a:t>Описание метода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28600" y="2178050"/>
            <a:ext cx="8686800" cy="3308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SetValues(int newX, int newY)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newX;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newY;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GetDistance(Point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Math.Sqrt(Math.Pow(x + obj.x, 2) + Math.Pow(y + obj.y, 2));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 = {0}; Y = 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381000" y="-76200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</a:rPr>
              <a:t>Методы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15900"/>
            <a:ext cx="88392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60000">
              <a:defRPr/>
            </a:pPr>
            <a:r>
              <a:rPr lang="en-US" sz="1200" dirty="0"/>
              <a:t>	</a:t>
            </a:r>
            <a:r>
              <a:rPr lang="ru-RU" sz="1200" dirty="0">
                <a:solidFill>
                  <a:schemeClr val="bg1"/>
                </a:solidFill>
              </a:rPr>
              <a:t>Существует 4 способа передать параметры в метод.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значению. В метод передается значение параметра.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</a:rPr>
              <a:t>По ссылке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ru-RU" sz="1200" dirty="0">
                <a:solidFill>
                  <a:schemeClr val="bg1"/>
                </a:solidFill>
              </a:rPr>
              <a:t>). В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метод передается ссылка на параметр. При изменении значения параметра в вызванном методе, оно изменится и в вызывающем.</a:t>
            </a:r>
            <a:endParaRPr lang="ru-RU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выходной параметр (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Работает как ссылка, но метод должен проинициализировать такой параметр, а также не может прочитать его значения.</a:t>
            </a:r>
          </a:p>
          <a:p>
            <a:pPr marL="342900" indent="-342900" defTabSz="360000">
              <a:buFontTx/>
              <a:buAutoNum type="arabicPeriod"/>
              <a:defRPr/>
            </a:pP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Как список параметров (</a:t>
            </a:r>
            <a:r>
              <a:rPr lang="en-US" sz="12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ru-RU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Метод может принмать неограниченное число параметров данного типа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360000">
              <a:buFontTx/>
              <a:buAutoNum type="arabicPeriod"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Optional </a:t>
            </a:r>
            <a:r>
              <a:rPr lang="ru-RU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параметры</a:t>
            </a:r>
            <a:endParaRPr lang="ru-RU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304800" y="1754009"/>
            <a:ext cx="8610600" cy="486287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SimleParams(int x, int y)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RefParams(int x, int y, ref int z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z = x * y * z;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OutParams(int x, int y, out int res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res = x * y;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SumOfParamsList(params int[] list)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sum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list) sum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+= val;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sum;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a=5, b=15, c=2;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Console.WriteLine("Simple params : " + SimleParams(a, b).ToString());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RefParams(a, b, ref c);              //Передача ссылка на 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Console.WriteLine("Reference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OutParams(a, b, out c);              //Передача ссылки на С как выходного параметра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Console.WriteLine("Out C = " + c.ToString());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s = SumOfParamsList(a, b, c, 10, 20, 30, 40);  //Использование списка параметров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Console.WriteLine("Sum = " + s.ToString());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381000" y="71438"/>
            <a:ext cx="830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Свойства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28600" y="698500"/>
            <a:ext cx="8686800" cy="50165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Point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int y;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 . . . . . . .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		//Свойство Х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x;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set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if( value &gt;= 0 )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x = value;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Y		 //Свойство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–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только для чтения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get{ return y; }	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point = new Point(10,20);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point.X;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point.X = 25;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Console.WriteLine("Point.X = {0}; Point.Y = {1}", point.X, point.Y); //Вывод Х = 25,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 = 20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Console.WriteLine("Old X value is : {0}", a);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//Вывод а = 10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164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2072</Words>
  <Application>Microsoft Office PowerPoint</Application>
  <PresentationFormat>On-screen Show (4:3)</PresentationFormat>
  <Paragraphs>607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2012-08-13T08:00:48Z</dcterms:created>
  <dcterms:modified xsi:type="dcterms:W3CDTF">2012-08-26T16:44:19Z</dcterms:modified>
</cp:coreProperties>
</file>