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7" r:id="rId2"/>
    <p:sldId id="275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  <p:sldId id="271" r:id="rId17"/>
    <p:sldId id="273" r:id="rId18"/>
    <p:sldId id="274" r:id="rId19"/>
    <p:sldId id="276" r:id="rId20"/>
    <p:sldId id="278" r:id="rId21"/>
    <p:sldId id="277" r:id="rId22"/>
    <p:sldId id="280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26.08.2012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mlschema11-2/" TargetMode="External"/><Relationship Id="rId2" Type="http://schemas.openxmlformats.org/officeDocument/2006/relationships/hyperlink" Target="http://www.w3.org/TR/xmlschema11-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20/" TargetMode="External"/><Relationship Id="rId2" Type="http://schemas.openxmlformats.org/officeDocument/2006/relationships/hyperlink" Target="http://www.w3.org/TR/xpat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m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ru-RU" sz="2400" dirty="0" smtClean="0">
                <a:solidFill>
                  <a:schemeClr val="bg1"/>
                </a:solidFill>
              </a:rPr>
              <a:t>. Работа с </a:t>
            </a:r>
            <a:r>
              <a:rPr lang="en-US" sz="2400" dirty="0" smtClean="0">
                <a:solidFill>
                  <a:schemeClr val="bg1"/>
                </a:solidFill>
              </a:rPr>
              <a:t>XML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символы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Некоторые </a:t>
            </a:r>
            <a:r>
              <a:rPr lang="ru-RU" sz="2400" dirty="0"/>
              <a:t>символы не могут использоваться в тексте элементов, так как применяются в разметке документа: &lt; и &amp;. Эти символы, а также некоторые другие, могут быть обозначены особым </a:t>
            </a:r>
            <a:r>
              <a:rPr lang="ru-RU" sz="2400" dirty="0" smtClean="0"/>
              <a:t>образом (</a:t>
            </a:r>
            <a:r>
              <a:rPr lang="en-US" sz="2400" dirty="0" smtClean="0"/>
              <a:t>entity</a:t>
            </a:r>
            <a:r>
              <a:rPr lang="ru-RU" sz="2400" dirty="0" smtClean="0"/>
              <a:t>):</a:t>
            </a:r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1618"/>
              </p:ext>
            </p:extLst>
          </p:nvPr>
        </p:nvGraphicFramePr>
        <p:xfrm>
          <a:off x="899592" y="3212976"/>
          <a:ext cx="6336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&amp;amp;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  <a:r>
                        <a:rPr lang="en-US" sz="1800" dirty="0" err="1" smtClean="0">
                          <a:latin typeface="Consolas" pitchFamily="49" charset="0"/>
                          <a:cs typeface="Consolas" pitchFamily="49" charset="0"/>
                        </a:rPr>
                        <a:t>lt</a:t>
                      </a:r>
                      <a:r>
                        <a:rPr lang="en-US" sz="1800" dirty="0" smtClean="0"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&amp;gt;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&gt;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&amp;quot;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"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&amp;apos;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'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&amp;#[integer];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 smtClean="0"/>
                        <a:t>C</a:t>
                      </a:r>
                      <a:r>
                        <a:rPr lang="ru-RU" b="0" dirty="0" smtClean="0"/>
                        <a:t>имвол с десятичным кодом</a:t>
                      </a:r>
                      <a:r>
                        <a:rPr lang="en-US" b="0" dirty="0" smtClean="0"/>
                        <a:t> [integer]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&amp;#x[hex];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Символ с шестнадцатеричным кодом</a:t>
                      </a:r>
                      <a:r>
                        <a:rPr lang="en-US" b="0" dirty="0" smtClean="0"/>
                        <a:t> [hex]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&amp;#160;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b="0" dirty="0" smtClean="0"/>
                        <a:t>Неразрывный пробел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1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имён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Любой </a:t>
            </a:r>
            <a:r>
              <a:rPr lang="ru-RU" dirty="0">
                <a:solidFill>
                  <a:srgbClr val="FF0000"/>
                </a:solidFill>
              </a:rPr>
              <a:t>XML-элемент может содержать специальный атрибут xmlns, указывающий на пространство имён элемента. Назначение пространств имён – обеспечить семантическую уникальность элемента. Например:</a:t>
            </a:r>
          </a:p>
          <a:p>
            <a:r>
              <a:rPr lang="ru-RU" dirty="0">
                <a:solidFill>
                  <a:srgbClr val="FF0000"/>
                </a:solidFill>
              </a:rPr>
              <a:t>&lt;rootElement xmlns:st = "http://the_site.by"&gt;</a:t>
            </a:r>
          </a:p>
          <a:p>
            <a:r>
              <a:rPr lang="ru-RU" dirty="0">
                <a:solidFill>
                  <a:srgbClr val="FF0000"/>
                </a:solidFill>
              </a:rPr>
              <a:t>  &lt;st:ID&gt; . .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&lt;!-- текст комментария --&gt;</a:t>
            </a:r>
            <a:endParaRPr lang="ru-RU" dirty="0"/>
          </a:p>
          <a:p>
            <a:r>
              <a:rPr lang="ru-RU" dirty="0"/>
              <a:t>В тексте </a:t>
            </a:r>
            <a:r>
              <a:rPr lang="ru-RU" dirty="0" smtClean="0"/>
              <a:t>комментария </a:t>
            </a:r>
            <a:r>
              <a:rPr lang="ru-RU" dirty="0"/>
              <a:t>не должна </a:t>
            </a:r>
            <a:r>
              <a:rPr lang="ru-RU" dirty="0" smtClean="0"/>
              <a:t>встречаться </a:t>
            </a:r>
            <a:r>
              <a:rPr lang="ru-RU" dirty="0"/>
              <a:t>последовательность из двух знаков </a:t>
            </a:r>
            <a:r>
              <a:rPr lang="ru-RU" dirty="0" smtClean="0"/>
              <a:t>дефиса.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Инструкции </a:t>
            </a:r>
            <a:r>
              <a:rPr lang="en-US" dirty="0" smtClean="0"/>
              <a:t>(processing 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ru-RU" dirty="0" smtClean="0"/>
              <a:t>имя_инструкции </a:t>
            </a:r>
            <a:r>
              <a:rPr lang="en-US" dirty="0" smtClean="0"/>
              <a:t>[</a:t>
            </a:r>
            <a:r>
              <a:rPr lang="ru-RU" dirty="0" smtClean="0"/>
              <a:t>атрибуты</a:t>
            </a:r>
            <a:r>
              <a:rPr lang="en-US" dirty="0" smtClean="0"/>
              <a:t>]?&gt;</a:t>
            </a:r>
          </a:p>
          <a:p>
            <a:r>
              <a:rPr lang="en-US" dirty="0" smtClean="0"/>
              <a:t>XML </a:t>
            </a:r>
            <a:r>
              <a:rPr lang="ru-RU" dirty="0" smtClean="0"/>
              <a:t>пролог </a:t>
            </a:r>
            <a:r>
              <a:rPr lang="en-US" dirty="0" smtClean="0"/>
              <a:t>(prolog)</a:t>
            </a:r>
          </a:p>
          <a:p>
            <a:pPr lvl="1"/>
            <a:r>
              <a:rPr lang="en-US" dirty="0"/>
              <a:t>&lt;?xml version=”1.0” ?&gt; (utf-8 </a:t>
            </a:r>
            <a:r>
              <a:rPr lang="ru-RU" dirty="0"/>
              <a:t>по умолчанию)</a:t>
            </a:r>
          </a:p>
          <a:p>
            <a:pPr lvl="1"/>
            <a:r>
              <a:rPr lang="ru-RU" dirty="0"/>
              <a:t>&lt;?</a:t>
            </a:r>
            <a:r>
              <a:rPr lang="en-US" dirty="0"/>
              <a:t>xml version=”1.0” encoding=”windows-1251</a:t>
            </a:r>
            <a:r>
              <a:rPr lang="en-US" dirty="0" smtClean="0"/>
              <a:t>”?&gt;</a:t>
            </a:r>
          </a:p>
          <a:p>
            <a:r>
              <a:rPr lang="ru-RU" dirty="0" smtClean="0"/>
              <a:t>Стандартные инструкции</a:t>
            </a:r>
          </a:p>
          <a:p>
            <a:pPr lvl="1"/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 smtClean="0"/>
              <a:t>=“URL"?&gt;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Секции</a:t>
            </a:r>
            <a:r>
              <a:rPr lang="en-US" dirty="0" smtClean="0"/>
              <a:t> CDATA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Секция CDATA используется для того, чтобы обозначить части документа, которые не должны восприниматься как </a:t>
            </a:r>
            <a:r>
              <a:rPr lang="ru-RU" dirty="0" smtClean="0"/>
              <a:t>разметка.</a:t>
            </a:r>
            <a:endParaRPr lang="en-US" dirty="0" smtClean="0"/>
          </a:p>
          <a:p>
            <a:r>
              <a:rPr lang="ru-RU" dirty="0" smtClean="0"/>
              <a:t>Секция </a:t>
            </a:r>
            <a:r>
              <a:rPr lang="ru-RU" dirty="0"/>
              <a:t>CDATA начинается со строки &lt;![CDATA[ и заканчивается строкой ]]&gt;. Внутри самой секции не должна присутствовать строка </a:t>
            </a:r>
            <a:r>
              <a:rPr lang="ru-RU" dirty="0" smtClean="0"/>
              <a:t>]]&gt;.</a:t>
            </a:r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/>
              <a:t>example</a:t>
            </a:r>
            <a:r>
              <a:rPr lang="ru-RU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ru-RU" dirty="0" smtClean="0"/>
              <a:t>&lt;![</a:t>
            </a:r>
            <a:r>
              <a:rPr lang="ru-RU" dirty="0"/>
              <a:t>CDATA[ &lt;aaa&gt;bb&amp;cc</a:t>
            </a:r>
            <a:r>
              <a:rPr lang="ru-RU" dirty="0" smtClean="0"/>
              <a:t>&lt;&lt;&lt;]]&gt;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&lt;/</a:t>
            </a:r>
            <a:r>
              <a:rPr lang="ru-RU" dirty="0"/>
              <a:t>example&gt;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800" dirty="0"/>
              <a:t>Все элементы должны быть закрыты</a:t>
            </a:r>
            <a:endParaRPr lang="en-US" sz="1800" dirty="0"/>
          </a:p>
          <a:p>
            <a:pPr lvl="0"/>
            <a:r>
              <a:rPr lang="ru-RU" sz="1800" dirty="0"/>
              <a:t>Корневой элемент может быть только один</a:t>
            </a:r>
            <a:endParaRPr lang="en-US" sz="1800" dirty="0"/>
          </a:p>
          <a:p>
            <a:pPr lvl="0"/>
            <a:r>
              <a:rPr lang="ru-RU" sz="1800" dirty="0"/>
              <a:t>Регистр имеет значение (&lt;</a:t>
            </a:r>
            <a:r>
              <a:rPr lang="en-US" sz="1800" dirty="0"/>
              <a:t>book</a:t>
            </a:r>
            <a:r>
              <a:rPr lang="ru-RU" sz="1800" dirty="0"/>
              <a:t>&gt; != &lt;</a:t>
            </a:r>
            <a:r>
              <a:rPr lang="en-US" sz="1800" dirty="0"/>
              <a:t>Book</a:t>
            </a:r>
            <a:r>
              <a:rPr lang="ru-RU" sz="1800" dirty="0"/>
              <a:t>&gt;)</a:t>
            </a:r>
            <a:endParaRPr lang="en-US" sz="1800" dirty="0"/>
          </a:p>
          <a:p>
            <a:pPr lvl="0"/>
            <a:r>
              <a:rPr lang="ru-RU" sz="1800" dirty="0"/>
              <a:t>Закрывать нужно в порядке обратном порядку открытия</a:t>
            </a:r>
            <a:endParaRPr lang="en-US" sz="1800" dirty="0"/>
          </a:p>
          <a:p>
            <a:pPr lvl="0"/>
            <a:r>
              <a:rPr lang="ru-RU" sz="1800" dirty="0"/>
              <a:t>Значения атрибутов должны быть заключены </a:t>
            </a:r>
            <a:r>
              <a:rPr lang="ru-RU" sz="1800" dirty="0" smtClean="0"/>
              <a:t>в </a:t>
            </a:r>
            <a:r>
              <a:rPr lang="ru-RU" sz="1800" dirty="0"/>
              <a:t>кавычки</a:t>
            </a:r>
            <a:endParaRPr lang="en-US" sz="1800" dirty="0"/>
          </a:p>
          <a:p>
            <a:r>
              <a:rPr lang="ru-RU" sz="1800" dirty="0"/>
              <a:t>При необходимости должна быть указана </a:t>
            </a:r>
            <a:r>
              <a:rPr lang="ru-RU" sz="1800" dirty="0" smtClean="0"/>
              <a:t>кодировка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ru-RU" sz="1800" dirty="0"/>
              <a:t>Документ выполнящий все эти правила называется синтаксически </a:t>
            </a:r>
            <a:r>
              <a:rPr lang="ru-RU" sz="1800" i="1" dirty="0"/>
              <a:t>верным</a:t>
            </a:r>
            <a:r>
              <a:rPr lang="ru-RU" sz="1800" dirty="0"/>
              <a:t> (</a:t>
            </a:r>
            <a:r>
              <a:rPr lang="ru-RU" sz="1800" i="1" dirty="0"/>
              <a:t>well-formed</a:t>
            </a:r>
            <a:r>
              <a:rPr lang="ru-RU" sz="1800" dirty="0"/>
              <a:t>). Если документ дополнительно соответствует </a:t>
            </a:r>
            <a:r>
              <a:rPr lang="en-US" sz="1800" dirty="0"/>
              <a:t>DTD </a:t>
            </a:r>
            <a:r>
              <a:rPr lang="ru-RU" sz="1800" dirty="0"/>
              <a:t>или </a:t>
            </a:r>
            <a:r>
              <a:rPr lang="en-US" sz="1800" dirty="0"/>
              <a:t>XML Schema</a:t>
            </a:r>
            <a:r>
              <a:rPr lang="ru-RU" sz="1800" dirty="0"/>
              <a:t>, то он называется </a:t>
            </a:r>
            <a:r>
              <a:rPr lang="ru-RU" sz="1800" i="1" dirty="0"/>
              <a:t>правильным</a:t>
            </a:r>
            <a:r>
              <a:rPr lang="ru-RU" sz="1800" dirty="0"/>
              <a:t> (</a:t>
            </a:r>
            <a:r>
              <a:rPr lang="ru-RU" sz="1800" i="1" dirty="0"/>
              <a:t>valid</a:t>
            </a:r>
            <a:r>
              <a:rPr lang="ru-RU" sz="1800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DTD –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ype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efinition</a:t>
            </a:r>
            <a:endParaRPr lang="ru-RU" dirty="0" smtClean="0"/>
          </a:p>
          <a:p>
            <a:r>
              <a:rPr lang="en-US" dirty="0"/>
              <a:t>XML </a:t>
            </a:r>
            <a:r>
              <a:rPr lang="en-US" dirty="0" smtClean="0"/>
              <a:t>Schema</a:t>
            </a:r>
            <a:r>
              <a:rPr lang="ru-RU" dirty="0" smtClean="0"/>
              <a:t> (</a:t>
            </a:r>
            <a:r>
              <a:rPr lang="en-US" dirty="0" smtClean="0"/>
              <a:t>XSD)</a:t>
            </a:r>
          </a:p>
          <a:p>
            <a:pPr lvl="1"/>
            <a:r>
              <a:rPr lang="en-US" dirty="0">
                <a:hlinkClick r:id="rId2"/>
              </a:rPr>
              <a:t>W3C XML Schema Definition Language (XSD) 1.1 Part 1: Structures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W3C XML Schema Definition Language (XSD) 1.1 Part 2: </a:t>
            </a:r>
            <a:r>
              <a:rPr lang="en-US" dirty="0" err="1">
                <a:hlinkClick r:id="rId3"/>
              </a:rPr>
              <a:t>Datatypes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35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XSLT -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tensible 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производить трансформации одного документа в другой</a:t>
            </a:r>
            <a:r>
              <a:rPr lang="en-US" dirty="0" smtClean="0"/>
              <a:t>, </a:t>
            </a:r>
            <a:r>
              <a:rPr lang="ru-RU" dirty="0"/>
              <a:t>а </a:t>
            </a:r>
            <a:r>
              <a:rPr lang="ru-RU" dirty="0" smtClean="0"/>
              <a:t>также в другие форматы.</a:t>
            </a:r>
          </a:p>
          <a:p>
            <a:r>
              <a:rPr lang="ru-RU" dirty="0" smtClean="0"/>
              <a:t>Основан на </a:t>
            </a:r>
            <a:r>
              <a:rPr lang="en-US" dirty="0" smtClean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XML Path Language (</a:t>
            </a:r>
            <a:r>
              <a:rPr lang="en-US" dirty="0" err="1" smtClean="0">
                <a:hlinkClick r:id="rId2"/>
              </a:rPr>
              <a:t>XPath</a:t>
            </a:r>
            <a:r>
              <a:rPr lang="en-US" dirty="0" smtClean="0">
                <a:hlinkClick r:id="rId2"/>
              </a:rPr>
              <a:t>) Version 1.0</a:t>
            </a:r>
            <a:endParaRPr lang="en-US" dirty="0" smtClean="0"/>
          </a:p>
          <a:p>
            <a:r>
              <a:rPr lang="en-US" dirty="0">
                <a:hlinkClick r:id="rId3"/>
              </a:rPr>
              <a:t>XML Path Language (</a:t>
            </a:r>
            <a:r>
              <a:rPr lang="en-US" dirty="0" err="1">
                <a:hlinkClick r:id="rId3"/>
              </a:rPr>
              <a:t>XPath</a:t>
            </a:r>
            <a:r>
              <a:rPr lang="en-US" dirty="0">
                <a:hlinkClick r:id="rId3"/>
              </a:rPr>
              <a:t>) 2.0 (Second Edition)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&amp; SAX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–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ocument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en-US" dirty="0" err="1" smtClean="0"/>
              <a:t>XmlDocument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SAX –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imple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PI for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</a:t>
            </a:r>
          </a:p>
          <a:p>
            <a:pPr lvl="1"/>
            <a:r>
              <a:rPr lang="en-US" dirty="0" err="1" smtClean="0"/>
              <a:t>XmlReader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50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ru-RU" dirty="0" smtClean="0"/>
              <a:t> </a:t>
            </a:r>
            <a:r>
              <a:rPr lang="en-US" dirty="0" smtClean="0"/>
              <a:t>.NET 2.0</a:t>
            </a:r>
            <a:r>
              <a:rPr lang="ru-RU" dirty="0" smtClean="0"/>
              <a:t> </a:t>
            </a:r>
            <a:r>
              <a:rPr lang="en-US" dirty="0" smtClean="0"/>
              <a:t>XML</a:t>
            </a:r>
            <a:r>
              <a:rPr lang="ru-RU" dirty="0" smtClean="0"/>
              <a:t>, </a:t>
            </a:r>
            <a:r>
              <a:rPr lang="en-US" dirty="0" err="1"/>
              <a:t>Bipin</a:t>
            </a:r>
            <a:r>
              <a:rPr lang="en-US" dirty="0"/>
              <a:t> </a:t>
            </a:r>
            <a:r>
              <a:rPr lang="en-US" dirty="0" smtClean="0"/>
              <a:t>Joshi</a:t>
            </a:r>
            <a:r>
              <a:rPr lang="ru-RU" dirty="0" smtClean="0"/>
              <a:t>, </a:t>
            </a:r>
            <a:r>
              <a:rPr lang="en-US" dirty="0" err="1" smtClean="0"/>
              <a:t>Apress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Начинаются с </a:t>
            </a:r>
            <a:r>
              <a:rPr lang="en-US" dirty="0" smtClean="0"/>
              <a:t>///</a:t>
            </a:r>
          </a:p>
          <a:p>
            <a:r>
              <a:rPr lang="ru-RU" dirty="0" smtClean="0"/>
              <a:t>Поддерживаемые элементы</a:t>
            </a:r>
          </a:p>
          <a:p>
            <a:pPr lvl="1"/>
            <a:r>
              <a:rPr lang="en-US" dirty="0"/>
              <a:t>&lt;summary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</a:t>
            </a:r>
            <a:r>
              <a:rPr lang="en-US" dirty="0" err="1"/>
              <a:t>param</a:t>
            </a:r>
            <a:r>
              <a:rPr lang="en-US" dirty="0"/>
              <a:t> name</a:t>
            </a:r>
            <a:r>
              <a:rPr lang="en-US" dirty="0" smtClean="0"/>
              <a:t>="</a:t>
            </a:r>
            <a:r>
              <a:rPr lang="ru-RU" dirty="0" smtClean="0"/>
              <a:t>ИмяПараметра</a:t>
            </a:r>
            <a:r>
              <a:rPr lang="en-US" dirty="0" smtClean="0"/>
              <a:t>"&gt;</a:t>
            </a:r>
            <a:endParaRPr lang="ru-RU" dirty="0" smtClean="0"/>
          </a:p>
          <a:p>
            <a:pPr lvl="1"/>
            <a:r>
              <a:rPr lang="en-US" dirty="0"/>
              <a:t>&lt;returns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/>
              <a:t>&lt;remarks&gt;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345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Чтение </a:t>
            </a:r>
            <a:r>
              <a:rPr lang="en-US" dirty="0" smtClean="0"/>
              <a:t>XML.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86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Сериализация – сохранение данных об объекте </a:t>
            </a:r>
            <a:r>
              <a:rPr lang="ru-RU" dirty="0" smtClean="0"/>
              <a:t>в поток</a:t>
            </a:r>
            <a:endParaRPr lang="ru-RU" dirty="0"/>
          </a:p>
          <a:p>
            <a:r>
              <a:rPr lang="ru-RU" dirty="0" smtClean="0"/>
              <a:t>Десериализация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ru-RU" dirty="0"/>
              <a:t>обратный процесс восстановления </a:t>
            </a:r>
            <a:r>
              <a:rPr lang="ru-RU" dirty="0" smtClean="0"/>
              <a:t>объекта</a:t>
            </a:r>
          </a:p>
          <a:p>
            <a:endParaRPr lang="en-US" dirty="0" smtClean="0"/>
          </a:p>
          <a:p>
            <a:r>
              <a:rPr lang="ru-RU" dirty="0" smtClean="0"/>
              <a:t>Примеры использования:</a:t>
            </a:r>
          </a:p>
          <a:p>
            <a:pPr lvl="1"/>
            <a:r>
              <a:rPr lang="ru-RU" dirty="0" smtClean="0"/>
              <a:t>Передача объекта между разными программи/машинами.</a:t>
            </a:r>
          </a:p>
          <a:p>
            <a:pPr lvl="1"/>
            <a:r>
              <a:rPr lang="ru-RU" dirty="0" smtClean="0"/>
              <a:t>Файлы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75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</a:t>
            </a:r>
            <a:r>
              <a:rPr lang="ru-RU" dirty="0" smtClean="0"/>
              <a:t> Сериализация</a:t>
            </a:r>
            <a:r>
              <a:rPr lang="en-US" dirty="0" smtClean="0"/>
              <a:t>. </a:t>
            </a:r>
            <a:r>
              <a:rPr lang="ru-RU" dirty="0" smtClean="0"/>
              <a:t>Демонстрация.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Простой </a:t>
            </a:r>
            <a:r>
              <a:rPr lang="ru-RU" sz="1800" dirty="0"/>
              <a:t>формат представления </a:t>
            </a:r>
            <a:r>
              <a:rPr lang="ru-RU" sz="1800" dirty="0" smtClean="0"/>
              <a:t>(записи) структурированных, иерархических данных </a:t>
            </a:r>
            <a:r>
              <a:rPr lang="ru-RU" sz="1800" dirty="0"/>
              <a:t>на основе текста</a:t>
            </a:r>
            <a:r>
              <a:rPr lang="ru-RU" sz="1800" dirty="0" smtClean="0"/>
              <a:t>.</a:t>
            </a:r>
          </a:p>
          <a:p>
            <a:pPr lvl="1"/>
            <a:r>
              <a:rPr lang="en-US" sz="1400" dirty="0"/>
              <a:t>&lt;?xml version=”1.0</a:t>
            </a:r>
            <a:r>
              <a:rPr lang="en-US" sz="1400" dirty="0" smtClean="0"/>
              <a:t>”?&gt;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="978-5-459-00297-3"&gt;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r>
              <a:rPr lang="en-US" sz="1400" dirty="0"/>
              <a:t>CLR via C</a:t>
            </a:r>
            <a:r>
              <a:rPr lang="ru-RU" sz="1400" dirty="0"/>
              <a:t>#&lt;/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&gt;Джеффри Рихтер&lt;/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</a:t>
            </a:r>
            <a:r>
              <a:rPr lang="en-US" sz="1400" dirty="0"/>
              <a:t>book </a:t>
            </a:r>
            <a:r>
              <a:rPr lang="en-US" sz="1400" dirty="0" err="1"/>
              <a:t>isbn</a:t>
            </a:r>
            <a:r>
              <a:rPr lang="ru-RU" sz="1400" dirty="0"/>
              <a:t>="978-5-8459-1682-2"&gt;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title</a:t>
            </a:r>
            <a:r>
              <a:rPr lang="ru-RU" sz="1400" dirty="0"/>
              <a:t>&gt;Язык программирования </a:t>
            </a:r>
            <a:r>
              <a:rPr lang="en-US" sz="1400" dirty="0"/>
              <a:t>C</a:t>
            </a:r>
            <a:r>
              <a:rPr lang="ru-RU" sz="1400" dirty="0"/>
              <a:t># 2010 и платформа .</a:t>
            </a:r>
            <a:r>
              <a:rPr lang="en-US" sz="1400" dirty="0"/>
              <a:t>NET</a:t>
            </a:r>
            <a:r>
              <a:rPr lang="ru-RU" sz="1400" dirty="0"/>
              <a:t> 4.0&lt;/</a:t>
            </a:r>
            <a:r>
              <a:rPr lang="en-US" sz="1400" dirty="0"/>
              <a:t>title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  &lt;</a:t>
            </a:r>
            <a:r>
              <a:rPr lang="en-US" sz="1400" dirty="0"/>
              <a:t>author</a:t>
            </a:r>
            <a:r>
              <a:rPr lang="ru-RU" sz="1400" dirty="0"/>
              <a:t>&gt;Эндрю Троелсен&lt;/</a:t>
            </a:r>
            <a:r>
              <a:rPr lang="en-US" sz="1400" dirty="0"/>
              <a:t>author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  &lt;/</a:t>
            </a:r>
            <a:r>
              <a:rPr lang="en-US" sz="1400" dirty="0"/>
              <a:t>book</a:t>
            </a:r>
            <a:r>
              <a:rPr lang="ru-RU" sz="1400" dirty="0"/>
              <a:t>&gt;</a:t>
            </a:r>
            <a:br>
              <a:rPr lang="ru-RU" sz="1400" dirty="0"/>
            </a:br>
            <a:r>
              <a:rPr lang="ru-RU" sz="1400" dirty="0"/>
              <a:t>&lt;</a:t>
            </a:r>
            <a:r>
              <a:rPr lang="en-US" sz="1400" dirty="0"/>
              <a:t>books</a:t>
            </a:r>
            <a:r>
              <a:rPr lang="ru-RU" sz="1400" dirty="0" smtClean="0"/>
              <a:t>&gt;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основе </a:t>
            </a:r>
            <a:r>
              <a:rPr lang="en-US" sz="1800" dirty="0"/>
              <a:t>XML </a:t>
            </a:r>
            <a:r>
              <a:rPr lang="ru-RU" sz="1800" dirty="0"/>
              <a:t>разработан ряд других языков – </a:t>
            </a:r>
            <a:r>
              <a:rPr lang="en-US" sz="1800" dirty="0"/>
              <a:t>XHTML</a:t>
            </a:r>
            <a:r>
              <a:rPr lang="ru-RU" sz="1800" dirty="0"/>
              <a:t>, </a:t>
            </a:r>
            <a:r>
              <a:rPr lang="en-US" sz="1800" dirty="0"/>
              <a:t>XML Schema</a:t>
            </a:r>
            <a:r>
              <a:rPr lang="ru-RU" sz="1800" dirty="0"/>
              <a:t>, </a:t>
            </a:r>
            <a:r>
              <a:rPr lang="en-US" sz="1800" dirty="0"/>
              <a:t>SVG</a:t>
            </a:r>
            <a:r>
              <a:rPr lang="ru-RU" sz="1800" dirty="0"/>
              <a:t>, </a:t>
            </a:r>
            <a:r>
              <a:rPr lang="en-US" sz="1800" dirty="0"/>
              <a:t>ODF</a:t>
            </a:r>
            <a:r>
              <a:rPr lang="ru-RU" sz="1800" dirty="0"/>
              <a:t>, </a:t>
            </a:r>
            <a:r>
              <a:rPr lang="en-US" sz="1800" dirty="0"/>
              <a:t>Open XML </a:t>
            </a:r>
            <a:r>
              <a:rPr lang="ru-RU" sz="1800" dirty="0"/>
              <a:t>и многие другие.</a:t>
            </a:r>
            <a:endParaRPr lang="en-US" sz="1800" dirty="0"/>
          </a:p>
          <a:p>
            <a:r>
              <a:rPr lang="ru-RU" sz="1800" u="sng" dirty="0">
                <a:hlinkClick r:id="rId2"/>
              </a:rPr>
              <a:t>http://www.w3.org/TR/xml/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81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ru-RU" dirty="0" smtClean="0"/>
              <a:t>-элемент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Каждый </a:t>
            </a:r>
            <a:r>
              <a:rPr lang="ru-RU" dirty="0"/>
              <a:t>элемент представлен именем, открывающим тэгом и закрывающим тэгом</a:t>
            </a:r>
            <a:r>
              <a:rPr lang="ru-RU" dirty="0" smtClean="0"/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&lt;имя_элемента&gt; - </a:t>
            </a:r>
            <a:r>
              <a:rPr lang="ru-RU" dirty="0" smtClean="0">
                <a:solidFill>
                  <a:schemeClr val="bg1"/>
                </a:solidFill>
              </a:rPr>
              <a:t>открывающий </a:t>
            </a:r>
            <a:r>
              <a:rPr lang="ru-RU" dirty="0">
                <a:solidFill>
                  <a:schemeClr val="bg1"/>
                </a:solidFill>
              </a:rPr>
              <a:t>тэг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ru-RU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-  </a:t>
            </a:r>
            <a:r>
              <a:rPr lang="ru-RU" dirty="0"/>
              <a:t>закрывающий тэг.</a:t>
            </a:r>
          </a:p>
          <a:p>
            <a:r>
              <a:rPr lang="ru-RU" dirty="0"/>
              <a:t>Между тэгами может быть помещены другие элементы либо текст. Элементы и текст называются содержимым </a:t>
            </a:r>
            <a:r>
              <a:rPr lang="ru-RU" dirty="0" smtClean="0"/>
              <a:t>элемента.</a:t>
            </a:r>
          </a:p>
          <a:p>
            <a:r>
              <a:rPr lang="ru-RU" dirty="0" smtClean="0"/>
              <a:t>Если </a:t>
            </a:r>
            <a:r>
              <a:rPr lang="ru-RU" dirty="0"/>
              <a:t>содержимое </a:t>
            </a:r>
            <a:r>
              <a:rPr lang="en-US" dirty="0"/>
              <a:t>XML-</a:t>
            </a:r>
            <a:r>
              <a:rPr lang="ru-RU" dirty="0"/>
              <a:t>элемента отсутствует, его можно(но не обязательно) записать как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имя_элемента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ru-RU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Имена </a:t>
            </a:r>
            <a:r>
              <a:rPr lang="ru-RU" dirty="0"/>
              <a:t>элементов чувствительны к </a:t>
            </a:r>
            <a:r>
              <a:rPr lang="ru-RU" dirty="0" smtClean="0"/>
              <a:t>регистру.</a:t>
            </a:r>
          </a:p>
          <a:p>
            <a:r>
              <a:rPr lang="ru-RU" dirty="0" smtClean="0"/>
              <a:t>Имена </a:t>
            </a:r>
            <a:r>
              <a:rPr lang="ru-RU" dirty="0"/>
              <a:t>могут содержать буквы, цифры, дефисы ‘-’, символы подчеркивания ‘_’, двоеточия ‘:’ и точки ‘.’, однако начинаться они могут только с буквы или символа </a:t>
            </a:r>
            <a:r>
              <a:rPr lang="ru-RU" dirty="0" smtClean="0"/>
              <a:t>подчеркивания.</a:t>
            </a:r>
          </a:p>
          <a:p>
            <a:r>
              <a:rPr lang="ru-RU" dirty="0" smtClean="0"/>
              <a:t>Двоеточие </a:t>
            </a:r>
            <a:r>
              <a:rPr lang="ru-RU" dirty="0"/>
              <a:t>может быть использовано только в специальных случаях – при записи префикса пространства </a:t>
            </a:r>
            <a:r>
              <a:rPr lang="ru-RU" dirty="0" smtClean="0"/>
              <a:t>имен.</a:t>
            </a:r>
          </a:p>
          <a:p>
            <a:r>
              <a:rPr lang="ru-RU" dirty="0" smtClean="0"/>
              <a:t>Имена </a:t>
            </a:r>
            <a:r>
              <a:rPr lang="ru-RU" dirty="0"/>
              <a:t>элементов, начинающиеся с xml (вне зависимости от регистра букв), зарезервированы для нужд </a:t>
            </a:r>
            <a:r>
              <a:rPr lang="ru-RU" dirty="0" smtClean="0"/>
              <a:t>самого XML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Содержимым XML-элемента может быть текст, пробельные символы (пробелы, табуляции, переводы строки), а также другие XML-элементы. Допускается комбинация указанного содержимого (например, элемент может содержать и текст, и вложенные элементы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Элементы </a:t>
            </a:r>
            <a:r>
              <a:rPr lang="ru-RU" dirty="0"/>
              <a:t>должны быть правильно вложены друг в друга. Например</a:t>
            </a:r>
            <a:r>
              <a:rPr lang="ru-RU" dirty="0" smtClean="0"/>
              <a:t>: 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A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    &lt; </a:t>
            </a:r>
            <a:r>
              <a:rPr lang="ru-RU" dirty="0"/>
              <a:t>/ B </a:t>
            </a:r>
            <a:r>
              <a:rPr lang="ru-RU" dirty="0" smtClean="0"/>
              <a:t>&gt;</a:t>
            </a:r>
            <a:br>
              <a:rPr lang="ru-RU" dirty="0" smtClean="0"/>
            </a:br>
            <a:r>
              <a:rPr lang="ru-RU" dirty="0" smtClean="0"/>
              <a:t>&lt; </a:t>
            </a:r>
            <a:r>
              <a:rPr lang="ru-RU" dirty="0"/>
              <a:t>/ A &gt;</a:t>
            </a:r>
          </a:p>
          <a:p>
            <a:r>
              <a:rPr lang="ru-RU" dirty="0"/>
              <a:t>Другими словами, необходимо закрыть элемент B до того, как мы закрыли элемент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Корневой элемент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XML-документе всегда должен быть единственный элемент, называемый корневым. Корневой элемент включает в себя все содержимое XML-документа.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XML-элемент </a:t>
            </a:r>
            <a:r>
              <a:rPr lang="ru-RU" dirty="0"/>
              <a:t>может содержать атрибуты. Все атрибуты записываются в формате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имя_элемента имя_атрибута1 = "значение_атрибута1" имя_атрибута2 = "значение_атрибута2" &gt;</a:t>
            </a:r>
          </a:p>
          <a:p>
            <a:r>
              <a:rPr lang="ru-RU" dirty="0"/>
              <a:t>Значение атрибута заключается в апострофы или в двойные кавычки. Если апостроф или двойные кавычки присутствуют в значении атрибута, то используются те из них, которые не встречаются в этом значении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&lt;</a:t>
            </a:r>
            <a:r>
              <a:rPr lang="ru-RU" dirty="0"/>
              <a:t>el _ok = "yes</a:t>
            </a:r>
            <a:r>
              <a:rPr lang="ru-RU" dirty="0" smtClean="0"/>
              <a:t>"&gt;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one attr = "a value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</a:t>
            </a:r>
            <a:r>
              <a:rPr lang="ru-RU" dirty="0"/>
              <a:t>several first = "1" second = "2" third = "333</a:t>
            </a:r>
            <a:r>
              <a:rPr lang="ru-RU" dirty="0" smtClean="0"/>
              <a:t>"/&gt;</a:t>
            </a:r>
            <a:br>
              <a:rPr lang="ru-RU" dirty="0" smtClean="0"/>
            </a:br>
            <a:r>
              <a:rPr lang="ru-RU" dirty="0" smtClean="0"/>
              <a:t>    &lt;quote </a:t>
            </a:r>
            <a:r>
              <a:rPr lang="ru-RU" dirty="0"/>
              <a:t>case1 = "John's” case2 = 'He said: "Hello, world!" </a:t>
            </a:r>
            <a:r>
              <a:rPr lang="ru-RU" dirty="0" smtClean="0"/>
              <a:t>'/&gt;</a:t>
            </a:r>
            <a:br>
              <a:rPr lang="ru-RU" dirty="0" smtClean="0"/>
            </a:br>
            <a:r>
              <a:rPr lang="ru-RU" dirty="0" smtClean="0"/>
              <a:t>&lt;/</a:t>
            </a:r>
            <a:r>
              <a:rPr lang="ru-RU" dirty="0"/>
              <a:t>el&gt;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781</Words>
  <Application>Microsoft Office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bel-hard-training</vt:lpstr>
      <vt:lpstr>PowerPoint Presentation</vt:lpstr>
      <vt:lpstr>Литература</vt:lpstr>
      <vt:lpstr>PowerPoint Presentation</vt:lpstr>
      <vt:lpstr>eXtensible Markup Language</vt:lpstr>
      <vt:lpstr>XML-элемент</vt:lpstr>
      <vt:lpstr>Правила именования элементов</vt:lpstr>
      <vt:lpstr>Иерархия элементов</vt:lpstr>
      <vt:lpstr>Корневой элемент</vt:lpstr>
      <vt:lpstr>Атрибуты</vt:lpstr>
      <vt:lpstr>Специальные символы</vt:lpstr>
      <vt:lpstr>Пространства имён</vt:lpstr>
      <vt:lpstr>Комментарии</vt:lpstr>
      <vt:lpstr>Инструкции (processing instructions)</vt:lpstr>
      <vt:lpstr>Секции CDATA</vt:lpstr>
      <vt:lpstr>Правила разметки</vt:lpstr>
      <vt:lpstr>Способы</vt:lpstr>
      <vt:lpstr>XSLT - Extensible Stylesheet Language Transformations</vt:lpstr>
      <vt:lpstr>XPath</vt:lpstr>
      <vt:lpstr>DOM &amp; SAX</vt:lpstr>
      <vt:lpstr>XML комментарии</vt:lpstr>
      <vt:lpstr>Чтение XML. Демонстрация.</vt:lpstr>
      <vt:lpstr>XML сериализация (serialization)</vt:lpstr>
      <vt:lpstr>XML Сериализация. Демонстрация.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2012-08-21T15:18:10Z</dcterms:created>
  <dcterms:modified xsi:type="dcterms:W3CDTF">2012-08-26T16:45:18Z</dcterms:modified>
</cp:coreProperties>
</file>