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6" r:id="rId4"/>
    <p:sldId id="259" r:id="rId5"/>
    <p:sldId id="273" r:id="rId6"/>
    <p:sldId id="274" r:id="rId7"/>
    <p:sldId id="282" r:id="rId8"/>
    <p:sldId id="284" r:id="rId9"/>
    <p:sldId id="285" r:id="rId10"/>
    <p:sldId id="286" r:id="rId11"/>
    <p:sldId id="260" r:id="rId12"/>
    <p:sldId id="261" r:id="rId13"/>
    <p:sldId id="262" r:id="rId14"/>
    <p:sldId id="283" r:id="rId15"/>
    <p:sldId id="263" r:id="rId16"/>
    <p:sldId id="275" r:id="rId17"/>
    <p:sldId id="264" r:id="rId18"/>
    <p:sldId id="288" r:id="rId19"/>
    <p:sldId id="289" r:id="rId20"/>
    <p:sldId id="265" r:id="rId21"/>
    <p:sldId id="266" r:id="rId22"/>
    <p:sldId id="267" r:id="rId23"/>
    <p:sldId id="268" r:id="rId24"/>
    <p:sldId id="287" r:id="rId25"/>
    <p:sldId id="278" r:id="rId26"/>
    <p:sldId id="279" r:id="rId27"/>
    <p:sldId id="28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1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07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4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08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3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7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051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7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3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4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370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90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10/28/2013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2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 smtClean="0">
                <a:solidFill>
                  <a:schemeClr val="bg1"/>
                </a:solidFill>
              </a:rPr>
              <a:t>4</a:t>
            </a:r>
            <a:r>
              <a:rPr lang="ru-RU" sz="2400" dirty="0" smtClean="0">
                <a:solidFill>
                  <a:schemeClr val="bg1"/>
                </a:solidFill>
              </a:rPr>
              <a:t>. Средства ввода/вывода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7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783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файловой системой.</a:t>
            </a: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52400" y="1828800"/>
            <a:ext cx="8839200" cy="30464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//DriveInfo di = new DriveInfo(@"C:\");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Console.WriteLine("---------------------------------");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Console.WriteLine("Type:  {0}", di.DriveType);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Console.WriteLine("Name:  {0}", di.Name);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(di.IsReady == false)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continue;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Console.WriteLine("Formt: {0}", di.DriveFormat);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Console.WriteLine("Ready: {0}", di.IsReady);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Console.WriteLine("Root:  {0}", di.RootDirectory);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Console.WriteLine("Free Spase: {0:N0} bytes", di.TotalFreeSpace);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Console.WriteLine("Size:  {0:N0} bytes", di.TotalSize);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Console.WriteLine("Label: {0}", di.VolumeLabel);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В пространстве </a:t>
            </a:r>
            <a:r>
              <a:rPr lang="en-US" sz="1600" dirty="0">
                <a:solidFill>
                  <a:schemeClr val="bg1"/>
                </a:solidFill>
              </a:rPr>
              <a:t>System.IO </a:t>
            </a:r>
            <a:r>
              <a:rPr lang="ru-RU" sz="1600" dirty="0">
                <a:solidFill>
                  <a:schemeClr val="bg1"/>
                </a:solidFill>
              </a:rPr>
              <a:t>есть несколько классов, обеспечивающий работу с файловой системой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логическими дисками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DriveInfo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с директориями –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DirectoryInfo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ru-RU" sz="1600" dirty="0">
                <a:solidFill>
                  <a:schemeClr val="bg1"/>
                </a:solidFill>
              </a:rPr>
              <a:t>с файлами –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2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 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и</a:t>
            </a:r>
            <a:r>
              <a:rPr lang="en-US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 </a:t>
            </a:r>
            <a:r>
              <a:rPr lang="be-BY" sz="2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DirectoryInfo</a:t>
            </a:r>
            <a:r>
              <a:rPr lang="ru-RU" sz="2000" dirty="0">
                <a:solidFill>
                  <a:schemeClr val="bg1"/>
                </a:solidFill>
                <a:ea typeface="Calibri" pitchFamily="34" charset="0"/>
                <a:cs typeface="Courier New" pitchFamily="49" charset="0"/>
              </a:rPr>
              <a:t>.</a:t>
            </a:r>
            <a:endParaRPr lang="en-US" sz="20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директориями, причем класс </a:t>
            </a:r>
            <a:r>
              <a:rPr lang="en-US" sz="1600" dirty="0"/>
              <a:t>Directory </a:t>
            </a:r>
            <a:r>
              <a:rPr lang="ru-RU" sz="1600" dirty="0"/>
              <a:t>является абстрактным. Оба класса могут просматривать директории, создавать новые директории, перемещать и удалять уже имеющиеся. Также оба класса могут получать всю информацию о директориях, такую как атрибуты, время создания, время последнего доступа и т.д.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28600" y="2362200"/>
            <a:ext cx="8686800" cy="1938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DirectoryInfo(@"D:\test");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(dir.Exists == false)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dir.Create();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5;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dir.CreateSubdirectory("test" + i.ToString());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remove directory temp.");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dir.Delete(true);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533400"/>
            <a:ext cx="8839200" cy="61547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DriveInfo[] dr = DriveInfo.GetDrives();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(DriveInfo di in dr)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Console.WriteLine("Drive: {0} - {1}", di.Name, di.DriveType);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DirectoryInfo dir = new DirectoryInfo(str);                  //Вводим адрес директории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(str != "$exit")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(str == "..")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(Directory.Exists(dir.Parent.FullName))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DirectoryInfo(dir.Parent.FullName);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 if (str == "$info")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Console.WriteLine("Attributes : {0}", dir.Attributes);  //Выводим информацю о директории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Console.WriteLine("Creation Time : {0}", dir.CreationTime);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Console.WriteLine("Last Access Time : {0}", dir.LastAccessTime);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else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(Directory.Exists(dir.FullName + "\\" + str))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dir = new DirectoryInfo(dir.FullName + "\\" + str); //Переходим в подкаталог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Console.WriteLine("Directory: {0}", dir.FullName);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Directoryes: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(DirectoryInfo d in dir.GetDirectories())	    //Выводим список папок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d.FullName);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 Files: 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foreach (FileInfo f in dir.GetFiles())		    //Выводим список файлов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Console.WriteLine("  {0}", f.FullName);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str = Console.ReadLine();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6147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881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директориями.</a:t>
            </a:r>
          </a:p>
        </p:txBody>
      </p:sp>
    </p:spTree>
    <p:extLst>
      <p:ext uri="{BB962C8B-B14F-4D97-AF65-F5344CB8AC3E}">
        <p14:creationId xmlns:p14="http://schemas.microsoft.com/office/powerpoint/2010/main" val="288546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Шаблон </a:t>
            </a:r>
            <a:r>
              <a:rPr lang="ru-RU" dirty="0" smtClean="0">
                <a:solidFill>
                  <a:schemeClr val="bg1"/>
                </a:solidFill>
              </a:rPr>
              <a:t>поиска (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earch pattern)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При поиске файлов/каталогов на диске иногда требуется получить только те имя которых удовлетворяет опред</a:t>
            </a: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ru-RU" dirty="0" smtClean="0">
                <a:solidFill>
                  <a:schemeClr val="bg1"/>
                </a:solidFill>
              </a:rPr>
              <a:t>ленному шаблону.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используются те же шаблоны что и командной строке </a:t>
            </a:r>
            <a:r>
              <a:rPr lang="en-US" dirty="0" smtClean="0">
                <a:solidFill>
                  <a:schemeClr val="bg1"/>
                </a:solidFill>
              </a:rPr>
              <a:t>Windows</a:t>
            </a:r>
            <a:r>
              <a:rPr lang="ru-RU" dirty="0" smtClean="0">
                <a:solidFill>
                  <a:schemeClr val="bg1"/>
                </a:solidFill>
              </a:rPr>
              <a:t>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*</a:t>
            </a:r>
            <a:r>
              <a:rPr lang="ru-RU" dirty="0" smtClean="0">
                <a:solidFill>
                  <a:schemeClr val="bg1"/>
                </a:solidFill>
              </a:rPr>
              <a:t> - любое количество любых символов.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Символ </a:t>
            </a:r>
            <a:r>
              <a:rPr lang="ru-RU" dirty="0" smtClean="0">
                <a:solidFill>
                  <a:srgbClr val="FFFF00"/>
                </a:solidFill>
              </a:rPr>
              <a:t>?</a:t>
            </a:r>
            <a:r>
              <a:rPr lang="ru-RU" dirty="0" smtClean="0">
                <a:solidFill>
                  <a:schemeClr val="bg1"/>
                </a:solidFill>
              </a:rPr>
              <a:t> – ровно один любой символ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Шаблоны поиска можно передать в функции </a:t>
            </a:r>
            <a:r>
              <a:rPr lang="en-US" dirty="0" err="1"/>
              <a:t>Directory.GetFiles</a:t>
            </a:r>
            <a:r>
              <a:rPr lang="en-US" dirty="0" smtClean="0"/>
              <a:t>() </a:t>
            </a:r>
            <a:r>
              <a:rPr lang="ru-RU" dirty="0" smtClean="0"/>
              <a:t>, </a:t>
            </a:r>
            <a:r>
              <a:rPr lang="en-US" dirty="0" err="1" smtClean="0"/>
              <a:t>Directory.GetDirectories</a:t>
            </a:r>
            <a:r>
              <a:rPr lang="ru-RU" dirty="0" smtClean="0"/>
              <a:t>() и </a:t>
            </a:r>
            <a:r>
              <a:rPr lang="en-US" dirty="0" err="1" smtClean="0"/>
              <a:t>Directory.GetFileSystemEntries</a:t>
            </a:r>
            <a:r>
              <a:rPr lang="ru-RU" dirty="0" smtClean="0"/>
              <a:t>().</a:t>
            </a:r>
            <a:r>
              <a:rPr lang="en-US" dirty="0" smtClean="0"/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5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395536" y="158725"/>
            <a:ext cx="835292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Общеизвестные каталоги</a:t>
            </a:r>
            <a:endParaRPr lang="ru-RU" sz="2400" b="1" dirty="0"/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</a:t>
            </a:r>
            <a:r>
              <a:rPr lang="ru-RU" sz="1600" dirty="0" smtClean="0">
                <a:solidFill>
                  <a:schemeClr val="bg1"/>
                </a:solidFill>
              </a:rPr>
              <a:t>Путь к специальным каталогам, такие </a:t>
            </a:r>
            <a:r>
              <a:rPr lang="ru-RU" sz="1600" dirty="0">
                <a:solidFill>
                  <a:schemeClr val="bg1"/>
                </a:solidFill>
              </a:rPr>
              <a:t>как </a:t>
            </a:r>
            <a:r>
              <a:rPr lang="en-US" sz="1600" dirty="0">
                <a:solidFill>
                  <a:schemeClr val="bg1"/>
                </a:solidFill>
              </a:rPr>
              <a:t>Windows, My Documents, </a:t>
            </a:r>
            <a:r>
              <a:rPr lang="en-US" sz="1600" dirty="0" smtClean="0">
                <a:solidFill>
                  <a:schemeClr val="bg1"/>
                </a:solidFill>
              </a:rPr>
              <a:t>Application Data </a:t>
            </a:r>
            <a:r>
              <a:rPr lang="ru-RU" sz="1600" dirty="0" smtClean="0">
                <a:solidFill>
                  <a:schemeClr val="bg1"/>
                </a:solidFill>
              </a:rPr>
              <a:t>и </a:t>
            </a:r>
            <a:r>
              <a:rPr lang="ru-RU" sz="1600" dirty="0">
                <a:solidFill>
                  <a:schemeClr val="bg1"/>
                </a:solidFill>
              </a:rPr>
              <a:t>т.д. можно получить, используя класс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0" y="1371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path = Environment.GetFolderPath(Environment.SpecialFolder.CommonApplicationData);</a:t>
            </a:r>
            <a:endParaRPr lang="be-BY" sz="12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algn="ctr" eaLnBrk="0" hangingPunct="0"/>
            <a:endParaRPr lang="be-BY" sz="1200" dirty="0"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152400" y="16764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Также, с помощью класса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Environment</a:t>
            </a:r>
            <a:r>
              <a:rPr lang="en-US" sz="1600" dirty="0"/>
              <a:t> </a:t>
            </a:r>
            <a:r>
              <a:rPr lang="ru-RU" sz="1600" dirty="0"/>
              <a:t>можно получить другую полезную информацию о системе.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8600" y="2336800"/>
            <a:ext cx="8686800" cy="175418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Console.WriteLine("Cur dir : {0}",     Environment.CurrentDirectory);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Console.WriteLine("Mac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h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ine name :{0}", Environment.MachineName);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Console.WriteLine("OS : {0}",          Environment.OSVersion);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Console.WriteLine("Proc Count : {0}",  Environment.ProcessorCount);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Console.WriteLine("User : {0}",        Environment.UserName);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Console.WriteLine("System d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 : {0}",  Environment.SystemDirectory);</a:t>
            </a:r>
          </a:p>
          <a:p>
            <a:pPr eaLnBrk="0" hangingPunct="0">
              <a:defRPr/>
            </a:pP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Console.WriteLine("\nStack trace : ");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Console.WriteLine(Environment.StackTrace);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8600" y="4940300"/>
            <a:ext cx="8686800" cy="1384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 str = Environment.GetFolderPath(Environment.SpecialFolder.Cookies) + "\\temp.txt"; 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Console.WriteLine(str);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Console.WriteLine(Path.GetDirectoryName(str));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Console.WriteLine(Path.GetFullPath(str));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Console.WriteLine(Path.GetPathRoot(str));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Console.WriteLine(Path.GetFileNameWithoutExtension(str));    </a:t>
            </a:r>
            <a:endParaRPr lang="be-BY" sz="12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7176" name="TextBox 6"/>
          <p:cNvSpPr txBox="1">
            <a:spLocks noChangeArrowheads="1"/>
          </p:cNvSpPr>
          <p:nvPr/>
        </p:nvSpPr>
        <p:spPr bwMode="auto">
          <a:xfrm>
            <a:off x="152400" y="45386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Для работы с </a:t>
            </a:r>
            <a:r>
              <a:rPr lang="ru-RU" sz="1600" dirty="0" smtClean="0"/>
              <a:t>путями</a:t>
            </a:r>
            <a:r>
              <a:rPr lang="en-US" sz="1600" dirty="0" smtClean="0"/>
              <a:t> </a:t>
            </a:r>
            <a:r>
              <a:rPr lang="ru-RU" sz="1600" dirty="0" smtClean="0"/>
              <a:t>файлов </a:t>
            </a:r>
            <a:r>
              <a:rPr lang="ru-RU" sz="1600" dirty="0"/>
              <a:t>и папок можно применять класс 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Path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6"/>
          <p:cNvSpPr>
            <a:spLocks noChangeArrowheads="1"/>
          </p:cNvSpPr>
          <p:nvPr/>
        </p:nvSpPr>
        <p:spPr bwMode="auto">
          <a:xfrm>
            <a:off x="2595563" y="0"/>
            <a:ext cx="33689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smtClean="0"/>
              <a:t>Правила хорошего тона</a:t>
            </a:r>
            <a:endParaRPr lang="ru-RU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Windows – </a:t>
            </a:r>
            <a:r>
              <a:rPr lang="ru-RU" dirty="0" smtClean="0"/>
              <a:t>многозадачная, многопользовательская, сетевая ОС и программы должны это учитывать.</a:t>
            </a:r>
          </a:p>
          <a:p>
            <a:endParaRPr lang="ru-RU" dirty="0"/>
          </a:p>
          <a:p>
            <a:r>
              <a:rPr lang="ru-RU" dirty="0" smtClean="0"/>
              <a:t>Реестр </a:t>
            </a:r>
            <a:r>
              <a:rPr lang="en-US" dirty="0" smtClean="0"/>
              <a:t>(registry) – HKLM, HKCU</a:t>
            </a:r>
          </a:p>
          <a:p>
            <a:endParaRPr lang="en-US" dirty="0"/>
          </a:p>
          <a:p>
            <a:r>
              <a:rPr lang="ru-RU" dirty="0" smtClean="0"/>
              <a:t>Профили пользователя. Роуминг </a:t>
            </a:r>
            <a:r>
              <a:rPr lang="en-US" dirty="0" smtClean="0"/>
              <a:t>(roaming) </a:t>
            </a:r>
            <a:r>
              <a:rPr lang="ru-RU" dirty="0" smtClean="0"/>
              <a:t>профиля</a:t>
            </a:r>
          </a:p>
          <a:p>
            <a:endParaRPr lang="ru-RU" dirty="0"/>
          </a:p>
          <a:p>
            <a:r>
              <a:rPr lang="en-US" dirty="0" smtClean="0"/>
              <a:t>%Program Files% </a:t>
            </a:r>
            <a:r>
              <a:rPr lang="ru-RU" dirty="0" smtClean="0"/>
              <a:t>- только для чтения!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Info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e-BY" sz="16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</p:txBody>
      </p:sp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152400" y="838200"/>
            <a:ext cx="89916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Данные классы позволяют производить операции с файлами. Класс </a:t>
            </a:r>
            <a:r>
              <a:rPr lang="en-US" sz="1600" dirty="0"/>
              <a:t>File </a:t>
            </a:r>
            <a:r>
              <a:rPr lang="ru-RU" sz="1600" dirty="0"/>
              <a:t>- абстрактный. Помимо просмотра информации о файле и операций с удалением \ перемещением, в данных классах предусмотрены различные методы для открытия файлов.</a:t>
            </a:r>
          </a:p>
          <a:p>
            <a:pPr eaLnBrk="1" hangingPunct="1"/>
            <a:endParaRPr lang="ru-RU" sz="1600" dirty="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ru-RU" sz="1600" dirty="0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600" dirty="0">
                <a:ea typeface="Calibri" pitchFamily="34" charset="0"/>
                <a:cs typeface="Arial" charset="0"/>
              </a:rPr>
              <a:t>Основные методы и свойства класса </a:t>
            </a:r>
            <a:r>
              <a:rPr lang="en-US" sz="1600" dirty="0" err="1">
                <a:solidFill>
                  <a:srgbClr val="00808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FileInfo</a:t>
            </a:r>
            <a:r>
              <a:rPr lang="ru-RU" sz="1600" dirty="0"/>
              <a:t>.</a:t>
            </a:r>
            <a:endParaRPr lang="be-BY" sz="1600" dirty="0">
              <a:solidFill>
                <a:srgbClr val="008080"/>
              </a:solidFill>
              <a:latin typeface="Courier New" pitchFamily="49" charset="0"/>
              <a:cs typeface="Calibri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79382"/>
              </p:ext>
            </p:extLst>
          </p:nvPr>
        </p:nvGraphicFramePr>
        <p:xfrm>
          <a:off x="304800" y="2179638"/>
          <a:ext cx="8686800" cy="422116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0200"/>
                <a:gridCol w="7086600"/>
              </a:tblGrid>
              <a:tr h="24830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Имя элемента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Описание</a:t>
                      </a:r>
                      <a:endParaRPr lang="be-BY" sz="1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AppendText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StreamWriter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для добавления текста к файлу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CopyTo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Копирует существующий файл в новый файл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файл и возвращает объект FileStream для работы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CreateText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StreamWriter для записи текста в новый файл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Дешифрует файл зашифрованный методом </a:t>
                      </a:r>
                      <a:r>
                        <a:rPr lang="en-US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каталог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DirectoryName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полный путь к файлу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Encrypt</a:t>
                      </a: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Шифрует файл с учётом данных текущего пользователя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IsReadOnly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Булево свойство; является ли файл файлом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</a:t>
                      </a: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ength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Свойство для чтения, размер файла в байтах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MoveTo()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файл (возможно, с переименованием)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96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Открывает файл с указанными правами доступа на чтение, запись или совместное использование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OpenRead()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FileStream, доступный только для чтения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OpenText()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StreamReader для чтения информации из существующего текстового файла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483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OpenWrite()</a:t>
                      </a:r>
                      <a:endParaRPr lang="be-BY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Создает объект </a:t>
                      </a:r>
                      <a:r>
                        <a:rPr lang="ru-RU" sz="14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FileStream</a:t>
                      </a:r>
                      <a:r>
                        <a:rPr lang="ru-RU" sz="1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, доступный для чтения и записи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10965"/>
              </p:ext>
            </p:extLst>
          </p:nvPr>
        </p:nvGraphicFramePr>
        <p:xfrm>
          <a:off x="492224" y="1940807"/>
          <a:ext cx="818423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59433">
                <a:tc grid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Бинарные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данные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333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byte[]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байтов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6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WriteAllBytes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byte[] bytes)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массив в него и закрывает файл.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массив строк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Строки в массиве не содержат переводы строк.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8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ReadAllLines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685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чтение, читает 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содержимое файла в строку и закрывает файл.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 ReadAllText(string path,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12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переданные строки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69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дописывает переданную строку в конец файла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9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AppendAllText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8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Класс </a:t>
            </a:r>
            <a:r>
              <a:rPr lang="en-US" sz="2800" dirty="0" smtClean="0"/>
              <a:t>File. </a:t>
            </a:r>
            <a:r>
              <a:rPr lang="ru-RU" sz="2800" dirty="0" smtClean="0"/>
              <a:t>Быстрое чтение/запись файлов.</a:t>
            </a:r>
            <a:br>
              <a:rPr lang="ru-RU" sz="2800" dirty="0" smtClean="0"/>
            </a:br>
            <a:r>
              <a:rPr lang="ru-RU" sz="2800" dirty="0" smtClean="0"/>
              <a:t>Окончание.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Класс </a:t>
            </a:r>
            <a:r>
              <a:rPr lang="en-US" sz="1600" dirty="0" smtClean="0"/>
              <a:t>File </a:t>
            </a:r>
            <a:r>
              <a:rPr lang="ru-RU" sz="1600" dirty="0" smtClean="0"/>
              <a:t>содержит ряд статических методов позволяющих прочитать все данные из файла или записать их в него с помощью одного вызова.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32885"/>
              </p:ext>
            </p:extLst>
          </p:nvPr>
        </p:nvGraphicFramePr>
        <p:xfrm>
          <a:off x="492224" y="1932424"/>
          <a:ext cx="8184232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7808"/>
                <a:gridCol w="3816424"/>
              </a:tblGrid>
              <a:tr h="222841">
                <a:tc gridSpan="2"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Текстовые данные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переданные строки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Переводы строк будут добавлены автоматически.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</a:t>
                      </a:r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string[] contents)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IEnumerable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&lt;string&gt;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88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WriteAllLines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string[]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contents)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accent1"/>
                          </a:solidFill>
                        </a:rPr>
                        <a:t>Открывает файл на запись,</a:t>
                      </a:r>
                      <a:r>
                        <a:rPr lang="ru-RU" sz="1200" baseline="0" dirty="0" smtClean="0">
                          <a:solidFill>
                            <a:schemeClr val="accent1"/>
                          </a:solidFill>
                        </a:rPr>
                        <a:t> записывает переданную строку в файл и закрывает его. Если кодировка не указана, то используется 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UTF-8.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void </a:t>
                      </a:r>
                      <a:r>
                        <a:rPr lang="en-US" sz="1200" dirty="0" err="1" smtClean="0">
                          <a:solidFill>
                            <a:schemeClr val="accent1"/>
                          </a:solidFill>
                        </a:rPr>
                        <a:t>WriteAllText</a:t>
                      </a:r>
                      <a:r>
                        <a:rPr lang="en-US" sz="1200" dirty="0" smtClean="0">
                          <a:solidFill>
                            <a:schemeClr val="accent1"/>
                          </a:solidFill>
                        </a:rPr>
                        <a:t>(string path, string contents, Encoding encoding)</a:t>
                      </a: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3090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/>
              <a:t>Работа с файлами.</a:t>
            </a:r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Рассмотрим метод</a:t>
            </a:r>
            <a:r>
              <a:rPr lang="en-US" sz="1600"/>
              <a:t> Open() </a:t>
            </a:r>
            <a:r>
              <a:rPr lang="ru-RU" sz="1600"/>
              <a:t>класса </a:t>
            </a:r>
            <a:r>
              <a:rPr lang="en-US" sz="1600"/>
              <a:t>FileInfo.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38200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public FileStream Open(FileMode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mode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FileAccess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access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, FileShare </a:t>
            </a:r>
            <a:r>
              <a:rPr lang="be-BY" sz="1600" i="1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share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)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Segoe UI" pitchFamily="34" charset="0"/>
            </a:endParaRPr>
          </a:p>
        </p:txBody>
      </p:sp>
      <p:sp>
        <p:nvSpPr>
          <p:cNvPr id="9221" name="TextBox 6"/>
          <p:cNvSpPr txBox="1">
            <a:spLocks noChangeArrowheads="1"/>
          </p:cNvSpPr>
          <p:nvPr/>
        </p:nvSpPr>
        <p:spPr bwMode="auto">
          <a:xfrm>
            <a:off x="0" y="1219200"/>
            <a:ext cx="9144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Перечисление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FileMode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Append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записи в конец, либо создает новый файл.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 либо перезаписывает существующий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CreateNew</a:t>
            </a:r>
            <a:r>
              <a:rPr lang="ru-RU" sz="1600" dirty="0">
                <a:solidFill>
                  <a:schemeClr val="bg1"/>
                </a:solidFill>
              </a:rPr>
              <a:t>	Создает новый файл. Если файл существует, генерируется </a:t>
            </a:r>
            <a:r>
              <a:rPr lang="en-US" sz="1600" dirty="0" err="1">
                <a:solidFill>
                  <a:schemeClr val="bg1"/>
                </a:solidFill>
              </a:rPr>
              <a:t>IOException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Open		</a:t>
            </a:r>
            <a:r>
              <a:rPr lang="ru-RU" sz="1600" dirty="0">
                <a:solidFill>
                  <a:schemeClr val="bg1"/>
                </a:solidFill>
              </a:rPr>
              <a:t>Открывает файл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OpenOrCreate</a:t>
            </a:r>
            <a:r>
              <a:rPr lang="ru-RU" sz="1600" dirty="0">
                <a:solidFill>
                  <a:schemeClr val="bg1"/>
                </a:solidFill>
              </a:rPr>
              <a:t>	Открывает файл для чтения или создает новый, если файла не существует.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Truncate</a:t>
            </a:r>
            <a:r>
              <a:rPr lang="ru-RU" sz="1600" dirty="0">
                <a:solidFill>
                  <a:schemeClr val="bg1"/>
                </a:solidFill>
              </a:rPr>
              <a:t>	Открывает существующий файл и очищает его.</a:t>
            </a: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0" y="33480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FileAccess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	</a:t>
            </a:r>
            <a:r>
              <a:rPr lang="ru-RU" sz="1600" dirty="0">
                <a:solidFill>
                  <a:schemeClr val="bg1"/>
                </a:solidFill>
              </a:rPr>
              <a:t>Файл открыт только для чтения.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	Файл открыт как для чтения, так и для записи.</a:t>
            </a:r>
            <a:endParaRPr lang="en-US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	Файл открыт для записи, т.е. добавления данных.</a:t>
            </a:r>
          </a:p>
        </p:txBody>
      </p:sp>
      <p:sp>
        <p:nvSpPr>
          <p:cNvPr id="9223" name="TextBox 6"/>
          <p:cNvSpPr txBox="1">
            <a:spLocks noChangeArrowheads="1"/>
          </p:cNvSpPr>
          <p:nvPr/>
        </p:nvSpPr>
        <p:spPr bwMode="auto">
          <a:xfrm>
            <a:off x="0" y="4484688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>
                <a:solidFill>
                  <a:schemeClr val="bg1"/>
                </a:solidFill>
              </a:rPr>
              <a:t>	Перечисления </a:t>
            </a:r>
            <a:r>
              <a:rPr lang="be-BY" sz="1600" dirty="0">
                <a:solidFill>
                  <a:schemeClr val="bg1"/>
                </a:solidFill>
                <a:latin typeface="Segoe UI" pitchFamily="34" charset="0"/>
                <a:ea typeface="Calibri" pitchFamily="34" charset="0"/>
                <a:cs typeface="Segoe UI" pitchFamily="34" charset="0"/>
              </a:rPr>
              <a:t>FileShare 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None</a:t>
            </a:r>
            <a:r>
              <a:rPr lang="ru-RU" sz="1600" dirty="0">
                <a:solidFill>
                  <a:schemeClr val="bg1"/>
                </a:solidFill>
              </a:rPr>
              <a:t> – совместное использование файла запрещено.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Read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только для чтения другими пользователями.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ReadWrite</a:t>
            </a:r>
            <a:r>
              <a:rPr lang="ru-RU" sz="1600" dirty="0">
                <a:solidFill>
                  <a:schemeClr val="bg1"/>
                </a:solidFill>
              </a:rPr>
              <a:t> – Другие пользователи могут открыть файл для чтения и для записи.</a:t>
            </a:r>
            <a:endParaRPr lang="be-BY" sz="1600" dirty="0">
              <a:solidFill>
                <a:schemeClr val="bg1"/>
              </a:solidFill>
            </a:endParaRPr>
          </a:p>
          <a:p>
            <a:pPr lvl="1" eaLnBrk="1" hangingPunct="1">
              <a:buFont typeface="Arial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Write</a:t>
            </a:r>
            <a:r>
              <a:rPr lang="ru-RU" sz="1600" dirty="0">
                <a:solidFill>
                  <a:schemeClr val="bg1"/>
                </a:solidFill>
              </a:rPr>
              <a:t> – Файл может быть открыт для записи.</a:t>
            </a:r>
            <a:endParaRPr lang="be-BY" sz="1600" dirty="0">
              <a:solidFill>
                <a:schemeClr val="bg1"/>
              </a:solidFill>
            </a:endParaRPr>
          </a:p>
        </p:txBody>
      </p:sp>
      <p:sp>
        <p:nvSpPr>
          <p:cNvPr id="9224" name="TextBox 6"/>
          <p:cNvSpPr txBox="1">
            <a:spLocks noChangeArrowheads="1"/>
          </p:cNvSpPr>
          <p:nvPr/>
        </p:nvSpPr>
        <p:spPr bwMode="auto">
          <a:xfrm>
            <a:off x="152400" y="60626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Данная функция возвращает объект потока </a:t>
            </a:r>
            <a:r>
              <a:rPr lang="en-US" sz="1600"/>
              <a:t>FileStream, </a:t>
            </a:r>
            <a:r>
              <a:rPr lang="ru-RU" sz="1600"/>
              <a:t>позволяющая работать с файлом как с потоком данных.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32572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741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0243" name="TextBox 6"/>
          <p:cNvSpPr txBox="1">
            <a:spLocks noChangeArrowheads="1"/>
          </p:cNvSpPr>
          <p:nvPr/>
        </p:nvSpPr>
        <p:spPr bwMode="auto">
          <a:xfrm>
            <a:off x="76200" y="381000"/>
            <a:ext cx="899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/>
              <a:t>	Все классы бинарных потоков унаследованы от абстрактного класса </a:t>
            </a:r>
            <a:r>
              <a:rPr lang="en-US" sz="1600"/>
              <a:t>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971523"/>
              </p:ext>
            </p:extLst>
          </p:nvPr>
        </p:nvGraphicFramePr>
        <p:xfrm>
          <a:off x="152400" y="838200"/>
          <a:ext cx="8839200" cy="4068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37"/>
                <a:gridCol w="7352963"/>
              </a:tblGrid>
              <a:tr h="30478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Название</a:t>
                      </a:r>
                      <a:endParaRPr lang="be-BY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Описание</a:t>
                      </a:r>
                      <a:endParaRPr lang="be-BY" sz="1400" dirty="0"/>
                    </a:p>
                  </a:txBody>
                  <a:tcPr marT="45717" marB="45717"/>
                </a:tc>
              </a:tr>
              <a:tr h="73148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CanRead</a:t>
                      </a:r>
                      <a:endPara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 Seek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CanWrite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Поток поддерживает чтение, запись, поиск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Close()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Закрывает поток и освобождает ресурсы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472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Flush()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Очищает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буфер потока и записывает содержимое в связанное с потоком хранилище данных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Возвращает длину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потока в байтах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Position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Позиция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указателя в потоке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ReadByte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Считывает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из потока последовательность байтов или один байт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Seek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Перемещает указатель на новую позицию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30478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SetLength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Устанавливает длину текущего потока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  <a:tr h="5181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Write()</a:t>
                      </a:r>
                    </a:p>
                    <a:p>
                      <a:r>
                        <a:rPr lang="en-US" sz="1400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WriteByte</a:t>
                      </a:r>
                      <a:r>
                        <a:rPr lang="en-US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()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Записывает</a:t>
                      </a:r>
                      <a:r>
                        <a:rPr lang="ru-RU" sz="1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байты(байт) в поток.</a:t>
                      </a:r>
                      <a:endParaRPr lang="be-BY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T="45717" marB="4571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7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1267" name="TextBox 6"/>
          <p:cNvSpPr txBox="1">
            <a:spLocks noChangeArrowheads="1"/>
          </p:cNvSpPr>
          <p:nvPr/>
        </p:nvSpPr>
        <p:spPr bwMode="auto">
          <a:xfrm>
            <a:off x="76200" y="347663"/>
            <a:ext cx="8991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/>
              <a:t>FileStream.</a:t>
            </a:r>
            <a:endParaRPr lang="be-BY" sz="1600">
              <a:solidFill>
                <a:srgbClr val="008080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685800"/>
            <a:ext cx="8839200" cy="24003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FileStream fs = File.Open(@"d:\temp.dat", FileMode.Create);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//FileStream fs = new FileStream(@"d:\temp.dat", FileMode.Create, FileAccess.Write, FileShare.None);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new byte[256];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(byte)i;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fs.Write(arr, 128, 128);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Console.WriteLine("Press any key to close file");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76200" y="3124200"/>
            <a:ext cx="8991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MemoryStream.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Позволяет работать с памятью как с потоком.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1016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MemoryStream ms = new MemoryStream(256);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ms.WriteByte((byte)i);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byte[] arr = ms.ToArray();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3048000" y="0"/>
            <a:ext cx="282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/>
              <a:t>Классы потоков</a:t>
            </a:r>
            <a:r>
              <a:rPr lang="ru-RU" sz="2400" b="1"/>
              <a:t>.</a:t>
            </a:r>
          </a:p>
        </p:txBody>
      </p:sp>
      <p:sp>
        <p:nvSpPr>
          <p:cNvPr id="12291" name="TextBox 6"/>
          <p:cNvSpPr txBox="1">
            <a:spLocks noChangeArrowheads="1"/>
          </p:cNvSpPr>
          <p:nvPr/>
        </p:nvSpPr>
        <p:spPr bwMode="auto">
          <a:xfrm>
            <a:off x="76200" y="457200"/>
            <a:ext cx="8991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>
                <a:cs typeface="Arial" charset="0"/>
              </a:rPr>
              <a:t>BufferedStream.</a:t>
            </a:r>
          </a:p>
          <a:p>
            <a:pPr algn="ctr" eaLnBrk="1" hangingPunct="1"/>
            <a:r>
              <a:rPr lang="ru-RU" sz="1400">
                <a:ea typeface="Calibri" pitchFamily="34" charset="0"/>
                <a:cs typeface="Arial" charset="0"/>
              </a:rPr>
              <a:t>Записывает данные в буфер. Когда буфер заполняется, либо вызывается операция </a:t>
            </a:r>
            <a:r>
              <a:rPr lang="en-US" sz="1400">
                <a:ea typeface="Calibri" pitchFamily="34" charset="0"/>
                <a:cs typeface="Arial" charset="0"/>
              </a:rPr>
              <a:t>Flush() </a:t>
            </a:r>
            <a:r>
              <a:rPr lang="ru-RU" sz="1400">
                <a:ea typeface="Calibri" pitchFamily="34" charset="0"/>
                <a:cs typeface="Arial" charset="0"/>
              </a:rPr>
              <a:t>или </a:t>
            </a:r>
            <a:r>
              <a:rPr lang="en-US" sz="1400">
                <a:ea typeface="Calibri" pitchFamily="34" charset="0"/>
                <a:cs typeface="Arial" charset="0"/>
              </a:rPr>
              <a:t>Close(), </a:t>
            </a:r>
            <a:r>
              <a:rPr lang="ru-RU" sz="1400">
                <a:ea typeface="Calibri" pitchFamily="34" charset="0"/>
                <a:cs typeface="Arial" charset="0"/>
              </a:rPr>
              <a:t>данные записываются в поток.</a:t>
            </a:r>
            <a:endParaRPr lang="be-BY" sz="1400">
              <a:ea typeface="Calibri" pitchFamily="34" charset="0"/>
              <a:cs typeface="Arial" charset="0"/>
            </a:endParaRP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52400" y="1295400"/>
            <a:ext cx="8839200" cy="17843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BufferedStream bs = new BufferedStream(File.Open(@"d:\temp.dat",FileMode.Create));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bs.Flush();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256;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bs.WriteByte((byte)i);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bs.Close();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2293" name="TextBox 8"/>
          <p:cNvSpPr txBox="1">
            <a:spLocks noChangeArrowheads="1"/>
          </p:cNvSpPr>
          <p:nvPr/>
        </p:nvSpPr>
        <p:spPr bwMode="auto">
          <a:xfrm>
            <a:off x="76200" y="3429000"/>
            <a:ext cx="89916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sz="2000" b="1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Адаптеры потоков.</a:t>
            </a:r>
          </a:p>
          <a:p>
            <a:pPr algn="ctr" eaLnBrk="1" hangingPunct="1"/>
            <a:endParaRPr lang="ru-RU" sz="2000" b="1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Адаптеры расширяют функциональность стандартных классов потока.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Текстовые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: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Text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en-US" sz="16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StreamWriter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StreamReader </a:t>
            </a:r>
            <a:endParaRPr lang="en-US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Writer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String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Reader </a:t>
            </a:r>
            <a:endParaRPr lang="ru-RU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Данные классы позволяют работать с текстовыми потоками. По умолчанию они работают и кодировкой </a:t>
            </a:r>
            <a:r>
              <a:rPr lang="en-US" sz="1600" dirty="0" err="1">
                <a:solidFill>
                  <a:schemeClr val="bg1"/>
                </a:solidFill>
                <a:ea typeface="Calibri" pitchFamily="34" charset="0"/>
                <a:cs typeface="Arial" charset="0"/>
              </a:rPr>
              <a:t>unicode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, однако, используя свойство 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Encoding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можно изменить кодировку.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	</a:t>
            </a:r>
          </a:p>
          <a:p>
            <a:pPr eaLnBrk="1" hangingPunct="1"/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Бинарные</a:t>
            </a:r>
            <a:r>
              <a:rPr lang="en-US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классы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BinaryReader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и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BinaryWriter</a:t>
            </a:r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ru-RU" sz="1600" dirty="0">
                <a:solidFill>
                  <a:schemeClr val="bg1"/>
                </a:solidFill>
                <a:ea typeface="Calibri" pitchFamily="34" charset="0"/>
                <a:cs typeface="Arial" charset="0"/>
              </a:rPr>
              <a:t> </a:t>
            </a:r>
            <a:endParaRPr lang="be-BY" sz="1600" dirty="0">
              <a:solidFill>
                <a:schemeClr val="bg1"/>
              </a:solidFill>
              <a:ea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9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Архивация/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System.IO.Compression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73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Сериализация (</a:t>
            </a:r>
            <a:r>
              <a:rPr lang="en-US" dirty="0" smtClean="0"/>
              <a:t>Serialization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Сериализация – механизм сохранения значения переменной типа в поток с возможностью последующего востановления точной копии (десериализация).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.NET</a:t>
            </a:r>
            <a:r>
              <a:rPr lang="ru-RU" dirty="0" smtClean="0"/>
              <a:t> поддерживает бинарную и текстовую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XML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сериализацию. При необходимости можно реализовать собственный механизм.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Бинарная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575009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System.Runtime.Serialization.Formatters.Binary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Serializable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NonSerialized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_speed;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_length;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_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_length);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_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"train.dat"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 Будем работать с файлом в папке для временных файлов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bf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BinaryFormatter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8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bf.Serialize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bf.Deserialize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Удаляем ненужный временный 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файл. В настоящем приложении файл может еще понадобиться.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ru-RU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XML</a:t>
            </a:r>
            <a:r>
              <a:rPr lang="ru-RU" sz="2000" dirty="0" smtClean="0"/>
              <a:t> сериализация (пример)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38739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System.IO;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System.Xml.Serialization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XmlIgnore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Train() {}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Для XML сериализации требуется наличие конструктора без аргументов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speed,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length,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params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Speed = speed;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Length = length;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Print()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"Speed: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Speed);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"Length : {0}"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Length);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: {0}"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String.Join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"; 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Travellers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000000"/>
                </a:solidFill>
                <a:latin typeface="Consolas"/>
              </a:rPr>
              <a:t>    Train 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train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Train(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190.2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C81EFA"/>
                </a:solidFill>
                <a:latin typeface="Consolas"/>
              </a:rPr>
              <a:t>8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"Ivanov"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"Petrov"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 err="1">
                <a:solidFill>
                  <a:srgbClr val="DC1414"/>
                </a:solidFill>
                <a:latin typeface="Consolas"/>
              </a:rPr>
              <a:t>Sidorov</a:t>
            </a:r>
            <a:r>
              <a:rPr lang="fr-FR" dirty="0">
                <a:solidFill>
                  <a:srgbClr val="DC1414"/>
                </a:solidFill>
                <a:latin typeface="Consolas"/>
              </a:rPr>
              <a:t>"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Path.Combine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Path.GetTempPath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dirty="0">
                <a:solidFill>
                  <a:srgbClr val="DC1414"/>
                </a:solidFill>
                <a:latin typeface="Consolas"/>
              </a:rPr>
              <a:t>"train.xml"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Будем работать с файлом в папке с временными файлами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(Train));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xmlSerializer.Serialize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train);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File.ReadAllText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8000"/>
                </a:solidFill>
                <a:latin typeface="Consolas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Выполняем десериализацию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    using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FileStream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FileMode.Open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{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Train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someTrain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(Train)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xmlSerializer.Deserialize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someTrain.Print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File.Delete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tempFileName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>
                <a:cs typeface="Times New Roman" pitchFamily="18" charset="0"/>
              </a:rPr>
              <a:t>Задание</a:t>
            </a:r>
            <a:endParaRPr lang="ru-RU" sz="2400"/>
          </a:p>
        </p:txBody>
      </p:sp>
      <p:sp>
        <p:nvSpPr>
          <p:cNvPr id="15363" name="TextBox 6"/>
          <p:cNvSpPr txBox="1">
            <a:spLocks noChangeArrowheads="1"/>
          </p:cNvSpPr>
          <p:nvPr/>
        </p:nvSpPr>
        <p:spPr bwMode="auto">
          <a:xfrm>
            <a:off x="152400" y="457200"/>
            <a:ext cx="8839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>
                <a:cs typeface="Arial" charset="0"/>
              </a:rPr>
              <a:t>	Написать программу, позволяющую пользователю просматривать файлы на компьютере с интерфейсом, реализованным в виде командной строки. Реализовать</a:t>
            </a:r>
            <a:r>
              <a:rPr lang="en-US" i="1">
                <a:cs typeface="Arial" charset="0"/>
              </a:rPr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Свободное перемещение по каталогам.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содержимого текущего каталога.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информации о файле \ каталоге.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Просмотр текстовых и бинарных файлов.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Удаление (перемещение) файлов и каталогов.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Дополнить программу пользовательскими исключениями и реализовать их обработку.</a:t>
            </a:r>
          </a:p>
          <a:p>
            <a:pPr lvl="1" eaLnBrk="1" hangingPunct="1">
              <a:buFont typeface="Arial" charset="0"/>
              <a:buChar char="•"/>
            </a:pPr>
            <a:r>
              <a:rPr lang="ru-RU" i="1">
                <a:ea typeface="Calibri" pitchFamily="34" charset="0"/>
                <a:cs typeface="Arial" charset="0"/>
              </a:rPr>
              <a:t>Реализовать выгрузку дерева папок, начиная с указанной, в файл.</a:t>
            </a:r>
          </a:p>
        </p:txBody>
      </p:sp>
    </p:spTree>
    <p:extLst>
      <p:ext uri="{BB962C8B-B14F-4D97-AF65-F5344CB8AC3E}">
        <p14:creationId xmlns:p14="http://schemas.microsoft.com/office/powerpoint/2010/main" val="1925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362200" y="0"/>
            <a:ext cx="4471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be-BY" sz="2400" b="1" dirty="0"/>
              <a:t>Исключительные ситуации</a:t>
            </a:r>
            <a:r>
              <a:rPr lang="ru-RU" sz="2400" b="1" dirty="0"/>
              <a:t>.</a:t>
            </a:r>
          </a:p>
        </p:txBody>
      </p:sp>
      <p:sp>
        <p:nvSpPr>
          <p:cNvPr id="3075" name="Rectangle 1"/>
          <p:cNvSpPr>
            <a:spLocks noChangeArrowheads="1"/>
          </p:cNvSpPr>
          <p:nvPr/>
        </p:nvSpPr>
        <p:spPr bwMode="auto">
          <a:xfrm>
            <a:off x="152400" y="381000"/>
            <a:ext cx="8839200" cy="1938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[&lt;операторы, способные вызвать исключительную ситуацию&gt;]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catch( [&lt;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объект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&gt;]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)//Может повторяться неограниченное число раз.</a:t>
            </a:r>
            <a:endParaRPr lang="en-US" sz="10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[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обработка исключения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]</a:t>
            </a: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Может отсутствовать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&lt;операторы из секции завершения&gt;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lvl="1" eaLnBrk="0" hangingPunct="0"/>
            <a:r>
              <a:rPr lang="ru-RU" sz="10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0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52400" y="2362200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1600" dirty="0"/>
              <a:t>	Генерация исключений происходит с использованием оператора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throw</a:t>
            </a:r>
            <a:r>
              <a:rPr lang="en-US" sz="1600" dirty="0"/>
              <a:t>, </a:t>
            </a:r>
            <a:r>
              <a:rPr lang="ru-RU" sz="1600" dirty="0"/>
              <a:t>после которого необходимо записать объект исключения.</a:t>
            </a:r>
            <a:r>
              <a:rPr lang="be-BY" sz="1600" dirty="0">
                <a:solidFill>
                  <a:srgbClr val="0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/>
              <a:t>Все исключения в </a:t>
            </a:r>
            <a:r>
              <a:rPr lang="en-US" sz="1600" dirty="0"/>
              <a:t>C# </a:t>
            </a:r>
            <a:r>
              <a:rPr lang="ru-RU" sz="1600" dirty="0"/>
              <a:t>являются объектами класса, производного от </a:t>
            </a:r>
            <a:r>
              <a:rPr lang="en-US" sz="1600" dirty="0"/>
              <a:t>Exception.</a:t>
            </a:r>
            <a:endParaRPr lang="ru-RU" sz="1600" dirty="0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400" y="3200400"/>
            <a:ext cx="8763000" cy="346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int divide(int a, int b)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if (b == 0)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throw new Exception("Divide by 0!");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a / b;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a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b = int.Parse(Console.ReadLine());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c;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 = divide(a, b);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Console.WriteLine(c);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(Exception 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Console.WriteLine(e.Message);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1886457" y="332656"/>
            <a:ext cx="5371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Обработка и</a:t>
            </a:r>
            <a:r>
              <a:rPr lang="be-BY" sz="2400" b="1" dirty="0" smtClean="0"/>
              <a:t>сключительных ситуаций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Стек вызовов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throw/throw &lt;</a:t>
            </a:r>
            <a:r>
              <a:rPr lang="en-US" dirty="0" err="1" smtClean="0"/>
              <a:t>exception_variable</a:t>
            </a:r>
            <a:r>
              <a:rPr lang="en-US" dirty="0"/>
              <a:t>&gt;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Избегайте конструкции </a:t>
            </a:r>
            <a:r>
              <a:rPr lang="en-US" dirty="0" smtClean="0"/>
              <a:t>catch() </a:t>
            </a:r>
            <a:r>
              <a:rPr lang="ru-RU" dirty="0" smtClean="0"/>
              <a:t>или </a:t>
            </a:r>
            <a:r>
              <a:rPr lang="en-US" dirty="0"/>
              <a:t>catch(Exception</a:t>
            </a:r>
            <a:r>
              <a:rPr lang="en-US" dirty="0" smtClean="0"/>
              <a:t>)</a:t>
            </a: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Стоимость обработки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/>
              <a:t>Исключения не должны быть частью нормального выполнения программы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Документируйте исключения в своем коде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Используйте свойство </a:t>
            </a:r>
            <a:r>
              <a:rPr lang="en-US" dirty="0" err="1" smtClean="0"/>
              <a:t>InnerException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При разработке библиотеки допускается возбуждать свое исключение вместо оригинального. (Не забываем про </a:t>
            </a:r>
            <a:r>
              <a:rPr lang="en-US" dirty="0" err="1"/>
              <a:t>InnerException</a:t>
            </a:r>
            <a:r>
              <a:rPr lang="ru-RU" dirty="0" smtClean="0"/>
              <a:t>!)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VS </a:t>
            </a:r>
            <a:r>
              <a:rPr lang="ru-RU" dirty="0" smtClean="0"/>
              <a:t>и отладка исключительных ситуаций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2"/>
          <p:cNvSpPr>
            <a:spLocks noChangeArrowheads="1"/>
          </p:cNvSpPr>
          <p:nvPr/>
        </p:nvSpPr>
        <p:spPr bwMode="auto">
          <a:xfrm>
            <a:off x="2238957" y="332656"/>
            <a:ext cx="4666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sz="2400" b="1" dirty="0" smtClean="0"/>
              <a:t>Часто используемые исключения</a:t>
            </a:r>
            <a:endParaRPr lang="ru-RU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3548" y="1772816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System.Exception</a:t>
            </a:r>
            <a:r>
              <a:rPr lang="en-US" dirty="0" smtClean="0"/>
              <a:t>, </a:t>
            </a:r>
            <a:r>
              <a:rPr lang="en-US" dirty="0" err="1"/>
              <a:t>System.ApplicationException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System.NullReferenceException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string s = null; </a:t>
            </a:r>
            <a:r>
              <a:rPr lang="en-US" dirty="0" err="1" smtClean="0"/>
              <a:t>int</a:t>
            </a:r>
            <a:r>
              <a:rPr lang="en-US" dirty="0" smtClean="0"/>
              <a:t> length = </a:t>
            </a:r>
            <a:r>
              <a:rPr lang="en-US" dirty="0" err="1" smtClean="0"/>
              <a:t>s.Length</a:t>
            </a:r>
            <a:r>
              <a:rPr lang="en-US" dirty="0" smtClean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System.ArgumentNullException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System.ArgumentOutOfRangeException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System.InvalidOperationException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System.IO.IOException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 </a:t>
            </a:r>
            <a:r>
              <a:rPr lang="ru-RU" sz="3600" dirty="0" smtClean="0"/>
              <a:t>и исключение внутри </a:t>
            </a:r>
            <a:r>
              <a:rPr lang="en-US" sz="3600" dirty="0" smtClean="0"/>
              <a:t>Dispose()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24847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NotImplementedException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try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catch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ex.InnerException.GetType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using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ru-RU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BadDisposable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Someting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wrong!"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558924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Вызвав функцию </a:t>
            </a:r>
            <a:r>
              <a:rPr lang="en-US" dirty="0" smtClean="0"/>
              <a:t>A() </a:t>
            </a:r>
            <a:r>
              <a:rPr lang="ru-RU" dirty="0" smtClean="0"/>
              <a:t>мы увидим на экране </a:t>
            </a:r>
            <a:r>
              <a:rPr lang="en-US" dirty="0"/>
              <a:t>System. </a:t>
            </a:r>
            <a:r>
              <a:rPr lang="en-US" dirty="0" err="1" smtClean="0"/>
              <a:t>NotImplementedException</a:t>
            </a:r>
            <a:r>
              <a:rPr lang="en-US" dirty="0" smtClean="0"/>
              <a:t>. </a:t>
            </a:r>
            <a:r>
              <a:rPr lang="ru-RU" dirty="0" smtClean="0"/>
              <a:t>То есть исключение</a:t>
            </a:r>
            <a:r>
              <a:rPr lang="en-US" dirty="0" smtClean="0"/>
              <a:t> </a:t>
            </a:r>
            <a:r>
              <a:rPr lang="ru-RU" dirty="0" smtClean="0"/>
              <a:t>возбуждаемое в методе </a:t>
            </a:r>
            <a:r>
              <a:rPr lang="en-US" dirty="0" smtClean="0"/>
              <a:t>Dispose()</a:t>
            </a:r>
            <a:r>
              <a:rPr lang="ru-RU" dirty="0" smtClean="0"/>
              <a:t> «затирает» исключение внутри блока </a:t>
            </a:r>
            <a:r>
              <a:rPr lang="en-US" dirty="0" smtClean="0"/>
              <a:t>using.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Блок </a:t>
            </a:r>
            <a:r>
              <a:rPr lang="en-US" sz="3600" dirty="0" smtClean="0"/>
              <a:t>using</a:t>
            </a:r>
            <a:r>
              <a:rPr lang="ru-RU" sz="3600" dirty="0" smtClean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Idisposable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_y;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_x;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"X must be positive number or zero"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_x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_y;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ru-RU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0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0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ArgumentOutOfRangeException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"Y must be positive number or zero"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10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_y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Dispose()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Привет от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Dispose()</a:t>
            </a:r>
            <a:r>
              <a:rPr lang="ru-RU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Блок </a:t>
            </a:r>
            <a:r>
              <a:rPr lang="en-US" sz="3600" dirty="0"/>
              <a:t>using</a:t>
            </a:r>
            <a:r>
              <a:rPr lang="ru-RU" sz="3600" dirty="0"/>
              <a:t>, инициализатор объекта и свойство генерирующее исключение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80" y="1628800"/>
            <a:ext cx="8229600" cy="165618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2})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8219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Глядя на пример использования класса </a:t>
            </a:r>
            <a:r>
              <a:rPr lang="en-US" dirty="0" err="1" smtClean="0"/>
              <a:t>PositivePoint</a:t>
            </a:r>
            <a:r>
              <a:rPr lang="ru-RU" dirty="0" smtClean="0"/>
              <a:t> с прошлого слайда мы ожидаем увидеть строку</a:t>
            </a:r>
            <a:r>
              <a:rPr lang="en-US" dirty="0" smtClean="0"/>
              <a:t> </a:t>
            </a:r>
            <a:r>
              <a:rPr lang="ru-RU" dirty="0"/>
              <a:t>“Привет от </a:t>
            </a:r>
            <a:r>
              <a:rPr lang="en-US" dirty="0"/>
              <a:t>Dispose</a:t>
            </a:r>
            <a:r>
              <a:rPr lang="en-US" dirty="0" smtClean="0"/>
              <a:t>()!“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Однако мы её не увидим так как блок наш блок </a:t>
            </a:r>
            <a:r>
              <a:rPr lang="en-US" dirty="0" smtClean="0"/>
              <a:t>using </a:t>
            </a:r>
            <a:r>
              <a:rPr lang="ru-RU" dirty="0" smtClean="0"/>
              <a:t>превращается в следующий код: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9391" y="4437112"/>
            <a:ext cx="8229600" cy="20882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PositivePoint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 = -1, Y = 2};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Внутри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p.Dispose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ввода/вывода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Основные классы находятся в пространстве имен </a:t>
            </a:r>
            <a:r>
              <a:rPr lang="en-US" dirty="0" smtClean="0"/>
              <a:t>System.IO</a:t>
            </a:r>
          </a:p>
          <a:p>
            <a:r>
              <a:rPr lang="ru-RU" dirty="0" smtClean="0"/>
              <a:t>Информационные</a:t>
            </a:r>
          </a:p>
          <a:p>
            <a:r>
              <a:rPr lang="ru-RU" dirty="0" smtClean="0"/>
              <a:t>Чтение/запись файлов (потоков)</a:t>
            </a:r>
          </a:p>
          <a:p>
            <a:r>
              <a:rPr lang="ru-RU" dirty="0" smtClean="0"/>
              <a:t>Сериализация</a:t>
            </a:r>
          </a:p>
          <a:p>
            <a:r>
              <a:rPr lang="ru-RU" dirty="0" smtClean="0"/>
              <a:t>Другие потоки:</a:t>
            </a:r>
          </a:p>
          <a:p>
            <a:pPr lvl="1"/>
            <a:r>
              <a:rPr lang="ru-RU" dirty="0" smtClean="0"/>
              <a:t>Архивация данных (</a:t>
            </a:r>
            <a:r>
              <a:rPr lang="en-US" dirty="0" err="1" smtClean="0"/>
              <a:t>System.IO.Compression</a:t>
            </a:r>
            <a:r>
              <a:rPr lang="en-US" dirty="0" smtClean="0"/>
              <a:t>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084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While On Navy">
      <a:dk1>
        <a:srgbClr val="FFFFFF"/>
      </a:dk1>
      <a:lt1>
        <a:srgbClr val="FFFFFF"/>
      </a:lt1>
      <a:dk2>
        <a:srgbClr val="366092"/>
      </a:dk2>
      <a:lt2>
        <a:srgbClr val="36609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2665</Words>
  <Application>Microsoft Office PowerPoint</Application>
  <PresentationFormat>On-screen Show (4:3)</PresentationFormat>
  <Paragraphs>521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1_Office Theme</vt:lpstr>
      <vt:lpstr>PowerPoint Presentation</vt:lpstr>
      <vt:lpstr>Материалы для обучения</vt:lpstr>
      <vt:lpstr>PowerPoint Presentation</vt:lpstr>
      <vt:lpstr>PowerPoint Presentation</vt:lpstr>
      <vt:lpstr>PowerPoint Presentation</vt:lpstr>
      <vt:lpstr>Блок using и исключение внутри Dispose()</vt:lpstr>
      <vt:lpstr>Блок using, инициализатор объекта и свойство генерирующее исключение</vt:lpstr>
      <vt:lpstr>Блок using, инициализатор объекта и свойство генерирующее исключение</vt:lpstr>
      <vt:lpstr>Средства ввода/вывода</vt:lpstr>
      <vt:lpstr>PowerPoint Presentation</vt:lpstr>
      <vt:lpstr>PowerPoint Presentation</vt:lpstr>
      <vt:lpstr>PowerPoint Presentation</vt:lpstr>
      <vt:lpstr>Шаблон поиска (search pattern)</vt:lpstr>
      <vt:lpstr>PowerPoint Presentation</vt:lpstr>
      <vt:lpstr>PowerPoint Presentation</vt:lpstr>
      <vt:lpstr>PowerPoint Presentation</vt:lpstr>
      <vt:lpstr>Класс File. Быстрое чтение/запись файлов.</vt:lpstr>
      <vt:lpstr>Класс File. Быстрое чтение/запись файлов. Окончание.</vt:lpstr>
      <vt:lpstr>PowerPoint Presentation</vt:lpstr>
      <vt:lpstr>PowerPoint Presentation</vt:lpstr>
      <vt:lpstr>PowerPoint Presentation</vt:lpstr>
      <vt:lpstr>PowerPoint Presentation</vt:lpstr>
      <vt:lpstr>Архивация/</vt:lpstr>
      <vt:lpstr>Сериализация (Serialization)</vt:lpstr>
      <vt:lpstr>Бинарная сериализация (пример)</vt:lpstr>
      <vt:lpstr>XML сериализация (пример)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Vasily Petruhin</dc:creator>
  <cp:lastModifiedBy>Vasily Petruhin</cp:lastModifiedBy>
  <cp:revision>67</cp:revision>
  <dcterms:created xsi:type="dcterms:W3CDTF">2012-08-15T13:44:54Z</dcterms:created>
  <dcterms:modified xsi:type="dcterms:W3CDTF">2013-10-28T12:45:28Z</dcterms:modified>
</cp:coreProperties>
</file>