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7" r:id="rId2"/>
    <p:sldId id="275" r:id="rId3"/>
    <p:sldId id="281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6" r:id="rId16"/>
    <p:sldId id="260" r:id="rId17"/>
    <p:sldId id="271" r:id="rId18"/>
    <p:sldId id="273" r:id="rId19"/>
    <p:sldId id="274" r:id="rId20"/>
    <p:sldId id="283" r:id="rId21"/>
    <p:sldId id="276" r:id="rId22"/>
    <p:sldId id="278" r:id="rId23"/>
    <p:sldId id="284" r:id="rId24"/>
    <p:sldId id="287" r:id="rId25"/>
    <p:sldId id="277" r:id="rId26"/>
    <p:sldId id="280" r:id="rId27"/>
    <p:sldId id="282" r:id="rId28"/>
    <p:sldId id="285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28.10.2013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28.10.2013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28.10.2013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hfb.codeplex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Любой </a:t>
            </a:r>
            <a:r>
              <a:rPr lang="ru-RU" dirty="0">
                <a:solidFill>
                  <a:srgbClr val="FF0000"/>
                </a:solidFill>
              </a:rPr>
              <a:t>XML-элемент может содержать специальный атрибут xmlns, указывающий на пространство имён элемента. Назначение пространств имён – обеспечить семантическую уникальность элемента. Например:</a:t>
            </a:r>
          </a:p>
          <a:p>
            <a:r>
              <a:rPr lang="ru-RU" dirty="0">
                <a:solidFill>
                  <a:srgbClr val="FF0000"/>
                </a:solidFill>
              </a:rPr>
              <a:t>&lt;rootElement xmlns:st = "http://the_site.by"&gt;</a:t>
            </a:r>
          </a:p>
          <a:p>
            <a:r>
              <a:rPr lang="ru-RU" dirty="0">
                <a:solidFill>
                  <a:srgbClr val="FF0000"/>
                </a:solidFill>
              </a:rPr>
              <a:t>  &lt;st:ID&gt; . .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XML </a:t>
            </a:r>
            <a:r>
              <a:rPr lang="ru-RU" sz="2400" dirty="0" smtClean="0"/>
              <a:t>является тектовым форматом, поэтому прямое хранение бинарных данных невозможно. Поэтому, по возможности, </a:t>
            </a:r>
            <a:r>
              <a:rPr lang="ru-RU" sz="2400" dirty="0"/>
              <a:t>избегайте хранить бинарные данные в </a:t>
            </a:r>
            <a:r>
              <a:rPr lang="en-US" sz="2400" dirty="0"/>
              <a:t>XML. </a:t>
            </a:r>
            <a:r>
              <a:rPr lang="ru-RU" sz="2400" dirty="0" smtClean="0"/>
              <a:t>Однако можно преобразовать последовательность байтов в текстовое представление и уже его сохранять в </a:t>
            </a:r>
            <a:r>
              <a:rPr lang="en-US" sz="2400" dirty="0" smtClean="0"/>
              <a:t>XML.</a:t>
            </a:r>
            <a:r>
              <a:rPr lang="ru-RU" sz="2400" dirty="0" smtClean="0"/>
              <a:t> Хорошим решением будет использование кодировки </a:t>
            </a:r>
            <a:r>
              <a:rPr lang="en-US" sz="2400" dirty="0" smtClean="0"/>
              <a:t>Base64. </a:t>
            </a:r>
            <a:r>
              <a:rPr lang="ru-RU" sz="2400" dirty="0" smtClean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 smtClean="0"/>
              <a:t>System.Convert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string ToBase64String(byte[])</a:t>
            </a:r>
          </a:p>
          <a:p>
            <a:r>
              <a:rPr lang="en-US" sz="2400" dirty="0" smtClean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структуры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pPr lvl="1"/>
            <a:r>
              <a:rPr lang="ru-RU" dirty="0" smtClean="0"/>
              <a:t>Устаревшая</a:t>
            </a:r>
          </a:p>
          <a:p>
            <a:pPr lvl="1"/>
            <a:r>
              <a:rPr lang="ru-RU" dirty="0" smtClean="0"/>
              <a:t>Требует изучения нового синтаксиса</a:t>
            </a:r>
            <a:endParaRPr lang="ru-RU" dirty="0" smtClean="0"/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Использует синтаксис </a:t>
            </a:r>
            <a:r>
              <a:rPr lang="en-US" dirty="0" smtClean="0"/>
              <a:t>XML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 – Язык для поиска элементов в </a:t>
            </a:r>
            <a:r>
              <a:rPr lang="en-US" dirty="0" smtClean="0"/>
              <a:t>XML </a:t>
            </a:r>
            <a:r>
              <a:rPr lang="ru-RU" dirty="0" smtClean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ru-RU" dirty="0" smtClean="0"/>
              <a:t>поддерживает только 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57850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/>
                <a:gridCol w="6565054"/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./book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/books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//book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978-5-459-00297-3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book/*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book[1]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ru-RU" dirty="0" smtClean="0"/>
              <a:t>Класс </a:t>
            </a:r>
            <a:r>
              <a:rPr lang="en-US" dirty="0" err="1" smtClean="0"/>
              <a:t>System.Xml.XmlDocument</a:t>
            </a:r>
            <a:endParaRPr lang="en-US" dirty="0" smtClean="0"/>
          </a:p>
          <a:p>
            <a:pPr lvl="1"/>
            <a:r>
              <a:rPr lang="ru-RU" dirty="0" smtClean="0"/>
              <a:t>Загружает </a:t>
            </a:r>
            <a:r>
              <a:rPr lang="en-US" dirty="0" smtClean="0"/>
              <a:t>XML </a:t>
            </a:r>
            <a:r>
              <a:rPr lang="ru-RU" dirty="0"/>
              <a:t>документ </a:t>
            </a:r>
            <a:r>
              <a:rPr lang="ru-RU" dirty="0" smtClean="0"/>
              <a:t>целиком в память</a:t>
            </a:r>
          </a:p>
          <a:p>
            <a:pPr lvl="1"/>
            <a:r>
              <a:rPr lang="ru-RU" dirty="0" smtClean="0"/>
              <a:t>Позволяет одновременно читать и изменять </a:t>
            </a:r>
            <a:r>
              <a:rPr lang="en-US" dirty="0" smtClean="0"/>
              <a:t>XML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Классы </a:t>
            </a:r>
            <a:r>
              <a:rPr lang="en-US" dirty="0" err="1" smtClean="0"/>
              <a:t>System.Xml.XmlReader</a:t>
            </a:r>
            <a:r>
              <a:rPr lang="en-US" dirty="0"/>
              <a:t>/ </a:t>
            </a:r>
            <a:r>
              <a:rPr lang="en-US" dirty="0" err="1" smtClean="0"/>
              <a:t>System.Xml.XmlWriter</a:t>
            </a:r>
            <a:endParaRPr lang="ru-RU" dirty="0" smtClean="0"/>
          </a:p>
          <a:p>
            <a:pPr lvl="1"/>
            <a:r>
              <a:rPr lang="ru-RU" dirty="0" smtClean="0"/>
              <a:t>Работа идет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XML </a:t>
            </a:r>
            <a:r>
              <a:rPr lang="ru-RU" dirty="0" smtClean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 smtClean="0"/>
              <a:t>InteliiSense</a:t>
            </a:r>
            <a:r>
              <a:rPr lang="en-US" dirty="0" smtClean="0"/>
              <a:t> </a:t>
            </a:r>
            <a:r>
              <a:rPr lang="ru-RU" dirty="0" smtClean="0"/>
              <a:t>для типов из внешних библиотек.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</a:p>
          <a:p>
            <a:r>
              <a:rPr lang="ru-RU" dirty="0" smtClean="0"/>
              <a:t>Поддерживаемые элементы</a:t>
            </a:r>
          </a:p>
          <a:p>
            <a:pPr lvl="1"/>
            <a:r>
              <a:rPr lang="en-US" dirty="0"/>
              <a:t>&lt;summary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/>
              <a:t>&lt;</a:t>
            </a:r>
            <a:r>
              <a:rPr lang="en-US" dirty="0" err="1"/>
              <a:t>param</a:t>
            </a:r>
            <a:r>
              <a:rPr lang="en-US" dirty="0"/>
              <a:t> name</a:t>
            </a:r>
            <a:r>
              <a:rPr lang="en-US" dirty="0" smtClean="0"/>
              <a:t>="</a:t>
            </a:r>
            <a:r>
              <a:rPr lang="ru-RU" dirty="0" smtClean="0"/>
              <a:t>ИмяПараметра</a:t>
            </a:r>
            <a:r>
              <a:rPr lang="en-US" dirty="0" smtClean="0"/>
              <a:t>"&gt;</a:t>
            </a:r>
            <a:endParaRPr lang="ru-RU" dirty="0" smtClean="0"/>
          </a:p>
          <a:p>
            <a:pPr lvl="1"/>
            <a:r>
              <a:rPr lang="en-US" dirty="0"/>
              <a:t>&lt;returns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/>
              <a:t>&lt;remarks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ru-RU" dirty="0" smtClean="0"/>
              <a:t>и другие ...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</a:t>
            </a:r>
            <a:r>
              <a:rPr lang="ru-RU" dirty="0" smtClean="0"/>
              <a:t>Настройка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Установите опцию </a:t>
            </a:r>
            <a:r>
              <a:rPr lang="en-US" sz="3200" dirty="0" smtClean="0"/>
              <a:t>“XML documentation file” </a:t>
            </a:r>
            <a:r>
              <a:rPr lang="ru-RU" sz="3200" dirty="0" smtClean="0"/>
              <a:t>в свойствах проекта для генерации </a:t>
            </a:r>
            <a:r>
              <a:rPr lang="en-US" sz="3200" dirty="0" smtClean="0"/>
              <a:t>XML </a:t>
            </a:r>
            <a:r>
              <a:rPr lang="ru-RU" sz="3200" dirty="0" smtClean="0"/>
              <a:t>файла с комментариями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Sandcastle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Полученный </a:t>
            </a:r>
            <a:r>
              <a:rPr lang="en-US" dirty="0" smtClean="0"/>
              <a:t>XML </a:t>
            </a:r>
            <a:r>
              <a:rPr lang="ru-RU" dirty="0" smtClean="0"/>
              <a:t>файл неудобен для чтения человеком. Однако его можно обработать с помощью программы </a:t>
            </a:r>
            <a:r>
              <a:rPr lang="en-US" dirty="0" smtClean="0"/>
              <a:t>Sandcastle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shfb.codeplex.com</a:t>
            </a:r>
            <a:r>
              <a:rPr lang="en-US" dirty="0" smtClean="0"/>
              <a:t>) </a:t>
            </a:r>
            <a:r>
              <a:rPr lang="ru-RU" dirty="0" smtClean="0"/>
              <a:t>и получить файл(ы) справки.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Домашнее задание: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задание в файле </a:t>
            </a:r>
            <a:r>
              <a:rPr lang="en-US" dirty="0" smtClean="0"/>
              <a:t>xml-books.docx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dirty="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/>
              <a:t>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1353</Words>
  <Application>Microsoft Office PowerPoint</Application>
  <PresentationFormat>On-screen Show (4:3)</PresentationFormat>
  <Paragraphs>203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XML-элемент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Хранение бинарных данных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XML комментарии</vt:lpstr>
      <vt:lpstr>XML комментарии: Настройка</vt:lpstr>
      <vt:lpstr>XML комментарии: Sandcastle</vt:lpstr>
      <vt:lpstr>Чтение XML. Демонстрация.</vt:lpstr>
      <vt:lpstr>XML сериализация (serialization)</vt:lpstr>
      <vt:lpstr>XML Сериализация. Пример.</vt:lpstr>
      <vt:lpstr>Домашнее задание: Создание XML файла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2013-10-28T10:07:35Z</dcterms:modified>
</cp:coreProperties>
</file>