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56" r:id="rId2"/>
    <p:sldId id="283" r:id="rId3"/>
    <p:sldId id="284" r:id="rId4"/>
    <p:sldId id="258" r:id="rId5"/>
    <p:sldId id="275" r:id="rId6"/>
    <p:sldId id="268" r:id="rId7"/>
    <p:sldId id="278" r:id="rId8"/>
    <p:sldId id="279" r:id="rId9"/>
    <p:sldId id="290" r:id="rId10"/>
    <p:sldId id="259" r:id="rId11"/>
    <p:sldId id="287" r:id="rId12"/>
    <p:sldId id="270" r:id="rId13"/>
    <p:sldId id="269" r:id="rId14"/>
    <p:sldId id="281" r:id="rId15"/>
    <p:sldId id="289" r:id="rId16"/>
    <p:sldId id="285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86" r:id="rId25"/>
    <p:sldId id="267" r:id="rId26"/>
    <p:sldId id="271" r:id="rId27"/>
    <p:sldId id="282" r:id="rId28"/>
    <p:sldId id="288" r:id="rId29"/>
    <p:sldId id="280" r:id="rId30"/>
    <p:sldId id="272" r:id="rId31"/>
    <p:sldId id="273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29.03.2015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29.03.2015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29.03.2015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ql-ex.ru/?Lang=0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data/tools.asp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Некоторые гарантии СУБД - </a:t>
            </a:r>
            <a:r>
              <a:rPr lang="en-US" dirty="0" smtClean="0"/>
              <a:t>A.C.I.D.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dirty="0" smtClean="0"/>
              <a:t>tomicity (</a:t>
            </a:r>
            <a:r>
              <a:rPr lang="ru-RU" dirty="0" smtClean="0"/>
              <a:t>Атомарность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Гарантия, </a:t>
            </a:r>
            <a:r>
              <a:rPr lang="ru-RU" dirty="0"/>
              <a:t>что никакая транзакция не будет зафиксирована в системе </a:t>
            </a:r>
            <a:r>
              <a:rPr lang="ru-RU" dirty="0" smtClean="0"/>
              <a:t>частично.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onsistency (</a:t>
            </a:r>
            <a:r>
              <a:rPr lang="ru-RU" dirty="0" smtClean="0"/>
              <a:t>Согласованность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Транзакция достигающая своего нормального завершения </a:t>
            </a:r>
            <a:r>
              <a:rPr lang="ru-RU" dirty="0" smtClean="0"/>
              <a:t>и</a:t>
            </a:r>
            <a:r>
              <a:rPr lang="ru-RU" dirty="0"/>
              <a:t>, тем самым, фиксирующая свои результаты, сохраняет согласованность базы данных.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  <a:r>
              <a:rPr lang="en-US" dirty="0" smtClean="0"/>
              <a:t>solation (</a:t>
            </a:r>
            <a:r>
              <a:rPr lang="ru-RU" dirty="0" smtClean="0"/>
              <a:t>Изолированность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Во время выполнения транзакции параллельные транзакции не должны оказывать влияние на её результат.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dirty="0" smtClean="0"/>
              <a:t>urability (</a:t>
            </a:r>
            <a:r>
              <a:rPr lang="ru-RU" dirty="0" smtClean="0"/>
              <a:t>Надежность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пользователь получил подтверждение от системы, что транзакция выполнена, он может быть уверен, что сделанные им изменения не будут отменены из-за какого-либо сбоя.</a:t>
            </a:r>
          </a:p>
        </p:txBody>
      </p:sp>
    </p:spTree>
    <p:extLst>
      <p:ext uri="{BB962C8B-B14F-4D97-AF65-F5344CB8AC3E}">
        <p14:creationId xmlns:p14="http://schemas.microsoft.com/office/powerpoint/2010/main" val="11776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Процесс преобразования отношений базы данных к виду, отвечающему </a:t>
            </a:r>
            <a:r>
              <a:rPr lang="ru-RU" dirty="0">
                <a:solidFill>
                  <a:srgbClr val="FFFF00"/>
                </a:solidFill>
              </a:rPr>
              <a:t>нормальным формам</a:t>
            </a:r>
            <a:r>
              <a:rPr lang="ru-RU" dirty="0"/>
              <a:t>, называется </a:t>
            </a:r>
            <a:r>
              <a:rPr lang="ru-RU" dirty="0">
                <a:solidFill>
                  <a:srgbClr val="FFFF00"/>
                </a:solidFill>
              </a:rPr>
              <a:t>нормализацией</a:t>
            </a:r>
            <a:r>
              <a:rPr lang="ru-RU" dirty="0"/>
              <a:t>. Нормализация предназначена для приведения структуры БД к виду, обеспечивающему минимальную логическую избыточность, и не имеет целью уменьшение или увеличение производительности работы или же уменьшение или увеличение физического объёма базы данных</a:t>
            </a:r>
            <a:r>
              <a:rPr lang="ru-RU" dirty="0" smtClean="0"/>
              <a:t>. </a:t>
            </a:r>
            <a:r>
              <a:rPr lang="ru-RU" dirty="0"/>
              <a:t>Конечной целью нормализации является уменьшение потенциальной противоречивости хранимой в базе данных информации. О</a:t>
            </a:r>
            <a:r>
              <a:rPr lang="ru-RU" dirty="0" smtClean="0"/>
              <a:t>бщее </a:t>
            </a:r>
            <a:r>
              <a:rPr lang="ru-RU" dirty="0"/>
              <a:t>назначение процесса нормализации заключается в следующем:</a:t>
            </a:r>
          </a:p>
          <a:p>
            <a:r>
              <a:rPr lang="ru-RU" dirty="0"/>
              <a:t>исключение некоторых типов </a:t>
            </a:r>
            <a:r>
              <a:rPr lang="ru-RU" dirty="0" smtClean="0"/>
              <a:t>избыточности;</a:t>
            </a:r>
          </a:p>
          <a:p>
            <a:r>
              <a:rPr lang="ru-RU" dirty="0" smtClean="0"/>
              <a:t>устранение </a:t>
            </a:r>
            <a:r>
              <a:rPr lang="ru-RU" dirty="0"/>
              <a:t>некоторых аномалий </a:t>
            </a:r>
            <a:r>
              <a:rPr lang="ru-RU" dirty="0" smtClean="0"/>
              <a:t>обновления;</a:t>
            </a:r>
          </a:p>
          <a:p>
            <a:r>
              <a:rPr lang="ru-RU" dirty="0" smtClean="0"/>
              <a:t>разработка </a:t>
            </a:r>
            <a:r>
              <a:rPr lang="ru-RU" dirty="0"/>
              <a:t>проекта базы данных, который является достаточно «качественным» представлением реального мира, интуитивно понятен и может служить хорошей основой для последующего </a:t>
            </a:r>
            <a:r>
              <a:rPr lang="ru-RU" dirty="0" smtClean="0"/>
              <a:t>расширения;</a:t>
            </a:r>
          </a:p>
          <a:p>
            <a:r>
              <a:rPr lang="ru-RU" dirty="0" smtClean="0"/>
              <a:t>упрощение </a:t>
            </a:r>
            <a:r>
              <a:rPr lang="ru-RU" dirty="0"/>
              <a:t>процедуры применения необходимых ограничений целостности.</a:t>
            </a:r>
          </a:p>
          <a:p>
            <a:pPr marL="0" indent="0">
              <a:buNone/>
            </a:pPr>
            <a:r>
              <a:rPr lang="ru-RU" dirty="0"/>
              <a:t>Устранение избыточности производится, как правило, за счёт декомпозиции отношений таким образом, чтобы в каждом отношении хранились только </a:t>
            </a:r>
            <a:r>
              <a:rPr lang="ru-RU" dirty="0" smtClean="0"/>
              <a:t>первичные </a:t>
            </a:r>
            <a:r>
              <a:rPr lang="ru-RU" dirty="0"/>
              <a:t>факты (то есть факты, не выводимые из других хранимых фактов</a:t>
            </a:r>
            <a:r>
              <a:rPr lang="ru-RU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Нижеследующие базы данных используются для внутренних нужд </a:t>
            </a:r>
            <a:r>
              <a:rPr lang="en-US" dirty="0" smtClean="0"/>
              <a:t>SQL Server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u="sng" dirty="0" smtClean="0"/>
              <a:t>никогда</a:t>
            </a:r>
            <a:r>
              <a:rPr lang="ru-RU" dirty="0" smtClean="0"/>
              <a:t> </a:t>
            </a:r>
            <a:r>
              <a:rPr lang="ru-RU" dirty="0" smtClean="0"/>
              <a:t>не должны использоваться для хранения ваших данных: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msdb</a:t>
            </a:r>
            <a:endParaRPr lang="en-US" dirty="0" smtClean="0"/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Строковые</a:t>
            </a:r>
            <a:r>
              <a:rPr lang="en-US" dirty="0" smtClean="0"/>
              <a:t>: char, </a:t>
            </a:r>
            <a:r>
              <a:rPr lang="en-US" dirty="0" err="1" smtClean="0"/>
              <a:t>nchar</a:t>
            </a:r>
            <a:r>
              <a:rPr lang="en-US" dirty="0" smtClean="0"/>
              <a:t>, </a:t>
            </a:r>
            <a:r>
              <a:rPr lang="en-US" dirty="0" err="1" smtClean="0"/>
              <a:t>varchar</a:t>
            </a:r>
            <a:r>
              <a:rPr lang="en-US" dirty="0" smtClean="0"/>
              <a:t>, </a:t>
            </a:r>
            <a:r>
              <a:rPr lang="en-US" dirty="0" err="1" smtClean="0"/>
              <a:t>nvarchar</a:t>
            </a:r>
            <a:r>
              <a:rPr lang="en-US" dirty="0" smtClean="0"/>
              <a:t>, text, </a:t>
            </a:r>
            <a:r>
              <a:rPr lang="en-US" dirty="0" err="1" smtClean="0"/>
              <a:t>ntext</a:t>
            </a:r>
            <a:endParaRPr lang="en-US" dirty="0" smtClean="0"/>
          </a:p>
          <a:p>
            <a:r>
              <a:rPr lang="ru-RU" dirty="0" smtClean="0"/>
              <a:t>Дата/время: 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smalldatetime</a:t>
            </a:r>
            <a:r>
              <a:rPr lang="en-US" dirty="0" smtClean="0"/>
              <a:t>, date, time, </a:t>
            </a:r>
            <a:r>
              <a:rPr lang="en-US" dirty="0" err="1" smtClean="0"/>
              <a:t>datetimeoffset</a:t>
            </a:r>
            <a:r>
              <a:rPr lang="en-US" dirty="0" smtClean="0"/>
              <a:t>, datetime2, timestamp</a:t>
            </a:r>
          </a:p>
          <a:p>
            <a:r>
              <a:rPr lang="ru-RU" dirty="0" smtClean="0"/>
              <a:t>Численные: </a:t>
            </a:r>
            <a:r>
              <a:rPr lang="en-US" dirty="0" smtClean="0"/>
              <a:t>decimal, numeric, float, real, </a:t>
            </a:r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bit, money, </a:t>
            </a:r>
            <a:r>
              <a:rPr lang="en-US" dirty="0" err="1" smtClean="0"/>
              <a:t>smallmoney</a:t>
            </a:r>
            <a:endParaRPr lang="en-US" dirty="0" smtClean="0"/>
          </a:p>
          <a:p>
            <a:r>
              <a:rPr lang="ru-RU" dirty="0" smtClean="0"/>
              <a:t>Двоичные: </a:t>
            </a:r>
            <a:r>
              <a:rPr lang="en-US" dirty="0" smtClean="0"/>
              <a:t>binary, </a:t>
            </a:r>
            <a:r>
              <a:rPr lang="en-US" dirty="0" err="1" smtClean="0"/>
              <a:t>varbinary</a:t>
            </a:r>
            <a:r>
              <a:rPr lang="en-US" dirty="0" smtClean="0"/>
              <a:t>, image</a:t>
            </a:r>
          </a:p>
          <a:p>
            <a:r>
              <a:rPr lang="ru-RU" dirty="0" smtClean="0"/>
              <a:t>Другие: </a:t>
            </a:r>
            <a:r>
              <a:rPr lang="en-US" dirty="0" smtClean="0"/>
              <a:t>xml, </a:t>
            </a:r>
            <a:r>
              <a:rPr lang="en-US" dirty="0" err="1" smtClean="0"/>
              <a:t>uniqueidentifier</a:t>
            </a:r>
            <a:r>
              <a:rPr lang="en-US" dirty="0" smtClean="0"/>
              <a:t> (GUID), </a:t>
            </a:r>
            <a:r>
              <a:rPr lang="en-US" dirty="0" err="1" smtClean="0"/>
              <a:t>hierarchyid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41470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Строковые типы 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Строки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char(n) </a:t>
            </a:r>
            <a:r>
              <a:rPr lang="ru-RU" dirty="0" smtClean="0"/>
              <a:t>- фиксированная длина, дополняется пробелами справа. Не больше чем 8000 символов.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(n)</a:t>
            </a:r>
            <a:r>
              <a:rPr lang="ru-RU" dirty="0" smtClean="0"/>
              <a:t> – переменная длина. </a:t>
            </a:r>
            <a:r>
              <a:rPr lang="ru-RU" dirty="0"/>
              <a:t>Не больше чем </a:t>
            </a:r>
            <a:r>
              <a:rPr lang="ru-RU" dirty="0" smtClean="0"/>
              <a:t>8000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smtClean="0"/>
              <a:t>text</a:t>
            </a:r>
            <a:r>
              <a:rPr lang="ru-RU" dirty="0" smtClean="0"/>
              <a:t> – 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1</a:t>
            </a:r>
            <a:r>
              <a:rPr lang="en-US" dirty="0" smtClean="0"/>
              <a:t>-1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Юникод строки</a:t>
            </a:r>
          </a:p>
          <a:p>
            <a:pPr lvl="1"/>
            <a:r>
              <a:rPr lang="en-US" dirty="0" err="1" smtClean="0"/>
              <a:t>nchar</a:t>
            </a:r>
            <a:r>
              <a:rPr lang="en-US" dirty="0" smtClean="0"/>
              <a:t>(n)</a:t>
            </a:r>
            <a:r>
              <a:rPr lang="en-US" dirty="0"/>
              <a:t> </a:t>
            </a:r>
            <a:r>
              <a:rPr lang="ru-RU" dirty="0"/>
              <a:t>- фиксированная длина, дополняется пробелами справа. Не больше чем </a:t>
            </a:r>
            <a:r>
              <a:rPr lang="ru-RU" dirty="0" smtClean="0"/>
              <a:t>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(n)</a:t>
            </a:r>
            <a:r>
              <a:rPr lang="ru-RU" dirty="0" smtClean="0"/>
              <a:t> - </a:t>
            </a:r>
            <a:r>
              <a:rPr lang="ru-RU" dirty="0"/>
              <a:t>переменная длина. </a:t>
            </a:r>
            <a:r>
              <a:rPr lang="ru-RU" dirty="0" smtClean="0"/>
              <a:t>Не больше чем 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err="1" smtClean="0"/>
              <a:t>ntext</a:t>
            </a:r>
            <a:r>
              <a:rPr lang="ru-RU" dirty="0" smtClean="0"/>
              <a:t> - </a:t>
            </a:r>
            <a:r>
              <a:rPr lang="ru-RU" dirty="0"/>
              <a:t>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0</a:t>
            </a:r>
            <a:r>
              <a:rPr lang="en-US" dirty="0" smtClean="0"/>
              <a:t>-1 </a:t>
            </a:r>
            <a:r>
              <a:rPr lang="ru-RU" dirty="0" smtClean="0"/>
              <a:t>символов.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pic>
        <p:nvPicPr>
          <p:cNvPr id="1028" name="Picture 4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681261"/>
            <a:ext cx="736092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«Сокращенный» </a:t>
            </a:r>
            <a:r>
              <a:rPr lang="en-US" sz="3600" dirty="0" smtClean="0"/>
              <a:t>INSERT</a:t>
            </a:r>
            <a:r>
              <a:rPr lang="ru-RU" sz="3600" dirty="0" smtClean="0"/>
              <a:t>в </a:t>
            </a:r>
            <a:r>
              <a:rPr lang="en-US" sz="3600" dirty="0" smtClean="0"/>
              <a:t>MS SQL 2008 </a:t>
            </a:r>
            <a:r>
              <a:rPr lang="ru-RU" sz="3600" dirty="0" smtClean="0"/>
              <a:t>и выше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SQL Server 2008 </a:t>
            </a:r>
            <a:r>
              <a:rPr lang="ru-RU" dirty="0"/>
              <a:t>и выше </a:t>
            </a:r>
            <a:r>
              <a:rPr lang="ru-RU" dirty="0" smtClean="0"/>
              <a:t>команда </a:t>
            </a:r>
            <a:r>
              <a:rPr lang="en-US" dirty="0" smtClean="0"/>
              <a:t>INSERT </a:t>
            </a:r>
            <a:r>
              <a:rPr lang="ru-RU" dirty="0" smtClean="0"/>
              <a:t>дает возможность вставить несколько строк за один вызов</a:t>
            </a:r>
            <a:r>
              <a:rPr lang="en-US" dirty="0" smtClean="0"/>
              <a:t>. </a:t>
            </a:r>
            <a:r>
              <a:rPr lang="ru-RU" dirty="0" smtClean="0"/>
              <a:t>Добавление производится в рамках общей транзакции.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989963"/>
            <a:ext cx="8147248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CountryCapital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PartOfWorld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CapitalCity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'Австрия'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'Вена'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'Албания'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'Тирана'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'Андорра-ла-Велья'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'Белоруссия'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'Минск'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'Бельгия'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'Брюссель'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SQL </a:t>
            </a:r>
            <a:r>
              <a:rPr lang="ru-RU" dirty="0" smtClean="0"/>
              <a:t>поддерживает однострочные (--) и многострочные комментарии (</a:t>
            </a:r>
            <a:r>
              <a:rPr lang="en-US" dirty="0" smtClean="0"/>
              <a:t>/* ... */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37835"/>
            <a:ext cx="814724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/>
              </a:rPr>
              <a:t>/*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    Пример простого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T-SQL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скрипта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*/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EXEC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0000"/>
                </a:solidFill>
                <a:latin typeface="Consolas"/>
              </a:rPr>
              <a:t>sp_help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-- Выполняем системную хранимую процедуру sp_help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 FOREIGN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1149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Хранимая процедура это функция на языке </a:t>
            </a:r>
            <a:r>
              <a:rPr lang="en-US" dirty="0" smtClean="0"/>
              <a:t>SQL. </a:t>
            </a:r>
            <a:r>
              <a:rPr lang="ru-RU" dirty="0" smtClean="0"/>
              <a:t>У процедуры могут быть параметры. Для создания процедуры используется команда </a:t>
            </a:r>
            <a:r>
              <a:rPr lang="en-US" dirty="0" smtClean="0"/>
              <a:t>CREATE PROC, </a:t>
            </a:r>
            <a:r>
              <a:rPr lang="ru-RU" dirty="0" smtClean="0"/>
              <a:t>для изменения </a:t>
            </a:r>
            <a:r>
              <a:rPr lang="en-US" dirty="0" smtClean="0"/>
              <a:t>ALTER PROC </a:t>
            </a:r>
            <a:r>
              <a:rPr lang="ru-RU" dirty="0" smtClean="0"/>
              <a:t>и </a:t>
            </a:r>
            <a:r>
              <a:rPr lang="en-US" dirty="0" smtClean="0"/>
              <a:t>DROP PROC </a:t>
            </a:r>
            <a:r>
              <a:rPr lang="ru-RU" dirty="0" smtClean="0"/>
              <a:t>для удаления.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Упражнения по </a:t>
            </a:r>
            <a:r>
              <a:rPr lang="en-US" dirty="0">
                <a:solidFill>
                  <a:schemeClr val="bg1"/>
                </a:solidFill>
              </a:rPr>
              <a:t>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2"/>
              </a:rPr>
              <a:t>http://sql-ex.ru/?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Lang=0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DML-</a:t>
            </a:r>
            <a:r>
              <a:rPr lang="ru-RU" dirty="0" smtClean="0"/>
              <a:t>триггеры (</a:t>
            </a:r>
            <a:r>
              <a:rPr lang="en-US" dirty="0" smtClean="0"/>
              <a:t>INSERT/UPDATE/DELETE)</a:t>
            </a:r>
            <a:endParaRPr lang="ru-RU" dirty="0" smtClean="0"/>
          </a:p>
          <a:p>
            <a:pPr lvl="1"/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pPr lvl="1"/>
            <a:r>
              <a:rPr lang="ru-RU" dirty="0" smtClean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 smtClean="0"/>
          </a:p>
          <a:p>
            <a:r>
              <a:rPr lang="en-US" dirty="0" smtClean="0"/>
              <a:t>DDL</a:t>
            </a:r>
            <a:r>
              <a:rPr lang="ru-RU" dirty="0" smtClean="0"/>
              <a:t>-триггеры</a:t>
            </a:r>
          </a:p>
          <a:p>
            <a:pPr lvl="1"/>
            <a:r>
              <a:rPr lang="ru-RU" dirty="0" smtClean="0"/>
              <a:t>Автоматическое добавление колонок к таблицам </a:t>
            </a:r>
            <a:r>
              <a:rPr lang="en-US" dirty="0" smtClean="0"/>
              <a:t>(</a:t>
            </a:r>
            <a:r>
              <a:rPr lang="en-US" dirty="0" err="1" smtClean="0"/>
              <a:t>LastUpdated</a:t>
            </a:r>
            <a:r>
              <a:rPr lang="en-US" dirty="0" smtClean="0"/>
              <a:t>, </a:t>
            </a:r>
            <a:r>
              <a:rPr lang="en-US" dirty="0" err="1" smtClean="0"/>
              <a:t>UpdatedBy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  <a:p>
            <a:pPr lvl="1"/>
            <a:r>
              <a:rPr lang="ru-RU" dirty="0" smtClean="0"/>
              <a:t>Извещать </a:t>
            </a:r>
            <a:r>
              <a:rPr lang="en-US" dirty="0" smtClean="0"/>
              <a:t>DBA </a:t>
            </a:r>
            <a:r>
              <a:rPr lang="ru-RU" dirty="0" smtClean="0"/>
              <a:t>о создании новых БД</a:t>
            </a:r>
          </a:p>
          <a:p>
            <a:pPr lvl="1"/>
            <a:r>
              <a:rPr lang="ru-RU" dirty="0" smtClean="0"/>
              <a:t>Аудит изменений схемы БД</a:t>
            </a:r>
          </a:p>
          <a:p>
            <a:r>
              <a:rPr lang="ru-RU" dirty="0" smtClean="0"/>
              <a:t>Советы</a:t>
            </a:r>
            <a:endParaRPr lang="ru-RU" dirty="0"/>
          </a:p>
          <a:p>
            <a:pPr lvl="1"/>
            <a:r>
              <a:rPr lang="ru-RU" dirty="0" smtClean="0"/>
              <a:t>Триггер должен выполняться как можно быстрее</a:t>
            </a:r>
          </a:p>
          <a:p>
            <a:pPr lvl="1"/>
            <a:r>
              <a:rPr lang="ru-RU" dirty="0" smtClean="0"/>
              <a:t>Не забывайте, </a:t>
            </a:r>
            <a:r>
              <a:rPr lang="ru-RU" dirty="0"/>
              <a:t>что </a:t>
            </a:r>
            <a:r>
              <a:rPr lang="ru-RU" dirty="0" smtClean="0"/>
              <a:t>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Реляционные </a:t>
            </a:r>
            <a:r>
              <a:rPr lang="en-US" dirty="0" smtClean="0">
                <a:solidFill>
                  <a:srgbClr val="FFFF00"/>
                </a:solidFill>
              </a:rPr>
              <a:t>(relational)</a:t>
            </a:r>
            <a:endParaRPr lang="ru-RU" dirty="0" smtClean="0">
              <a:solidFill>
                <a:srgbClr val="FFFF00"/>
              </a:solidFill>
            </a:endParaRPr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</a:p>
          <a:p>
            <a:r>
              <a:rPr lang="ru-RU" dirty="0" smtClean="0"/>
              <a:t>Графовые </a:t>
            </a:r>
            <a:r>
              <a:rPr lang="en-US" dirty="0" smtClean="0"/>
              <a:t>(graph)</a:t>
            </a:r>
          </a:p>
          <a:p>
            <a:r>
              <a:rPr lang="ru-RU" dirty="0" smtClean="0"/>
              <a:t>и другие </a:t>
            </a:r>
            <a:r>
              <a:rPr lang="en-US" dirty="0" smtClean="0"/>
              <a:t>...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 </a:t>
            </a:r>
            <a:r>
              <a:rPr lang="en-US" sz="1900" dirty="0" smtClean="0"/>
              <a:t>($$$)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r>
              <a:rPr lang="en-US" sz="1900" dirty="0"/>
              <a:t>($$$)</a:t>
            </a:r>
            <a:endParaRPr lang="en-US" sz="1900" dirty="0" smtClean="0"/>
          </a:p>
          <a:p>
            <a:pPr lvl="1"/>
            <a:r>
              <a:rPr lang="en-US" dirty="0"/>
              <a:t>Standard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/>
              <a:t>Web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 smtClean="0"/>
              <a:t>Developer (</a:t>
            </a:r>
            <a:r>
              <a:rPr lang="ru-RU" dirty="0" smtClean="0"/>
              <a:t>бесплатная для подписчиков </a:t>
            </a:r>
            <a:r>
              <a:rPr lang="en-US" dirty="0" smtClean="0"/>
              <a:t>MSDN)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Express (</a:t>
            </a:r>
            <a:r>
              <a:rPr lang="ru-RU" dirty="0" smtClean="0">
                <a:solidFill>
                  <a:srgbClr val="FFFF00"/>
                </a:solidFill>
              </a:rPr>
              <a:t>бесплатная). Устанавливается вместе с </a:t>
            </a:r>
            <a:r>
              <a:rPr lang="en-US" dirty="0" smtClean="0">
                <a:solidFill>
                  <a:srgbClr val="FFFF00"/>
                </a:solidFill>
              </a:rPr>
              <a:t>Visual Studio.</a:t>
            </a:r>
          </a:p>
          <a:p>
            <a:pPr lvl="1"/>
            <a:r>
              <a:rPr lang="en-US" dirty="0" smtClean="0"/>
              <a:t>Compact (</a:t>
            </a:r>
            <a:r>
              <a:rPr lang="ru-RU" dirty="0" smtClean="0"/>
              <a:t>бесплатная, свободно распространяемая)</a:t>
            </a:r>
            <a:endParaRPr lang="en-US" dirty="0" smtClean="0"/>
          </a:p>
          <a:p>
            <a:pPr lvl="1"/>
            <a:r>
              <a:rPr lang="en-US" dirty="0" err="1" smtClean="0"/>
              <a:t>LocalDB</a:t>
            </a:r>
            <a:r>
              <a:rPr lang="ru-RU" dirty="0" smtClean="0"/>
              <a:t> </a:t>
            </a:r>
            <a:r>
              <a:rPr lang="en-US" dirty="0"/>
              <a:t>(</a:t>
            </a:r>
            <a:r>
              <a:rPr lang="ru-RU" dirty="0"/>
              <a:t>бесплатная, свободно распространяемая)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для работы с </a:t>
            </a:r>
            <a:r>
              <a:rPr lang="en-US" dirty="0" smtClean="0"/>
              <a:t>SQL Server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Management Studio</a:t>
            </a:r>
            <a:r>
              <a:rPr lang="ru-RU" dirty="0" smtClean="0"/>
              <a:t> </a:t>
            </a:r>
            <a:r>
              <a:rPr lang="en-US" dirty="0" smtClean="0"/>
              <a:t>Express</a:t>
            </a:r>
          </a:p>
          <a:p>
            <a:pPr lvl="1"/>
            <a:r>
              <a:rPr lang="ru-RU" dirty="0" smtClean="0"/>
              <a:t>Ставится отдельно. Качается бесплатно с сайта </a:t>
            </a:r>
            <a:r>
              <a:rPr lang="en-US" dirty="0" smtClean="0"/>
              <a:t>Microsoft</a:t>
            </a:r>
          </a:p>
          <a:p>
            <a:r>
              <a:rPr lang="en-US" dirty="0"/>
              <a:t>Microsoft SQL Server Data </a:t>
            </a:r>
            <a:r>
              <a:rPr lang="en-US" dirty="0" smtClean="0"/>
              <a:t>Tools</a:t>
            </a:r>
          </a:p>
          <a:p>
            <a:pPr lvl="1"/>
            <a:r>
              <a:rPr lang="ru-RU" dirty="0" smtClean="0"/>
              <a:t>Расширение для </a:t>
            </a:r>
            <a:r>
              <a:rPr lang="en-US" dirty="0" smtClean="0"/>
              <a:t>Visual Studio</a:t>
            </a:r>
            <a:r>
              <a:rPr lang="ru-RU" dirty="0" smtClean="0"/>
              <a:t>. </a:t>
            </a:r>
            <a:r>
              <a:rPr lang="ru-RU" dirty="0"/>
              <a:t>Ставится отдельно. Качается бесплатно с сайта </a:t>
            </a:r>
            <a:r>
              <a:rPr lang="en-US" dirty="0" smtClean="0"/>
              <a:t>Microsoft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msdn.microsoft.com/en-us/data/tools.aspx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36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1944</Words>
  <Application>Microsoft Office PowerPoint</Application>
  <PresentationFormat>On-screen Show (4:3)</PresentationFormat>
  <Paragraphs>353</Paragraphs>
  <Slides>31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bel-hard-training</vt:lpstr>
      <vt:lpstr>PowerPoint Presentation</vt:lpstr>
      <vt:lpstr>Материалы для обучения</vt:lpstr>
      <vt:lpstr>Ссылки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Инструменты для работы с SQL Server</vt:lpstr>
      <vt:lpstr>PowerPoint Presentation</vt:lpstr>
      <vt:lpstr>Некоторые гарантии СУБД - A.C.I.D.</vt:lpstr>
      <vt:lpstr>Понятие нормализации</vt:lpstr>
      <vt:lpstr>Язык SQL (Structured Query Language)</vt:lpstr>
      <vt:lpstr>Системные Базы Данных</vt:lpstr>
      <vt:lpstr>T-SQL: Типы данных</vt:lpstr>
      <vt:lpstr>T-SQL: Строковые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«Сокращенный» INSERTв MS SQL 2008 и выше</vt:lpstr>
      <vt:lpstr>T-SQL: Комментарии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2015-03-28T23:38:29Z</dcterms:modified>
</cp:coreProperties>
</file>