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73" r:id="rId4"/>
    <p:sldId id="261" r:id="rId5"/>
    <p:sldId id="272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2644" autoAdjust="0"/>
    <p:restoredTop sz="86323" autoAdjust="0"/>
  </p:normalViewPr>
  <p:slideViewPr>
    <p:cSldViewPr>
      <p:cViewPr>
        <p:scale>
          <a:sx n="100" d="100"/>
          <a:sy n="100" d="100"/>
        </p:scale>
        <p:origin x="-1944" y="-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27.03.2013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27.03.2013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29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27.03.2013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15</a:t>
            </a:r>
            <a:r>
              <a:rPr lang="ru-RU" sz="2400" dirty="0">
                <a:solidFill>
                  <a:schemeClr val="bg1"/>
                </a:solidFill>
              </a:rPr>
              <a:t>. Паттерны проектирования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94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ru-RU" sz="3600" dirty="0"/>
              <a:t>Структурные шаблоны (</a:t>
            </a:r>
            <a:r>
              <a:rPr lang="en-US" sz="3600" dirty="0"/>
              <a:t>Structural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Определяют </a:t>
            </a:r>
            <a:r>
              <a:rPr lang="ru-RU" dirty="0"/>
              <a:t>различные сложные структуры, которые изменяют интерфейс уже существующих объектов или его реализацию, позволяя облегчить разработку и оптимизировать программу.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800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ru-RU" sz="3600" dirty="0"/>
              <a:t>Структурные шаблоны (</a:t>
            </a:r>
            <a:r>
              <a:rPr lang="en-US" sz="3600" dirty="0"/>
              <a:t>Structural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rgbClr val="FFFF00"/>
                </a:solidFill>
              </a:rPr>
              <a:t>Адаптер </a:t>
            </a:r>
            <a:r>
              <a:rPr lang="ru-RU" dirty="0" smtClean="0">
                <a:solidFill>
                  <a:srgbClr val="FFFF00"/>
                </a:solidFill>
              </a:rPr>
              <a:t>(Adapter </a:t>
            </a:r>
            <a:r>
              <a:rPr lang="ru-RU" dirty="0">
                <a:solidFill>
                  <a:srgbClr val="FFFF00"/>
                </a:solidFill>
              </a:rPr>
              <a:t>/ </a:t>
            </a:r>
            <a:r>
              <a:rPr lang="ru-RU" dirty="0" smtClean="0">
                <a:solidFill>
                  <a:srgbClr val="FFFF00"/>
                </a:solidFill>
              </a:rPr>
              <a:t>Wrapper).</a:t>
            </a:r>
            <a:r>
              <a:rPr lang="ru-RU" dirty="0" smtClean="0"/>
              <a:t> </a:t>
            </a:r>
            <a:r>
              <a:rPr lang="ru-RU" dirty="0"/>
              <a:t>Объект, обеспечивающий взаимодействие двух других объектов, один из которых использует, а другой предоставляет несовместимый с первым </a:t>
            </a:r>
            <a:r>
              <a:rPr lang="ru-RU" dirty="0" smtClean="0"/>
              <a:t>интерфейс.</a:t>
            </a:r>
            <a:endParaRPr lang="ru-RU" dirty="0"/>
          </a:p>
          <a:p>
            <a:r>
              <a:rPr lang="ru-RU" dirty="0">
                <a:solidFill>
                  <a:srgbClr val="FFFF00"/>
                </a:solidFill>
              </a:rPr>
              <a:t>Мост </a:t>
            </a:r>
            <a:r>
              <a:rPr lang="ru-RU" dirty="0" smtClean="0">
                <a:solidFill>
                  <a:srgbClr val="FFFF00"/>
                </a:solidFill>
              </a:rPr>
              <a:t>(Bridge).</a:t>
            </a:r>
            <a:r>
              <a:rPr lang="ru-RU" dirty="0" smtClean="0"/>
              <a:t> </a:t>
            </a:r>
            <a:r>
              <a:rPr lang="ru-RU" dirty="0"/>
              <a:t>Структура, позволяющая изменять интерфейс обращения и интерфейс реализации класса независимо</a:t>
            </a:r>
          </a:p>
          <a:p>
            <a:r>
              <a:rPr lang="ru-RU" dirty="0" smtClean="0">
                <a:solidFill>
                  <a:srgbClr val="FFFF00"/>
                </a:solidFill>
              </a:rPr>
              <a:t>Компоновщик (Composite).</a:t>
            </a:r>
            <a:r>
              <a:rPr lang="ru-RU" dirty="0" smtClean="0"/>
              <a:t> </a:t>
            </a:r>
            <a:r>
              <a:rPr lang="ru-RU" dirty="0"/>
              <a:t>Объект, который объединяет в себе объекты, подобные ему самому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[C#]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ru-RU" dirty="0" smtClean="0">
                <a:solidFill>
                  <a:srgbClr val="FFFF00"/>
                </a:solidFill>
              </a:rPr>
              <a:t>Декоратор (Decorator).</a:t>
            </a:r>
            <a:r>
              <a:rPr lang="ru-RU" dirty="0" smtClean="0"/>
              <a:t> </a:t>
            </a:r>
            <a:r>
              <a:rPr lang="ru-RU" dirty="0"/>
              <a:t>Класс, расширяющий функциональность другого класса без использования </a:t>
            </a:r>
            <a:r>
              <a:rPr lang="ru-RU" dirty="0" smtClean="0"/>
              <a:t>наследования.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Extension </a:t>
            </a:r>
            <a:r>
              <a:rPr lang="ru-RU" dirty="0" smtClean="0">
                <a:solidFill>
                  <a:srgbClr val="FFC000"/>
                </a:solidFill>
              </a:rPr>
              <a:t>методы.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599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ru-RU" sz="3600" dirty="0"/>
              <a:t>Структурные шаблоны (</a:t>
            </a:r>
            <a:r>
              <a:rPr lang="en-US" sz="3600" dirty="0"/>
              <a:t>Structural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>
                <a:solidFill>
                  <a:srgbClr val="FFFF00"/>
                </a:solidFill>
              </a:rPr>
              <a:t>Фасад (Facade).</a:t>
            </a:r>
            <a:r>
              <a:rPr lang="ru-RU" dirty="0" smtClean="0"/>
              <a:t> </a:t>
            </a:r>
            <a:r>
              <a:rPr lang="ru-RU" dirty="0"/>
              <a:t>Объект, который абстрагирует работу с несколькими классами, объединяя их в единое </a:t>
            </a:r>
            <a:r>
              <a:rPr lang="ru-RU" dirty="0" smtClean="0"/>
              <a:t>целое.</a:t>
            </a:r>
            <a:endParaRPr lang="ru-RU" dirty="0"/>
          </a:p>
          <a:p>
            <a:r>
              <a:rPr lang="ru-RU" dirty="0">
                <a:solidFill>
                  <a:srgbClr val="FFFF00"/>
                </a:solidFill>
              </a:rPr>
              <a:t>Единая точка входа </a:t>
            </a:r>
            <a:r>
              <a:rPr lang="ru-RU" dirty="0" smtClean="0">
                <a:solidFill>
                  <a:srgbClr val="FFFF00"/>
                </a:solidFill>
              </a:rPr>
              <a:t>(Front Controller).</a:t>
            </a:r>
            <a:r>
              <a:rPr lang="ru-RU" dirty="0" smtClean="0"/>
              <a:t> </a:t>
            </a:r>
            <a:r>
              <a:rPr lang="ru-RU" dirty="0"/>
              <a:t>Обеспечивает унифицированный интерфейс для интерфейсов в подсистеме. Front Controller определяет высокоуровневый интерфейс, упрощающий использование </a:t>
            </a:r>
            <a:r>
              <a:rPr lang="ru-RU" dirty="0" smtClean="0"/>
              <a:t>подсистемы.</a:t>
            </a:r>
            <a:endParaRPr lang="ru-RU" dirty="0"/>
          </a:p>
          <a:p>
            <a:r>
              <a:rPr lang="ru-RU" dirty="0">
                <a:solidFill>
                  <a:srgbClr val="FFFF00"/>
                </a:solidFill>
              </a:rPr>
              <a:t>Приспособленец </a:t>
            </a:r>
            <a:r>
              <a:rPr lang="ru-RU" dirty="0" smtClean="0">
                <a:solidFill>
                  <a:srgbClr val="FFFF00"/>
                </a:solidFill>
              </a:rPr>
              <a:t>(Flyweight).</a:t>
            </a:r>
            <a:r>
              <a:rPr lang="ru-RU" dirty="0" smtClean="0"/>
              <a:t> </a:t>
            </a:r>
            <a:r>
              <a:rPr lang="ru-RU" dirty="0"/>
              <a:t>Это объект, представляющий себя как уникальный экземпляр в разных местах программы, но по факту не являющийся </a:t>
            </a:r>
            <a:r>
              <a:rPr lang="ru-RU" dirty="0" smtClean="0"/>
              <a:t>таковым.</a:t>
            </a:r>
            <a:endParaRPr lang="ru-RU" dirty="0"/>
          </a:p>
          <a:p>
            <a:r>
              <a:rPr lang="ru-RU" dirty="0" smtClean="0">
                <a:solidFill>
                  <a:srgbClr val="FFFF00"/>
                </a:solidFill>
              </a:rPr>
              <a:t>Заместитель (Proxy).</a:t>
            </a:r>
            <a:r>
              <a:rPr lang="ru-RU" dirty="0" smtClean="0"/>
              <a:t> </a:t>
            </a:r>
            <a:r>
              <a:rPr lang="ru-RU" dirty="0"/>
              <a:t>Объект, который является посредником между двумя другими объектами, и который реализовывает/ограничивает доступ к объекту, к которому обращаются через </a:t>
            </a:r>
            <a:r>
              <a:rPr lang="ru-RU" dirty="0" smtClean="0"/>
              <a:t>него.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854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ru-RU" sz="3600" dirty="0"/>
              <a:t>Поведенческие шаблоны (Behavioral</a:t>
            </a:r>
            <a:r>
              <a:rPr lang="ru-RU" sz="3600" dirty="0" smtClean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Определяют </a:t>
            </a:r>
            <a:r>
              <a:rPr lang="ru-RU" dirty="0"/>
              <a:t>взаимодействие между объектами, увеличивая таким образом его гибкость.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261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ru-RU" sz="3600" dirty="0"/>
              <a:t>Поведенческие шаблоны (Behavioral</a:t>
            </a:r>
            <a:r>
              <a:rPr lang="ru-RU" sz="3600" dirty="0" smtClean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>
                <a:solidFill>
                  <a:srgbClr val="FFFF00"/>
                </a:solidFill>
              </a:rPr>
              <a:t>Стратегия </a:t>
            </a:r>
            <a:r>
              <a:rPr lang="ru-RU" dirty="0" smtClean="0">
                <a:solidFill>
                  <a:srgbClr val="FFFF00"/>
                </a:solidFill>
              </a:rPr>
              <a:t>(Strategy).</a:t>
            </a:r>
            <a:r>
              <a:rPr lang="ru-RU" dirty="0" smtClean="0"/>
              <a:t> </a:t>
            </a:r>
            <a:r>
              <a:rPr lang="ru-RU" dirty="0"/>
              <a:t>Предназначен для определения семейства алгоритмов, инкапсуляции каждого из них и обеспечения их </a:t>
            </a:r>
            <a:r>
              <a:rPr lang="ru-RU" dirty="0" smtClean="0"/>
              <a:t>взаимозаменяемости.</a:t>
            </a:r>
          </a:p>
          <a:p>
            <a:r>
              <a:rPr lang="ru-RU" dirty="0" smtClean="0">
                <a:solidFill>
                  <a:srgbClr val="FFFF00"/>
                </a:solidFill>
              </a:rPr>
              <a:t>Итератор (Cursor Iterator).</a:t>
            </a:r>
            <a:r>
              <a:rPr lang="ru-RU" dirty="0" smtClean="0"/>
              <a:t> </a:t>
            </a:r>
            <a:r>
              <a:rPr lang="ru-RU" dirty="0"/>
              <a:t>Представляет собой объект, позволяющий получить последовательный доступ к элементам объекта-агрегата без использования описаний каждого из объектов, входящий в состав </a:t>
            </a:r>
            <a:r>
              <a:rPr lang="ru-RU" dirty="0" smtClean="0"/>
              <a:t>агрегации.</a:t>
            </a:r>
          </a:p>
          <a:p>
            <a:r>
              <a:rPr lang="ru-RU" dirty="0" smtClean="0">
                <a:solidFill>
                  <a:srgbClr val="FFFF00"/>
                </a:solidFill>
              </a:rPr>
              <a:t>Цепочка </a:t>
            </a:r>
            <a:r>
              <a:rPr lang="ru-RU" dirty="0">
                <a:solidFill>
                  <a:srgbClr val="FFFF00"/>
                </a:solidFill>
              </a:rPr>
              <a:t>ответственности </a:t>
            </a:r>
            <a:r>
              <a:rPr lang="ru-RU" dirty="0" smtClean="0">
                <a:solidFill>
                  <a:srgbClr val="FFFF00"/>
                </a:solidFill>
              </a:rPr>
              <a:t>(Chain </a:t>
            </a:r>
            <a:r>
              <a:rPr lang="ru-RU" dirty="0">
                <a:solidFill>
                  <a:srgbClr val="FFFF00"/>
                </a:solidFill>
              </a:rPr>
              <a:t>of </a:t>
            </a:r>
            <a:r>
              <a:rPr lang="ru-RU" dirty="0" smtClean="0">
                <a:solidFill>
                  <a:srgbClr val="FFFF00"/>
                </a:solidFill>
              </a:rPr>
              <a:t>responsibility).</a:t>
            </a:r>
            <a:r>
              <a:rPr lang="ru-RU" dirty="0" smtClean="0"/>
              <a:t> </a:t>
            </a:r>
            <a:r>
              <a:rPr lang="ru-RU" dirty="0"/>
              <a:t>Предназначен для организации в системе уровней </a:t>
            </a:r>
            <a:r>
              <a:rPr lang="ru-RU" dirty="0" smtClean="0"/>
              <a:t>ответственности.</a:t>
            </a:r>
            <a:endParaRPr lang="ru-RU" dirty="0"/>
          </a:p>
          <a:p>
            <a:r>
              <a:rPr lang="ru-RU" dirty="0" smtClean="0">
                <a:solidFill>
                  <a:srgbClr val="FFFF00"/>
                </a:solidFill>
              </a:rPr>
              <a:t>Команда (Action</a:t>
            </a:r>
            <a:r>
              <a:rPr lang="ru-RU" dirty="0">
                <a:solidFill>
                  <a:srgbClr val="FFFF00"/>
                </a:solidFill>
              </a:rPr>
              <a:t>, Transaction </a:t>
            </a:r>
            <a:r>
              <a:rPr lang="ru-RU" dirty="0" smtClean="0">
                <a:solidFill>
                  <a:srgbClr val="FFFF00"/>
                </a:solidFill>
              </a:rPr>
              <a:t>Command).</a:t>
            </a:r>
            <a:r>
              <a:rPr lang="ru-RU" dirty="0" smtClean="0"/>
              <a:t> </a:t>
            </a:r>
            <a:r>
              <a:rPr lang="ru-RU" dirty="0"/>
              <a:t>Представляет действие. Объект команды заключает в себе само действие и его </a:t>
            </a:r>
            <a:r>
              <a:rPr lang="ru-RU" dirty="0" smtClean="0"/>
              <a:t>параметры.</a:t>
            </a:r>
            <a:endParaRPr lang="ru-RU" dirty="0"/>
          </a:p>
          <a:p>
            <a:r>
              <a:rPr lang="ru-RU" dirty="0">
                <a:solidFill>
                  <a:srgbClr val="FFFF00"/>
                </a:solidFill>
              </a:rPr>
              <a:t>Интерпретатор </a:t>
            </a:r>
            <a:r>
              <a:rPr lang="ru-RU" dirty="0" smtClean="0">
                <a:solidFill>
                  <a:srgbClr val="FFFF00"/>
                </a:solidFill>
              </a:rPr>
              <a:t>(Interpreter).</a:t>
            </a:r>
            <a:r>
              <a:rPr lang="ru-RU" dirty="0" smtClean="0"/>
              <a:t> </a:t>
            </a:r>
            <a:r>
              <a:rPr lang="ru-RU" dirty="0"/>
              <a:t>Решает часто встречающуюся, но подверженную изменениям, </a:t>
            </a:r>
            <a:r>
              <a:rPr lang="ru-RU" dirty="0" smtClean="0"/>
              <a:t>задачу.</a:t>
            </a:r>
            <a:endParaRPr lang="ru-RU" dirty="0"/>
          </a:p>
          <a:p>
            <a:r>
              <a:rPr lang="ru-RU" dirty="0">
                <a:solidFill>
                  <a:srgbClr val="FFFF00"/>
                </a:solidFill>
              </a:rPr>
              <a:t>Посредник </a:t>
            </a:r>
            <a:r>
              <a:rPr lang="ru-RU" dirty="0" smtClean="0">
                <a:solidFill>
                  <a:srgbClr val="FFFF00"/>
                </a:solidFill>
              </a:rPr>
              <a:t>(Mediator).</a:t>
            </a:r>
            <a:r>
              <a:rPr lang="ru-RU" dirty="0" smtClean="0"/>
              <a:t> </a:t>
            </a:r>
            <a:r>
              <a:rPr lang="ru-RU" dirty="0"/>
              <a:t>Обеспечивает взаимодействие множества объектов, формируя при этом слабую связанность и избавляя объекты от необходимости явно ссылаться друг на </a:t>
            </a:r>
            <a:r>
              <a:rPr lang="ru-RU" dirty="0" smtClean="0"/>
              <a:t>друга.</a:t>
            </a:r>
            <a:endParaRPr lang="ru-RU" dirty="0"/>
          </a:p>
          <a:p>
            <a:r>
              <a:rPr lang="en-US" dirty="0" smtClean="0">
                <a:solidFill>
                  <a:srgbClr val="FFC000"/>
                </a:solidFill>
              </a:rPr>
              <a:t>[.NET]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ru-RU" dirty="0" smtClean="0">
                <a:solidFill>
                  <a:srgbClr val="FFFF00"/>
                </a:solidFill>
              </a:rPr>
              <a:t>Хранитель </a:t>
            </a:r>
            <a:r>
              <a:rPr lang="en-US" dirty="0" smtClean="0">
                <a:solidFill>
                  <a:srgbClr val="FFFF00"/>
                </a:solidFill>
              </a:rPr>
              <a:t>(</a:t>
            </a:r>
            <a:r>
              <a:rPr lang="ru-RU" dirty="0" smtClean="0">
                <a:solidFill>
                  <a:srgbClr val="FFFF00"/>
                </a:solidFill>
              </a:rPr>
              <a:t>Memento</a:t>
            </a:r>
            <a:r>
              <a:rPr lang="en-US" dirty="0" smtClean="0">
                <a:solidFill>
                  <a:srgbClr val="FFFF00"/>
                </a:solidFill>
              </a:rPr>
              <a:t>).</a:t>
            </a:r>
            <a:r>
              <a:rPr lang="ru-RU" dirty="0" smtClean="0"/>
              <a:t> </a:t>
            </a:r>
            <a:r>
              <a:rPr lang="ru-RU" dirty="0"/>
              <a:t>Позволяет не нарушая инкапсуляцию зафиксировать и сохранить внутреннее состояния объекта так, чтобы позднее восстановить его в этом </a:t>
            </a:r>
            <a:r>
              <a:rPr lang="ru-RU" dirty="0" smtClean="0"/>
              <a:t>состоянии.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Serialization.</a:t>
            </a:r>
            <a:endParaRPr lang="ru-RU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556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ru-RU" sz="3600" dirty="0"/>
              <a:t>Поведенческие шаблоны (Behavioral</a:t>
            </a:r>
            <a:r>
              <a:rPr lang="ru-RU" sz="3600" dirty="0" smtClean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dirty="0">
                <a:solidFill>
                  <a:srgbClr val="FFFF00"/>
                </a:solidFill>
              </a:rPr>
              <a:t>Null </a:t>
            </a:r>
            <a:r>
              <a:rPr lang="ru-RU" dirty="0" smtClean="0">
                <a:solidFill>
                  <a:srgbClr val="FFFF00"/>
                </a:solidFill>
              </a:rPr>
              <a:t>object</a:t>
            </a:r>
            <a:r>
              <a:rPr lang="en-US" dirty="0">
                <a:solidFill>
                  <a:srgbClr val="FFFF00"/>
                </a:solidFill>
              </a:rPr>
              <a:t>.</a:t>
            </a:r>
            <a:r>
              <a:rPr lang="ru-RU" dirty="0" smtClean="0"/>
              <a:t> </a:t>
            </a:r>
            <a:r>
              <a:rPr lang="ru-RU" dirty="0"/>
              <a:t>Предотвращает нулевые указатели, предоставляя объект «по умолчанию</a:t>
            </a:r>
            <a:r>
              <a:rPr lang="ru-RU" dirty="0" smtClean="0"/>
              <a:t>»</a:t>
            </a:r>
            <a:r>
              <a:rPr lang="en-US" dirty="0" smtClean="0"/>
              <a:t>.</a:t>
            </a:r>
            <a:endParaRPr lang="ru-RU" dirty="0"/>
          </a:p>
          <a:p>
            <a:r>
              <a:rPr lang="en-US" dirty="0" smtClean="0">
                <a:solidFill>
                  <a:srgbClr val="FFC000"/>
                </a:solidFill>
              </a:rPr>
              <a:t>[.NET]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ru-RU" dirty="0" smtClean="0">
                <a:solidFill>
                  <a:srgbClr val="FFFF00"/>
                </a:solidFill>
              </a:rPr>
              <a:t>Наблюдатель </a:t>
            </a:r>
            <a:r>
              <a:rPr lang="en-US" dirty="0" smtClean="0">
                <a:solidFill>
                  <a:srgbClr val="FFFF00"/>
                </a:solidFill>
              </a:rPr>
              <a:t>(</a:t>
            </a:r>
            <a:r>
              <a:rPr lang="ru-RU" dirty="0" smtClean="0">
                <a:solidFill>
                  <a:srgbClr val="FFFF00"/>
                </a:solidFill>
              </a:rPr>
              <a:t>Dependents</a:t>
            </a:r>
            <a:r>
              <a:rPr lang="ru-RU" dirty="0">
                <a:solidFill>
                  <a:srgbClr val="FFFF00"/>
                </a:solidFill>
              </a:rPr>
              <a:t>, Publish-Subscribe, Listener Observer или </a:t>
            </a:r>
            <a:r>
              <a:rPr lang="ru-RU" dirty="0" smtClean="0">
                <a:solidFill>
                  <a:srgbClr val="FFFF00"/>
                </a:solidFill>
              </a:rPr>
              <a:t>Publish/subscribe</a:t>
            </a:r>
            <a:r>
              <a:rPr lang="en-US" dirty="0" smtClean="0">
                <a:solidFill>
                  <a:srgbClr val="FFFF00"/>
                </a:solidFill>
              </a:rPr>
              <a:t>).</a:t>
            </a:r>
            <a:r>
              <a:rPr lang="ru-RU" dirty="0" smtClean="0"/>
              <a:t> </a:t>
            </a:r>
            <a:r>
              <a:rPr lang="ru-RU" dirty="0"/>
              <a:t>Определяет зависимость типа «один ко многим» между объектами таким образом, что при изменении состояния одного объекта все зависящие от него оповещаются об этом </a:t>
            </a:r>
            <a:r>
              <a:rPr lang="ru-RU" dirty="0" smtClean="0"/>
              <a:t>событии</a:t>
            </a:r>
            <a:r>
              <a:rPr lang="en-US" dirty="0" smtClean="0"/>
              <a:t>. </a:t>
            </a:r>
            <a:r>
              <a:rPr lang="ru-RU" dirty="0" smtClean="0">
                <a:solidFill>
                  <a:srgbClr val="FFC000"/>
                </a:solidFill>
              </a:rPr>
              <a:t>События.</a:t>
            </a:r>
            <a:endParaRPr lang="ru-RU" dirty="0">
              <a:solidFill>
                <a:srgbClr val="FFC000"/>
              </a:solidFill>
            </a:endParaRPr>
          </a:p>
          <a:p>
            <a:r>
              <a:rPr lang="ru-RU" dirty="0">
                <a:solidFill>
                  <a:srgbClr val="FFFF00"/>
                </a:solidFill>
              </a:rPr>
              <a:t>Слуга </a:t>
            </a:r>
            <a:r>
              <a:rPr lang="ru-RU" dirty="0" smtClean="0">
                <a:solidFill>
                  <a:srgbClr val="FFFF00"/>
                </a:solidFill>
              </a:rPr>
              <a:t>(Servant).</a:t>
            </a:r>
            <a:r>
              <a:rPr lang="ru-RU" dirty="0" smtClean="0"/>
              <a:t> </a:t>
            </a:r>
            <a:r>
              <a:rPr lang="ru-RU" dirty="0"/>
              <a:t>Используется для обеспечения общей функциональности группе </a:t>
            </a:r>
            <a:r>
              <a:rPr lang="ru-RU" dirty="0" smtClean="0"/>
              <a:t>классов</a:t>
            </a:r>
            <a:r>
              <a:rPr lang="en-US" dirty="0" smtClean="0"/>
              <a:t>.</a:t>
            </a:r>
            <a:endParaRPr lang="ru-RU" dirty="0"/>
          </a:p>
          <a:p>
            <a:r>
              <a:rPr lang="ru-RU" dirty="0" smtClean="0">
                <a:solidFill>
                  <a:srgbClr val="FFFF00"/>
                </a:solidFill>
              </a:rPr>
              <a:t>Состояние (State).</a:t>
            </a:r>
            <a:r>
              <a:rPr lang="ru-RU" dirty="0" smtClean="0">
                <a:solidFill>
                  <a:srgbClr val="FFC000"/>
                </a:solidFill>
              </a:rPr>
              <a:t> </a:t>
            </a:r>
            <a:r>
              <a:rPr lang="ru-RU" dirty="0" smtClean="0"/>
              <a:t>Используется </a:t>
            </a:r>
            <a:r>
              <a:rPr lang="ru-RU" dirty="0"/>
              <a:t>в тех случаях, когда во время выполнения программы объект должен менять свое поведение в зависимости от своего </a:t>
            </a:r>
            <a:r>
              <a:rPr lang="ru-RU" dirty="0" smtClean="0"/>
              <a:t>состояния</a:t>
            </a:r>
            <a:r>
              <a:rPr lang="en-US" dirty="0" smtClean="0"/>
              <a:t>.</a:t>
            </a:r>
            <a:endParaRPr lang="ru-RU" dirty="0"/>
          </a:p>
          <a:p>
            <a:r>
              <a:rPr lang="en-US" dirty="0" smtClean="0">
                <a:solidFill>
                  <a:srgbClr val="FFC000"/>
                </a:solidFill>
              </a:rPr>
              <a:t>[.NET]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ru-RU" dirty="0" smtClean="0">
                <a:solidFill>
                  <a:srgbClr val="FFFF00"/>
                </a:solidFill>
              </a:rPr>
              <a:t>Шаблонный </a:t>
            </a:r>
            <a:r>
              <a:rPr lang="ru-RU" dirty="0">
                <a:solidFill>
                  <a:srgbClr val="FFFF00"/>
                </a:solidFill>
              </a:rPr>
              <a:t>метод </a:t>
            </a:r>
            <a:r>
              <a:rPr lang="ru-RU" dirty="0" smtClean="0">
                <a:solidFill>
                  <a:srgbClr val="FFFF00"/>
                </a:solidFill>
              </a:rPr>
              <a:t>(Template method).</a:t>
            </a:r>
            <a:r>
              <a:rPr lang="ru-RU" dirty="0" smtClean="0"/>
              <a:t> </a:t>
            </a:r>
            <a:r>
              <a:rPr lang="ru-RU" dirty="0"/>
              <a:t>Определяет основу алгоритма и позволяет наследникам переопределять некоторые шаги алгоритма, не изменяя его структуру в целом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Generic </a:t>
            </a:r>
            <a:r>
              <a:rPr lang="ru-RU" dirty="0" smtClean="0">
                <a:solidFill>
                  <a:srgbClr val="FFC000"/>
                </a:solidFill>
              </a:rPr>
              <a:t>классы и методы. Делегаты.</a:t>
            </a:r>
            <a:endParaRPr lang="ru-RU" dirty="0">
              <a:solidFill>
                <a:srgbClr val="FFC000"/>
              </a:solidFill>
            </a:endParaRPr>
          </a:p>
          <a:p>
            <a:r>
              <a:rPr lang="ru-RU" dirty="0" smtClean="0">
                <a:solidFill>
                  <a:srgbClr val="FFFF00"/>
                </a:solidFill>
              </a:rPr>
              <a:t>Посетитель (Visitor).</a:t>
            </a:r>
            <a:r>
              <a:rPr lang="ru-RU" dirty="0" smtClean="0"/>
              <a:t> </a:t>
            </a:r>
            <a:r>
              <a:rPr lang="ru-RU" dirty="0"/>
              <a:t>Описывает операцию, которая выполняется над объектами других классов. При изменении класса Visitor нет необходимости изменять обслуживаемые классы.</a:t>
            </a:r>
          </a:p>
          <a:p>
            <a:r>
              <a:rPr lang="ru-RU" dirty="0">
                <a:solidFill>
                  <a:srgbClr val="FFFF00"/>
                </a:solidFill>
              </a:rPr>
              <a:t>Single-serving </a:t>
            </a:r>
            <a:r>
              <a:rPr lang="ru-RU" dirty="0" smtClean="0">
                <a:solidFill>
                  <a:srgbClr val="FFFF00"/>
                </a:solidFill>
              </a:rPr>
              <a:t>visitor.</a:t>
            </a:r>
            <a:r>
              <a:rPr lang="ru-RU" dirty="0" smtClean="0"/>
              <a:t> </a:t>
            </a:r>
            <a:r>
              <a:rPr lang="ru-RU" dirty="0"/>
              <a:t>Оптимизирует реализацию шаблона посетитель, который инициализируется, единожды используется, и затем </a:t>
            </a:r>
            <a:r>
              <a:rPr lang="ru-RU" dirty="0" smtClean="0"/>
              <a:t>удаляется</a:t>
            </a:r>
            <a:r>
              <a:rPr lang="en-US" dirty="0" smtClean="0"/>
              <a:t>.</a:t>
            </a:r>
            <a:endParaRPr lang="ru-RU" dirty="0"/>
          </a:p>
          <a:p>
            <a:r>
              <a:rPr lang="ru-RU" dirty="0">
                <a:solidFill>
                  <a:srgbClr val="FFFF00"/>
                </a:solidFill>
              </a:rPr>
              <a:t>Hierarchical </a:t>
            </a:r>
            <a:r>
              <a:rPr lang="ru-RU" dirty="0" smtClean="0">
                <a:solidFill>
                  <a:srgbClr val="FFFF00"/>
                </a:solidFill>
              </a:rPr>
              <a:t>visitor.</a:t>
            </a:r>
            <a:r>
              <a:rPr lang="ru-RU" dirty="0" smtClean="0"/>
              <a:t> Предоставляет </a:t>
            </a:r>
            <a:r>
              <a:rPr lang="ru-RU" dirty="0"/>
              <a:t>способ обхода всех вершин иерархической структуры данных (напр. древовидной</a:t>
            </a:r>
            <a:r>
              <a:rPr lang="ru-RU" dirty="0" smtClean="0"/>
              <a:t>)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0699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797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Материалы для обучения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189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 проектирования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В разработке программного обеспечения, шаблон проектирования или паттерн </a:t>
            </a:r>
            <a:r>
              <a:rPr lang="ru-RU" dirty="0" smtClean="0"/>
              <a:t>(design </a:t>
            </a:r>
            <a:r>
              <a:rPr lang="ru-RU" dirty="0"/>
              <a:t>pattern) — повторимая архитектурная конструкция, представляющая собой решение проблемы проектирования в рамках некоторого часто возникающего контекста.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Обычно шаблон не является законченным образцом, который может быть прямо преобразован в код; это лишь пример решения задачи, который можно использовать в различных ситуациях</a:t>
            </a:r>
          </a:p>
        </p:txBody>
      </p:sp>
    </p:spTree>
    <p:extLst>
      <p:ext uri="{BB962C8B-B14F-4D97-AF65-F5344CB8AC3E}">
        <p14:creationId xmlns:p14="http://schemas.microsoft.com/office/powerpoint/2010/main" val="2340800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шаблонов проектирования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Основные</a:t>
            </a:r>
          </a:p>
          <a:p>
            <a:r>
              <a:rPr lang="ru-RU" dirty="0" smtClean="0"/>
              <a:t>Порождающие</a:t>
            </a:r>
          </a:p>
          <a:p>
            <a:r>
              <a:rPr lang="ru-RU" dirty="0" smtClean="0"/>
              <a:t>Структурные</a:t>
            </a:r>
          </a:p>
          <a:p>
            <a:r>
              <a:rPr lang="ru-RU" dirty="0" smtClean="0"/>
              <a:t>Поведенческие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191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Основные шаблоны (</a:t>
            </a:r>
            <a:r>
              <a:rPr lang="en-US" sz="4000" dirty="0"/>
              <a:t>Fundamental)</a:t>
            </a:r>
            <a:endParaRPr lang="ru-R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[.NET]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rgbClr val="FFFF00"/>
                </a:solidFill>
              </a:rPr>
              <a:t>Шаблон делегирования (Delegation pattern).</a:t>
            </a:r>
            <a:r>
              <a:rPr lang="ru-RU" dirty="0" smtClean="0"/>
              <a:t> Объект внешне </a:t>
            </a:r>
            <a:r>
              <a:rPr lang="ru-RU" dirty="0"/>
              <a:t>выражает некоторое поведение, но в реальности передаёт ответственность за выполнение этого поведения связанному </a:t>
            </a:r>
            <a:r>
              <a:rPr lang="ru-RU" dirty="0" smtClean="0"/>
              <a:t>объекту.</a:t>
            </a:r>
            <a:endParaRPr lang="ru-RU" dirty="0"/>
          </a:p>
          <a:p>
            <a:r>
              <a:rPr lang="ru-RU" dirty="0" smtClean="0">
                <a:solidFill>
                  <a:srgbClr val="FFFF00"/>
                </a:solidFill>
              </a:rPr>
              <a:t>Шаблон </a:t>
            </a:r>
            <a:r>
              <a:rPr lang="ru-RU" dirty="0">
                <a:solidFill>
                  <a:srgbClr val="FFFF00"/>
                </a:solidFill>
              </a:rPr>
              <a:t>функционального </a:t>
            </a:r>
            <a:r>
              <a:rPr lang="ru-RU" dirty="0" smtClean="0">
                <a:solidFill>
                  <a:srgbClr val="FFFF00"/>
                </a:solidFill>
              </a:rPr>
              <a:t>дизайна (Functional design).</a:t>
            </a:r>
            <a:r>
              <a:rPr lang="ru-RU" dirty="0" smtClean="0"/>
              <a:t> Гарантирует</a:t>
            </a:r>
            <a:r>
              <a:rPr lang="ru-RU" dirty="0"/>
              <a:t>, что каждый модуль </a:t>
            </a:r>
            <a:r>
              <a:rPr lang="ru-RU" dirty="0" smtClean="0"/>
              <a:t>компьютерной программы </a:t>
            </a:r>
            <a:r>
              <a:rPr lang="ru-RU" dirty="0"/>
              <a:t>имеет только одну обязанность и исполняет её с минимумом побочных эффектов на другие части </a:t>
            </a:r>
            <a:r>
              <a:rPr lang="ru-RU" dirty="0" smtClean="0"/>
              <a:t>программы.</a:t>
            </a:r>
            <a:endParaRPr lang="ru-RU" dirty="0"/>
          </a:p>
          <a:p>
            <a:r>
              <a:rPr lang="en-US" dirty="0" smtClean="0">
                <a:solidFill>
                  <a:srgbClr val="FFC000"/>
                </a:solidFill>
              </a:rPr>
              <a:t>[F#] </a:t>
            </a:r>
            <a:r>
              <a:rPr lang="ru-RU" dirty="0" smtClean="0">
                <a:solidFill>
                  <a:srgbClr val="FFFF00"/>
                </a:solidFill>
              </a:rPr>
              <a:t>Неизменяемый объект (Immutable).</a:t>
            </a:r>
            <a:r>
              <a:rPr lang="ru-RU" dirty="0" smtClean="0"/>
              <a:t> Объект</a:t>
            </a:r>
            <a:r>
              <a:rPr lang="ru-RU" dirty="0"/>
              <a:t>, который не может быть изменён после своего </a:t>
            </a:r>
            <a:r>
              <a:rPr lang="ru-RU" dirty="0" smtClean="0"/>
              <a:t>создания.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2874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ru-RU" sz="3600" dirty="0"/>
              <a:t>Порождающие шаблоны (</a:t>
            </a:r>
            <a:r>
              <a:rPr lang="en-US" sz="3600" dirty="0"/>
              <a:t>Creational)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Шаблоны </a:t>
            </a:r>
            <a:r>
              <a:rPr lang="ru-RU" dirty="0"/>
              <a:t>проектирования, которые абстрагируют процесс инстанцирования. Они позволяют сделать систему независимой от способа создания, композиции и представления объектов. Шаблон, порождающий классы, использует наследование, чтобы изменять инстанцируемый класс, а шаблон, порождающий объекты, делегирует инстанцирование другому объекту.</a:t>
            </a:r>
          </a:p>
        </p:txBody>
      </p:sp>
    </p:spTree>
    <p:extLst>
      <p:ext uri="{BB962C8B-B14F-4D97-AF65-F5344CB8AC3E}">
        <p14:creationId xmlns:p14="http://schemas.microsoft.com/office/powerpoint/2010/main" val="2711097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ru-RU" sz="3600" dirty="0"/>
              <a:t>Порождающие шаблоны (</a:t>
            </a:r>
            <a:r>
              <a:rPr lang="en-US" sz="3600" dirty="0"/>
              <a:t>Creational)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>
                <a:solidFill>
                  <a:srgbClr val="FFFF00"/>
                </a:solidFill>
              </a:rPr>
              <a:t>Абстрактная фабрика (Abstract factory).</a:t>
            </a:r>
            <a:r>
              <a:rPr lang="ru-RU" dirty="0" smtClean="0"/>
              <a:t> Класс</a:t>
            </a:r>
            <a:r>
              <a:rPr lang="ru-RU" dirty="0"/>
              <a:t>, который представляет собой интерфейс для создания компонентов системы. </a:t>
            </a:r>
            <a:endParaRPr lang="ru-RU" dirty="0" smtClean="0"/>
          </a:p>
          <a:p>
            <a:r>
              <a:rPr lang="ru-RU" dirty="0" smtClean="0">
                <a:solidFill>
                  <a:srgbClr val="FFFF00"/>
                </a:solidFill>
              </a:rPr>
              <a:t>Строитель (Builder).</a:t>
            </a:r>
            <a:r>
              <a:rPr lang="ru-RU" dirty="0" smtClean="0"/>
              <a:t> Класс</a:t>
            </a:r>
            <a:r>
              <a:rPr lang="ru-RU" dirty="0"/>
              <a:t>, который представляет собой интерфейс для создания сложного </a:t>
            </a:r>
            <a:r>
              <a:rPr lang="ru-RU" dirty="0" smtClean="0"/>
              <a:t>объекта.</a:t>
            </a:r>
            <a:endParaRPr lang="ru-RU" dirty="0"/>
          </a:p>
          <a:p>
            <a:r>
              <a:rPr lang="ru-RU" dirty="0" smtClean="0">
                <a:solidFill>
                  <a:srgbClr val="FFFF00"/>
                </a:solidFill>
              </a:rPr>
              <a:t>Фабричный метод (Factory method).</a:t>
            </a:r>
            <a:r>
              <a:rPr lang="ru-RU" dirty="0" smtClean="0"/>
              <a:t> Определяет </a:t>
            </a:r>
            <a:r>
              <a:rPr lang="ru-RU" dirty="0"/>
              <a:t>интерфейс для создания объекта, но оставляет подклассам решение о том, какой класс </a:t>
            </a:r>
            <a:r>
              <a:rPr lang="ru-RU" dirty="0" smtClean="0"/>
              <a:t>инстанциировать.</a:t>
            </a:r>
            <a:endParaRPr lang="ru-RU" dirty="0"/>
          </a:p>
          <a:p>
            <a:r>
              <a:rPr lang="en-US" dirty="0">
                <a:solidFill>
                  <a:srgbClr val="FFC000"/>
                </a:solidFill>
              </a:rPr>
              <a:t>[.NET]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rgbClr val="FFFF00"/>
                </a:solidFill>
              </a:rPr>
              <a:t>Отложенная инициализация (Lazy initialization).</a:t>
            </a:r>
            <a:r>
              <a:rPr lang="ru-RU" dirty="0" smtClean="0"/>
              <a:t> Объект</a:t>
            </a:r>
            <a:r>
              <a:rPr lang="ru-RU" dirty="0"/>
              <a:t>, инициализируемый во время первого обращения к </a:t>
            </a:r>
            <a:r>
              <a:rPr lang="ru-RU" dirty="0" smtClean="0"/>
              <a:t>нему.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C000"/>
                </a:solidFill>
              </a:rPr>
              <a:t>System.Lazy</a:t>
            </a:r>
            <a:r>
              <a:rPr lang="en-US" dirty="0" smtClean="0">
                <a:solidFill>
                  <a:srgbClr val="FFC000"/>
                </a:solidFill>
              </a:rPr>
              <a:t>&lt;T&gt;.</a:t>
            </a:r>
            <a:endParaRPr lang="ru-RU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049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ru-RU" sz="3600" dirty="0"/>
              <a:t>Порождающие шаблоны (</a:t>
            </a:r>
            <a:r>
              <a:rPr lang="en-US" sz="3600" dirty="0"/>
              <a:t>Creational)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>
                <a:solidFill>
                  <a:srgbClr val="FFFF00"/>
                </a:solidFill>
              </a:rPr>
              <a:t>Одиночка (Singleton</a:t>
            </a:r>
            <a:r>
              <a:rPr lang="ru-RU" dirty="0">
                <a:solidFill>
                  <a:srgbClr val="FFFF00"/>
                </a:solidFill>
              </a:rPr>
              <a:t>).</a:t>
            </a:r>
            <a:r>
              <a:rPr lang="ru-RU" dirty="0"/>
              <a:t> Класс, который может иметь только один экземпляр.</a:t>
            </a:r>
          </a:p>
          <a:p>
            <a:r>
              <a:rPr lang="ru-RU" dirty="0">
                <a:solidFill>
                  <a:srgbClr val="FFFF00"/>
                </a:solidFill>
              </a:rPr>
              <a:t>Пул </a:t>
            </a:r>
            <a:r>
              <a:rPr lang="ru-RU" dirty="0" smtClean="0">
                <a:solidFill>
                  <a:srgbClr val="FFFF00"/>
                </a:solidFill>
              </a:rPr>
              <a:t>одиночек (Multiton</a:t>
            </a:r>
            <a:r>
              <a:rPr lang="ru-RU" dirty="0">
                <a:solidFill>
                  <a:srgbClr val="FFFF00"/>
                </a:solidFill>
              </a:rPr>
              <a:t>).</a:t>
            </a:r>
            <a:r>
              <a:rPr lang="ru-RU" dirty="0"/>
              <a:t> Гарантирует, что класс имеет поименованные экземпляры объекта и обеспечивает глобальную точку доступа к ним .</a:t>
            </a:r>
          </a:p>
          <a:p>
            <a:r>
              <a:rPr lang="ru-RU" dirty="0">
                <a:solidFill>
                  <a:srgbClr val="FFFF00"/>
                </a:solidFill>
              </a:rPr>
              <a:t>Объектный </a:t>
            </a:r>
            <a:r>
              <a:rPr lang="ru-RU" dirty="0" smtClean="0">
                <a:solidFill>
                  <a:srgbClr val="FFFF00"/>
                </a:solidFill>
              </a:rPr>
              <a:t>пул (Object pool).</a:t>
            </a:r>
            <a:r>
              <a:rPr lang="ru-RU" dirty="0" smtClean="0"/>
              <a:t> Класс</a:t>
            </a:r>
            <a:r>
              <a:rPr lang="ru-RU" dirty="0"/>
              <a:t>, который представляет собой интерфейс для работы с набором инициализированных и готовых к использованию </a:t>
            </a:r>
            <a:r>
              <a:rPr lang="ru-RU" dirty="0" smtClean="0"/>
              <a:t>объектов.</a:t>
            </a:r>
            <a:endParaRPr lang="ru-RU" dirty="0"/>
          </a:p>
          <a:p>
            <a:r>
              <a:rPr lang="ru-RU" dirty="0" smtClean="0">
                <a:solidFill>
                  <a:srgbClr val="FFFF00"/>
                </a:solidFill>
              </a:rPr>
              <a:t>Прототип (Prototype).</a:t>
            </a:r>
            <a:r>
              <a:rPr lang="ru-RU" dirty="0" smtClean="0"/>
              <a:t> Определяет </a:t>
            </a:r>
            <a:r>
              <a:rPr lang="ru-RU" dirty="0"/>
              <a:t>интерфейс создания объекта через клонирование другого объекта вместо создания через </a:t>
            </a:r>
            <a:r>
              <a:rPr lang="ru-RU" dirty="0" smtClean="0"/>
              <a:t>конструктор.</a:t>
            </a:r>
            <a:endParaRPr lang="ru-RU" dirty="0"/>
          </a:p>
          <a:p>
            <a:r>
              <a:rPr lang="ru-RU" dirty="0">
                <a:solidFill>
                  <a:srgbClr val="FFFF00"/>
                </a:solidFill>
              </a:rPr>
              <a:t>Получение ресурса есть </a:t>
            </a:r>
            <a:r>
              <a:rPr lang="ru-RU" dirty="0" smtClean="0">
                <a:solidFill>
                  <a:srgbClr val="FFFF00"/>
                </a:solidFill>
              </a:rPr>
              <a:t>инициализация (Resource </a:t>
            </a:r>
            <a:r>
              <a:rPr lang="ru-RU" dirty="0">
                <a:solidFill>
                  <a:srgbClr val="FFFF00"/>
                </a:solidFill>
              </a:rPr>
              <a:t>acquisition is initialization (RAII</a:t>
            </a:r>
            <a:r>
              <a:rPr lang="ru-RU" dirty="0" smtClean="0">
                <a:solidFill>
                  <a:srgbClr val="FFFF00"/>
                </a:solidFill>
              </a:rPr>
              <a:t>)).</a:t>
            </a:r>
            <a:r>
              <a:rPr lang="ru-RU" dirty="0" smtClean="0"/>
              <a:t> Получение </a:t>
            </a:r>
            <a:r>
              <a:rPr lang="ru-RU" dirty="0"/>
              <a:t>некоторого ресурса совмещается с инициализацией, а освобождение — с уничтожением </a:t>
            </a:r>
            <a:r>
              <a:rPr lang="ru-RU" dirty="0" smtClean="0"/>
              <a:t>объекта.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6317382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976</Words>
  <Application>Microsoft Office PowerPoint</Application>
  <PresentationFormat>On-screen Show (4:3)</PresentationFormat>
  <Paragraphs>64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bel-hard-training</vt:lpstr>
      <vt:lpstr>PowerPoint Presentation</vt:lpstr>
      <vt:lpstr>Литература</vt:lpstr>
      <vt:lpstr>Материалы для обучения</vt:lpstr>
      <vt:lpstr>Шаблон проектирования</vt:lpstr>
      <vt:lpstr>Типы шаблонов проектирования</vt:lpstr>
      <vt:lpstr>Основные шаблоны (Fundamental)</vt:lpstr>
      <vt:lpstr>Порождающие шаблоны (Creational)</vt:lpstr>
      <vt:lpstr>Порождающие шаблоны (Creational)</vt:lpstr>
      <vt:lpstr>Порождающие шаблоны (Creational)</vt:lpstr>
      <vt:lpstr>Структурные шаблоны (Structural)</vt:lpstr>
      <vt:lpstr>Структурные шаблоны (Structural)</vt:lpstr>
      <vt:lpstr>Структурные шаблоны (Structural)</vt:lpstr>
      <vt:lpstr>Поведенческие шаблоны (Behavioral)</vt:lpstr>
      <vt:lpstr>Поведенческие шаблоны (Behavioral)</vt:lpstr>
      <vt:lpstr>Поведенческие шаблоны (Behavioral)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/>
  <cp:lastModifiedBy/>
  <cp:revision>1</cp:revision>
  <dcterms:created xsi:type="dcterms:W3CDTF">2012-09-11T19:21:02Z</dcterms:created>
  <dcterms:modified xsi:type="dcterms:W3CDTF">2013-03-27T08:16:37Z</dcterms:modified>
</cp:coreProperties>
</file>