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5"/>
  </p:notesMasterIdLst>
  <p:sldIdLst>
    <p:sldId id="256" r:id="rId3"/>
    <p:sldId id="258" r:id="rId4"/>
    <p:sldId id="283" r:id="rId5"/>
    <p:sldId id="297" r:id="rId6"/>
    <p:sldId id="259" r:id="rId7"/>
    <p:sldId id="292" r:id="rId8"/>
    <p:sldId id="298" r:id="rId9"/>
    <p:sldId id="294" r:id="rId10"/>
    <p:sldId id="293" r:id="rId11"/>
    <p:sldId id="295" r:id="rId12"/>
    <p:sldId id="260" r:id="rId13"/>
    <p:sldId id="261" r:id="rId14"/>
    <p:sldId id="299" r:id="rId15"/>
    <p:sldId id="262" r:id="rId16"/>
    <p:sldId id="263" r:id="rId17"/>
    <p:sldId id="264" r:id="rId18"/>
    <p:sldId id="265" r:id="rId19"/>
    <p:sldId id="266" r:id="rId20"/>
    <p:sldId id="284" r:id="rId21"/>
    <p:sldId id="286" r:id="rId22"/>
    <p:sldId id="287" r:id="rId23"/>
    <p:sldId id="289" r:id="rId24"/>
    <p:sldId id="290" r:id="rId25"/>
    <p:sldId id="296" r:id="rId26"/>
    <p:sldId id="267" r:id="rId27"/>
    <p:sldId id="268" r:id="rId28"/>
    <p:sldId id="269" r:id="rId29"/>
    <p:sldId id="270" r:id="rId30"/>
    <p:sldId id="271" r:id="rId31"/>
    <p:sldId id="272" r:id="rId32"/>
    <p:sldId id="285" r:id="rId33"/>
    <p:sldId id="288" r:id="rId34"/>
    <p:sldId id="278" r:id="rId35"/>
    <p:sldId id="273" r:id="rId36"/>
    <p:sldId id="274" r:id="rId37"/>
    <p:sldId id="275" r:id="rId38"/>
    <p:sldId id="277" r:id="rId39"/>
    <p:sldId id="282" r:id="rId40"/>
    <p:sldId id="279" r:id="rId41"/>
    <p:sldId id="280" r:id="rId42"/>
    <p:sldId id="276" r:id="rId43"/>
    <p:sldId id="291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12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24.03.2014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24.03.2014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3/24/2014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3/24/2014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3/24/2014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3/24/2014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3/24/2014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3/24/2014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3/24/2014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3/24/2014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3/24/2014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3/24/2014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3/24/2014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24.03.2014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3/24/2014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8969(v=vs.110).aspx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p/immutable.aspx" TargetMode="External"/><Relationship Id="rId2" Type="http://schemas.openxmlformats.org/officeDocument/2006/relationships/hyperlink" Target="http://www.nuget.org/packages/Microsoft.Bcl.Immutable/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класса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2168989"/>
              </p:ext>
            </p:extLst>
          </p:nvPr>
        </p:nvGraphicFramePr>
        <p:xfrm>
          <a:off x="575556" y="1556792"/>
          <a:ext cx="799288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 Id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Присваивается автоматически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ProcessName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bool HasExited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MachineName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327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0908"/>
            <a:ext cx="8229600" cy="16561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Процессы. Демонстрация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 </a:t>
            </a:r>
            <a:r>
              <a:rPr lang="en-US" dirty="0"/>
              <a:t>L08-S01-Processes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7771464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en-US" dirty="0" smtClean="0"/>
          </a:p>
          <a:p>
            <a:endParaRPr lang="ru-RU" dirty="0" smtClean="0"/>
          </a:p>
          <a:p>
            <a:r>
              <a:rPr lang="ru-RU" sz="2800" i="1" dirty="0" smtClean="0">
                <a:solidFill>
                  <a:schemeClr val="bg1"/>
                </a:solidFill>
              </a:rPr>
              <a:t>Поток (</a:t>
            </a:r>
            <a:r>
              <a:rPr lang="en-US" sz="2800" i="1" dirty="0" smtClean="0">
                <a:solidFill>
                  <a:schemeClr val="bg1"/>
                </a:solidFill>
              </a:rPr>
              <a:t>thread)</a:t>
            </a:r>
            <a:r>
              <a:rPr lang="ru-RU" sz="2800" i="1" dirty="0" smtClean="0">
                <a:solidFill>
                  <a:schemeClr val="bg1"/>
                </a:solidFill>
              </a:rPr>
              <a:t> и поток ввода/вывода (</a:t>
            </a:r>
            <a:r>
              <a:rPr lang="en-US" sz="2800" i="1" dirty="0" smtClean="0">
                <a:solidFill>
                  <a:schemeClr val="bg1"/>
                </a:solidFill>
              </a:rPr>
              <a:t>stream)</a:t>
            </a:r>
            <a:r>
              <a:rPr lang="ru-RU" sz="2800" i="1" dirty="0" smtClean="0">
                <a:solidFill>
                  <a:schemeClr val="bg1"/>
                </a:solidFill>
              </a:rPr>
              <a:t> называются одинаково, но означают разное!</a:t>
            </a:r>
            <a:endParaRPr lang="ru-RU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нужна </a:t>
            </a:r>
            <a:r>
              <a:rPr lang="ru-RU" dirty="0" smtClean="0"/>
              <a:t>многопоточность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Потенциальное у</a:t>
            </a:r>
            <a:r>
              <a:rPr lang="ru-RU" dirty="0" smtClean="0"/>
              <a:t>скорение работы приложения</a:t>
            </a:r>
          </a:p>
          <a:p>
            <a:r>
              <a:rPr lang="ru-RU" dirty="0" smtClean="0"/>
              <a:t>Отсутствие блокировки </a:t>
            </a:r>
            <a:r>
              <a:rPr lang="en-US" dirty="0" smtClean="0"/>
              <a:t>UI </a:t>
            </a:r>
            <a:r>
              <a:rPr lang="ru-RU" dirty="0" smtClean="0"/>
              <a:t>в течение длительной операции</a:t>
            </a:r>
          </a:p>
          <a:p>
            <a:r>
              <a:rPr lang="ru-RU" dirty="0" smtClean="0"/>
              <a:t>Возможность одновременной обработки данных разных пользователей в клиент/серверной архитектуре.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 smtClean="0"/>
              <a:t>Thread</a:t>
            </a:r>
            <a:r>
              <a:rPr lang="ru-RU" sz="2400" b="1" dirty="0" smtClean="0"/>
              <a:t> (</a:t>
            </a:r>
            <a:r>
              <a:rPr lang="ru-RU" sz="2400" b="1" dirty="0" smtClean="0"/>
              <a:t>пространств</a:t>
            </a:r>
            <a:r>
              <a:rPr lang="ru-RU" sz="2400" b="1" dirty="0" smtClean="0"/>
              <a:t>о</a:t>
            </a:r>
            <a:r>
              <a:rPr lang="ru-RU" sz="2400" b="1" dirty="0" smtClean="0"/>
              <a:t> </a:t>
            </a:r>
            <a:r>
              <a:rPr lang="ru-RU" sz="2400" b="1" dirty="0" smtClean="0"/>
              <a:t>имен </a:t>
            </a:r>
            <a:r>
              <a:rPr lang="en-US" sz="2400" b="1" dirty="0" smtClean="0"/>
              <a:t>System.Threading</a:t>
            </a:r>
            <a:r>
              <a:rPr lang="ru-RU" sz="2400" b="1" dirty="0" smtClean="0"/>
              <a:t>)</a:t>
            </a:r>
            <a:endParaRPr lang="en-US" sz="2400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53462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</a:t>
            </a:r>
            <a:r>
              <a:rPr lang="ru-RU" sz="1600" dirty="0" smtClean="0"/>
              <a:t>В </a:t>
            </a:r>
            <a:r>
              <a:rPr lang="en-US" sz="1600" dirty="0" smtClean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</a:t>
            </a:r>
            <a:r>
              <a:rPr lang="ru-RU" sz="1600" dirty="0" smtClean="0"/>
              <a:t>потоки</a:t>
            </a:r>
            <a:r>
              <a:rPr lang="ru-RU" sz="1600" dirty="0"/>
              <a:t>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GetData()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SetData()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GetDomainID()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При создании объекта </a:t>
            </a:r>
            <a:r>
              <a:rPr lang="en-US" sz="1600" dirty="0"/>
              <a:t>Thread </a:t>
            </a:r>
            <a:r>
              <a:rPr lang="ru-RU" sz="1600" dirty="0"/>
              <a:t>можно использовать один из конструкторов</a:t>
            </a:r>
            <a:r>
              <a:rPr lang="en-US" sz="1600" dirty="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Принимает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Thread(ThreadStart start, int maxStackSize);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start, int maxStackSize);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 dirty="0"/>
              <a:t>Main </a:t>
            </a:r>
            <a:r>
              <a:rPr lang="ru-RU" sz="1600" dirty="0"/>
              <a:t>создает ещё два потока.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/>
              <a:t>Thread.ResetAbort().</a:t>
            </a:r>
          </a:p>
        </p:txBody>
      </p:sp>
    </p:spTree>
    <p:extLst>
      <p:ext uri="{BB962C8B-B14F-4D97-AF65-F5344CB8AC3E}">
        <p14:creationId xmlns=""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Основные элементы класса </a:t>
            </a:r>
            <a:r>
              <a:rPr lang="en-US" sz="1600" dirty="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запущенным 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Диаграмма состояний потока </a:t>
            </a:r>
            <a:r>
              <a:rPr lang="en-US" sz="1600" dirty="0"/>
              <a:t>ThreadState:</a:t>
            </a:r>
          </a:p>
        </p:txBody>
      </p:sp>
    </p:spTree>
    <p:extLst>
      <p:ext uri="{BB962C8B-B14F-4D97-AF65-F5344CB8AC3E}">
        <p14:creationId xmlns=""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/>
              <a:t>ThreadPool.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System.ThreadStaticAttribute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System.Threading.ThreadLocal&lt;T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="" xmlns:p14="http://schemas.microsoft.com/office/powerpoint/2010/main" val="32081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http://rsdn.ru/article/?904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[ThreadStatic]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List&lt;int&gt; _numbers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new List&lt;int&gt;();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ThreadFunc()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6736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RandomProvider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int seed = Environment.TickCount;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ThreadLocal&lt;Random&gt; randomWrapper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ThreadLocal&lt;Random&gt;(()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Random(Interlocked.Increment(ref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GetThreadRandom()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randomWrapper.Value;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Так как для каждого потока создается собственый стек вызово</a:t>
            </a:r>
            <a:r>
              <a:rPr lang="ru-RU" sz="2000" dirty="0"/>
              <a:t>в</a:t>
            </a:r>
            <a:r>
              <a:rPr lang="ru-RU" sz="2000" dirty="0" smtClean="0"/>
              <a:t>, 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RunThread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(BadThread);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t.Start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BadThread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Потоки и обработка исключений: событие </a:t>
            </a:r>
            <a:r>
              <a:rPr lang="en-US" sz="3200" dirty="0" smtClean="0"/>
              <a:t>UnhandledException</a:t>
            </a:r>
            <a:r>
              <a:rPr lang="ru-RU" sz="3200" dirty="0" smtClean="0"/>
              <a:t> класса </a:t>
            </a:r>
            <a:r>
              <a:rPr lang="en-US" sz="3200" dirty="0"/>
              <a:t>AppDomain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/>
              <a:t>UnhandledException </a:t>
            </a:r>
            <a:r>
              <a:rPr lang="ru-RU" sz="2000" dirty="0" smtClean="0"/>
              <a:t> класса </a:t>
            </a:r>
            <a:r>
              <a:rPr lang="en-US" sz="2000" dirty="0" smtClean="0"/>
              <a:t>AppDomain</a:t>
            </a:r>
            <a:r>
              <a:rPr lang="ru-RU" sz="2000" dirty="0" smtClean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args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OnUnhandledException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OnUnhandledException(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e.ExceptionObject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исключении в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9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Отдельный поток</a:t>
            </a:r>
            <a:endParaRPr lang="en-US" sz="2800" dirty="0" smtClean="0"/>
          </a:p>
          <a:p>
            <a:r>
              <a:rPr lang="en-US" sz="2800" dirty="0" smtClean="0"/>
              <a:t>Control.Invoke(delegate)</a:t>
            </a:r>
            <a:endParaRPr lang="ru-RU" sz="2800" dirty="0" smtClean="0"/>
          </a:p>
          <a:p>
            <a:r>
              <a:rPr lang="en-US" sz="2800" dirty="0" smtClean="0"/>
              <a:t>BackgroundWorker</a:t>
            </a:r>
          </a:p>
          <a:p>
            <a:r>
              <a:rPr lang="en-US" sz="2800" dirty="0" smtClean="0"/>
              <a:t>Event-based </a:t>
            </a:r>
            <a:r>
              <a:rPr lang="en-US" sz="2800" dirty="0"/>
              <a:t>Asynchronous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msdn.microsoft.com/en-us/library/ms228969%28v=vs.110%29.aspx</a:t>
            </a:r>
            <a:endParaRPr lang="en-US" dirty="0" smtClean="0"/>
          </a:p>
          <a:p>
            <a:r>
              <a:rPr lang="en-US" sz="2800" dirty="0" smtClean="0"/>
              <a:t>SynchronizationContext</a:t>
            </a:r>
          </a:p>
          <a:p>
            <a:r>
              <a:rPr lang="en-US" sz="2800" dirty="0" smtClean="0"/>
              <a:t>[WPF] System.Windows.Threading.DispatcherTimer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53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Основная проблема при синхронизации – совместное использование данных.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/>
              <a:t>Метод </a:t>
            </a:r>
            <a:r>
              <a:rPr lang="en-US" sz="2400" b="1" dirty="0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Метод </a:t>
            </a:r>
            <a:r>
              <a:rPr lang="en-US" sz="1600" dirty="0"/>
              <a:t>Join() </a:t>
            </a:r>
            <a:r>
              <a:rPr lang="ru-RU" sz="1600" dirty="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 dirty="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=""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60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Секция </a:t>
            </a:r>
            <a:r>
              <a:rPr lang="en-US" sz="1600" dirty="0"/>
              <a:t>lock </a:t>
            </a:r>
            <a:r>
              <a:rPr lang="ru-RU" sz="1600" dirty="0"/>
              <a:t>является всего лишь упрощенной записью конструкции, использующей класс </a:t>
            </a:r>
            <a:r>
              <a:rPr lang="en-US" sz="1600" dirty="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Monitor.Exit(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=""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=""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smtClean="0"/>
              <a:t>Thread.Abort()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Thread.Abort()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lock(_syncRoot)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smtClean="0"/>
              <a:t>Thread.Abort()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=""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smtClean="0">
                          <a:latin typeface="+mn-lt"/>
                        </a:rPr>
                        <a:t>x,y)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CompareExchange(ref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value, comparand)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== comparand,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 на основе подачи сигналов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Потребность в </a:t>
            </a:r>
            <a:r>
              <a:rPr lang="ru-RU" sz="1600" i="1" dirty="0"/>
              <a:t>синхронизация на основе подачи сигналов</a:t>
            </a:r>
            <a:r>
              <a:rPr lang="ru-RU" sz="1600" dirty="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 dirty="0"/>
              <a:t>EventWaitHandle</a:t>
            </a:r>
            <a:r>
              <a:rPr lang="ru-RU" sz="1600" dirty="0"/>
              <a:t> и его наследники </a:t>
            </a:r>
            <a:r>
              <a:rPr lang="en-US" sz="1600" b="1" dirty="0"/>
              <a:t>AutoResetEvent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ManualResetEvent</a:t>
            </a:r>
            <a:r>
              <a:rPr lang="ru-RU" sz="1600" dirty="0"/>
              <a:t>. Имея доступ к объекту указанных классов, поток может вызвать его метод </a:t>
            </a:r>
            <a:r>
              <a:rPr lang="ru-RU" sz="1600" b="1" dirty="0"/>
              <a:t>WaitOne()</a:t>
            </a:r>
            <a:r>
              <a:rPr lang="ru-RU" sz="1600" dirty="0"/>
              <a:t>, чтобы остановиться и ждать сигнала. Для отправки сигнала применяется вызов метода </a:t>
            </a:r>
            <a:r>
              <a:rPr lang="ru-RU" sz="1600" b="1" dirty="0"/>
              <a:t>Set()</a:t>
            </a:r>
            <a:r>
              <a:rPr lang="ru-RU" sz="1600" dirty="0"/>
              <a:t>. Если используется </a:t>
            </a:r>
            <a:r>
              <a:rPr lang="en-US" sz="1600" b="1" dirty="0"/>
              <a:t>ManualResetEvent</a:t>
            </a:r>
            <a:r>
              <a:rPr lang="ru-RU" sz="1600" dirty="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 dirty="0"/>
              <a:t>AutoResetEvent</a:t>
            </a:r>
            <a:r>
              <a:rPr lang="ru-RU" sz="1600" dirty="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 dirty="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 dirty="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=""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Асинхронный вызов методов.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асинхронного вызова методов применяется метод делегата </a:t>
            </a:r>
            <a:r>
              <a:rPr lang="en-US" sz="1600" b="1" dirty="0"/>
              <a:t>BeginInvoke()</a:t>
            </a:r>
          </a:p>
          <a:p>
            <a:r>
              <a:rPr lang="ru-RU" sz="1600" dirty="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 dirty="0"/>
              <a:t>	В качестве параметра в метод </a:t>
            </a:r>
            <a:r>
              <a:rPr lang="en-US" sz="1600" b="1" dirty="0"/>
              <a:t>BeginInvoke()</a:t>
            </a:r>
            <a:r>
              <a:rPr lang="ru-RU" sz="1600" dirty="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761544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smtClean="0"/>
              <a:t>IsCompleted</a:t>
            </a:r>
            <a:r>
              <a:rPr lang="ru-RU" sz="1600" dirty="0" smtClean="0"/>
              <a:t> </a:t>
            </a:r>
            <a:r>
              <a:rPr lang="ru-RU" sz="1600" dirty="0"/>
              <a:t>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=""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smtClean="0"/>
              <a:t>System.Collections</a:t>
            </a:r>
            <a:r>
              <a:rPr lang="en-US" sz="2400" dirty="0" smtClean="0"/>
              <a:t>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smtClean="0"/>
              <a:t>System.Collections.Generic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ConcurrentDictionary&lt;TKey, TValue&gt;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ConcurrentQueue&lt;T&gt;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ConcurrentStack&lt;T&gt;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ImmutableQueue&lt;T&gt;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ImmutableList&lt;T&gt;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ImmutableHashSet&lt;T&gt;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ImmutableSortedSet&lt;T&gt;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ImmutableDictionary&lt;K,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ImmutableSortedDictionary&lt;K, </a:t>
            </a:r>
            <a:r>
              <a:rPr lang="en-US" dirty="0" smtClean="0"/>
              <a:t>V&gt;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http://www.nuget.org/packages/Microsoft.Bcl.Immutable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blogs.msdn.com/b/bclteam/p/immutable.aspx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TaskFactory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=""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Атомарная </a:t>
            </a:r>
            <a:r>
              <a:rPr lang="en-US" dirty="0" smtClean="0"/>
              <a:t>(atomic) </a:t>
            </a:r>
            <a:r>
              <a:rPr lang="ru-RU" dirty="0" smtClean="0"/>
              <a:t>операция/функция – действие которое не прерывается другими потоками</a:t>
            </a:r>
          </a:p>
          <a:p>
            <a:r>
              <a:rPr lang="ru-RU" dirty="0" smtClean="0"/>
              <a:t>Потоко-безопасный код </a:t>
            </a:r>
            <a:r>
              <a:rPr lang="en-US" dirty="0" smtClean="0"/>
              <a:t>(thread-safe code) – </a:t>
            </a:r>
            <a:r>
              <a:rPr lang="ru-RU" dirty="0" smtClean="0"/>
              <a:t>код который может одновременно выполняться разными потоками без риска возможных ошибок</a:t>
            </a:r>
          </a:p>
          <a:p>
            <a:r>
              <a:rPr lang="ru-RU" dirty="0" smtClean="0"/>
              <a:t>Потоко-небезопасный</a:t>
            </a:r>
            <a:r>
              <a:rPr lang="ru-RU" dirty="0" smtClean="0"/>
              <a:t> код </a:t>
            </a:r>
            <a:r>
              <a:rPr lang="ru-RU" dirty="0" smtClean="0"/>
              <a:t>– </a:t>
            </a:r>
            <a:r>
              <a:rPr lang="ru-RU" dirty="0" smtClean="0"/>
              <a:t>код</a:t>
            </a:r>
            <a:r>
              <a:rPr lang="ru-RU" dirty="0" smtClean="0"/>
              <a:t> который </a:t>
            </a:r>
            <a:r>
              <a:rPr lang="ru-RU" dirty="0" smtClean="0"/>
              <a:t>не может выполняться одновременно разными потоками без специальных механизмов синхронизации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458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smtClean="0"/>
              <a:t>async/await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smtClean="0"/>
              <a:t>NuGet </a:t>
            </a:r>
            <a:r>
              <a:rPr lang="ru-RU" sz="2400" dirty="0" smtClean="0"/>
              <a:t>пакет </a:t>
            </a:r>
            <a:r>
              <a:rPr lang="en-US" sz="2400" dirty="0" smtClean="0"/>
              <a:t>Microsoft.Bcl.Async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.NET Remoting</a:t>
            </a:r>
            <a:endParaRPr lang="ru-RU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000" dirty="0" smtClean="0"/>
              <a:t>Устарело. Нужно только при ручной передаче данных между </a:t>
            </a:r>
            <a:r>
              <a:rPr lang="en-US" sz="2000" dirty="0" smtClean="0"/>
              <a:t>AppDomain</a:t>
            </a:r>
            <a:r>
              <a:rPr lang="ru-RU" sz="2000" dirty="0" smtClean="0"/>
              <a:t>-ами.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Socket</a:t>
            </a:r>
            <a:endParaRPr lang="en-US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System.Net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Буфер </a:t>
            </a:r>
            <a:r>
              <a:rPr lang="ru-RU" sz="2000" dirty="0"/>
              <a:t>обмена </a:t>
            </a:r>
            <a:r>
              <a:rPr lang="en-US" sz="2000" dirty="0"/>
              <a:t>(Clipboard)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File Mapping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System.IO.MemoryMappedFiles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Mailslot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Mutex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System.Threading.Mutex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RPC (Remote Procedure Call)</a:t>
            </a:r>
          </a:p>
          <a:p>
            <a:pPr algn="ctr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6" y="44624"/>
            <a:ext cx="89697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процессами</a:t>
            </a:r>
          </a:p>
          <a:p>
            <a:pPr algn="ctr"/>
            <a:endParaRPr lang="en-US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gui-seconds-counter.docx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При запуске программы </a:t>
            </a:r>
            <a:r>
              <a:rPr lang="en-US" dirty="0" smtClean="0"/>
              <a:t>Windows </a:t>
            </a:r>
            <a:r>
              <a:rPr lang="ru-RU" dirty="0" smtClean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время. Также для каждого процесса создается свой блок с переменными окружения.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работы с процессами в </a:t>
            </a:r>
            <a:r>
              <a:rPr lang="en-US" dirty="0" smtClean="0"/>
              <a:t>.NET </a:t>
            </a:r>
            <a:r>
              <a:rPr lang="ru-RU" dirty="0" smtClean="0"/>
              <a:t>используется класс </a:t>
            </a:r>
            <a:r>
              <a:rPr lang="en-US" dirty="0" smtClean="0"/>
              <a:t>System.Diagnostics.Process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180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Процессы. Запуск нового.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Process.Start</a:t>
            </a:r>
            <a:r>
              <a:rPr lang="ru-RU" dirty="0" smtClean="0"/>
              <a:t>(путь)</a:t>
            </a:r>
          </a:p>
          <a:p>
            <a:pPr marL="0" indent="0">
              <a:buNone/>
            </a:pPr>
            <a:r>
              <a:rPr lang="en-US" dirty="0"/>
              <a:t>Process.Start</a:t>
            </a:r>
            <a:r>
              <a:rPr lang="ru-RU" dirty="0" smtClean="0"/>
              <a:t>(путь, командная строка)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Process.Start</a:t>
            </a:r>
            <a:r>
              <a:rPr lang="ru-RU" dirty="0" smtClean="0"/>
              <a:t>(</a:t>
            </a:r>
            <a:r>
              <a:rPr lang="en-US" dirty="0"/>
              <a:t>ProcessStartInfo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Запуск процесса с помощью </a:t>
            </a:r>
            <a:r>
              <a:rPr lang="en-US" dirty="0" smtClean="0"/>
              <a:t>ProcessStartInfo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Класс </a:t>
            </a:r>
            <a:r>
              <a:rPr lang="en-US" sz="1800" dirty="0" smtClean="0"/>
              <a:t>ProcessStartInfo</a:t>
            </a:r>
            <a:r>
              <a:rPr lang="en-US" sz="1800" dirty="0" smtClean="0"/>
              <a:t> </a:t>
            </a:r>
            <a:r>
              <a:rPr lang="ru-RU" sz="1800" dirty="0" smtClean="0"/>
              <a:t>позволяет указать дополнительные параметры запускаемого приложения:</a:t>
            </a:r>
            <a:endParaRPr lang="en-US" sz="1800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2168989"/>
              </p:ext>
            </p:extLst>
          </p:nvPr>
        </p:nvGraphicFramePr>
        <p:xfrm>
          <a:off x="575556" y="2276872"/>
          <a:ext cx="7992888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Свойство(а)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Путь к запускаемому файлу.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Arguments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Аргументы командной строки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Домен пользователя, его имя (логин) и пароль. Используется для запуска приложений от имени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другой учетной записи.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UserName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Password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WindowStyle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Вид главного окна после запуска (обычное,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минимизированное или максимизированное)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WorkingDirectory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«Текущий» каталог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для нового приложения. Требуется для некоторых программ, которые зависят от текущего каталога.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smtClean="0"/>
              <a:t>Process </a:t>
            </a:r>
            <a:r>
              <a:rPr lang="ru-RU" dirty="0" smtClean="0"/>
              <a:t>позволяет «запускать» обычные файлы. В этом случае запускается программа ассоциированная с этим расширением и открывает указанный файл.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// Запуск программы ассоциированной с расширением </a:t>
            </a:r>
            <a:r>
              <a:rPr lang="en-US" dirty="0" smtClean="0"/>
              <a:t>jpg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Process.Start</a:t>
            </a:r>
            <a:r>
              <a:rPr lang="en-US" dirty="0"/>
              <a:t>(@"C:\Windows\Web\Wallpaper\Windows\img0.jpg</a:t>
            </a:r>
            <a:r>
              <a:rPr lang="en-US" dirty="0" smtClean="0"/>
              <a:t>");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ru-RU" dirty="0" smtClean="0"/>
              <a:t>Запуск браузера по умолчанию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Process.Start</a:t>
            </a:r>
            <a:r>
              <a:rPr lang="en-US" dirty="0" smtClean="0"/>
              <a:t>("http://tut.by");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ru-RU" dirty="0" smtClean="0"/>
              <a:t>Запуск почтового клиента по умолчанию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Process.Start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smtClean="0"/>
              <a:t>mailto:inbox@example.com");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91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Process.GetCurrentProcess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Информация о текущем процессе</a:t>
            </a:r>
            <a:endParaRPr lang="en-US" dirty="0"/>
          </a:p>
          <a:p>
            <a:r>
              <a:rPr lang="en-US" dirty="0" smtClean="0"/>
              <a:t>GetProcessById</a:t>
            </a:r>
            <a:r>
              <a:rPr lang="en-US" dirty="0" smtClean="0"/>
              <a:t>(Int32)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GetProcessById</a:t>
            </a:r>
            <a:r>
              <a:rPr lang="en-US" dirty="0" smtClean="0"/>
              <a:t>(Int32</a:t>
            </a:r>
            <a:r>
              <a:rPr lang="en-US" dirty="0"/>
              <a:t>, </a:t>
            </a:r>
            <a:r>
              <a:rPr lang="en-US" dirty="0" smtClean="0"/>
              <a:t>String)</a:t>
            </a:r>
          </a:p>
          <a:p>
            <a:pPr lvl="1"/>
            <a:r>
              <a:rPr lang="ru-RU" dirty="0" smtClean="0"/>
              <a:t>Найти процесс по его </a:t>
            </a:r>
            <a:r>
              <a:rPr lang="en-US" dirty="0" smtClean="0"/>
              <a:t>Id</a:t>
            </a:r>
            <a:r>
              <a:rPr lang="ru-RU" dirty="0" smtClean="0"/>
              <a:t> 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</a:t>
            </a:r>
            <a:r>
              <a:rPr lang="en-US" dirty="0" smtClean="0"/>
              <a:t>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GetProcesses</a:t>
            </a:r>
            <a:r>
              <a:rPr lang="en-US" dirty="0"/>
              <a:t>(String)</a:t>
            </a:r>
            <a:endParaRPr lang="ru-RU" dirty="0" smtClean="0"/>
          </a:p>
          <a:p>
            <a:pPr lvl="1"/>
            <a:r>
              <a:rPr lang="ru-RU" dirty="0" smtClean="0"/>
              <a:t>Получить список всех процессов </a:t>
            </a:r>
            <a:r>
              <a:rPr lang="ru-RU" dirty="0"/>
              <a:t>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GetProcessesByName</a:t>
            </a:r>
            <a:r>
              <a:rPr lang="en-US" dirty="0" smtClean="0"/>
              <a:t>(String)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GetProcessesByName</a:t>
            </a:r>
            <a:r>
              <a:rPr lang="en-US" dirty="0"/>
              <a:t>(String, </a:t>
            </a:r>
            <a:r>
              <a:rPr lang="en-US" dirty="0" smtClean="0"/>
              <a:t>String)</a:t>
            </a:r>
            <a:endParaRPr lang="ru-RU" dirty="0" smtClean="0"/>
          </a:p>
          <a:p>
            <a:pPr lvl="1"/>
            <a:r>
              <a:rPr lang="ru-RU" dirty="0"/>
              <a:t>Получить список </a:t>
            </a:r>
            <a:r>
              <a:rPr lang="ru-RU" dirty="0" smtClean="0"/>
              <a:t>процессов с определенным именем</a:t>
            </a:r>
            <a:r>
              <a:rPr lang="ru-RU" dirty="0"/>
              <a:t>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438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2500</Words>
  <Application>Microsoft Office PowerPoint</Application>
  <PresentationFormat>Экран (4:3)</PresentationFormat>
  <Paragraphs>557</Paragraphs>
  <Slides>42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42</vt:i4>
      </vt:variant>
    </vt:vector>
  </HeadingPairs>
  <TitlesOfParts>
    <vt:vector size="44" baseType="lpstr">
      <vt:lpstr>bel-hard-training</vt:lpstr>
      <vt:lpstr>Office Theme</vt:lpstr>
      <vt:lpstr>Слайд 1</vt:lpstr>
      <vt:lpstr>Литература</vt:lpstr>
      <vt:lpstr>Материалы для обучения</vt:lpstr>
      <vt:lpstr>Термины</vt:lpstr>
      <vt:lpstr>Процессы</vt:lpstr>
      <vt:lpstr>Процессы. Запуск нового.</vt:lpstr>
      <vt:lpstr>Запуск процесса с помощью ProcessStartInfo.</vt:lpstr>
      <vt:lpstr>«Запуск» обычных файлов</vt:lpstr>
      <vt:lpstr>Получение информации о запущенных процессах</vt:lpstr>
      <vt:lpstr>Поля класса Process</vt:lpstr>
      <vt:lpstr>Процессы. Демонстрация  Пример L08-S01-Processes</vt:lpstr>
      <vt:lpstr>Потоки</vt:lpstr>
      <vt:lpstr>Зачем нужна многопоточность?</vt:lpstr>
      <vt:lpstr>Слайд 14</vt:lpstr>
      <vt:lpstr>Слайд 15</vt:lpstr>
      <vt:lpstr>Слайд 16</vt:lpstr>
      <vt:lpstr>Слайд 17</vt:lpstr>
      <vt:lpstr>Слайд 18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Многопоточность и GUI приложения</vt:lpstr>
      <vt:lpstr>Слайд 25</vt:lpstr>
      <vt:lpstr>Слайд 26</vt:lpstr>
      <vt:lpstr>Слайд 27</vt:lpstr>
      <vt:lpstr>Слайд 28</vt:lpstr>
      <vt:lpstr>Слайд 29</vt:lpstr>
      <vt:lpstr>Слайд 30</vt:lpstr>
      <vt:lpstr>Анти-паттерны для lock</vt:lpstr>
      <vt:lpstr>Почему опасно использовать Thread.Abort()</vt:lpstr>
      <vt:lpstr>Слайд 33</vt:lpstr>
      <vt:lpstr>Слайд 34</vt:lpstr>
      <vt:lpstr>Слайд 35</vt:lpstr>
      <vt:lpstr>Слайд 36</vt:lpstr>
      <vt:lpstr>Слайд 37</vt:lpstr>
      <vt:lpstr>NuGet пакет Microsoft.Bcl.Immutable</vt:lpstr>
      <vt:lpstr>Слайд 39</vt:lpstr>
      <vt:lpstr>Слайд 40</vt:lpstr>
      <vt:lpstr>Слайд 41</vt:lpstr>
      <vt:lpstr>Слайд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2014-03-24T19:26:19Z</dcterms:modified>
</cp:coreProperties>
</file>