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sldIdLst>
    <p:sldId id="256" r:id="rId3"/>
    <p:sldId id="257" r:id="rId4"/>
    <p:sldId id="284" r:id="rId5"/>
    <p:sldId id="288" r:id="rId6"/>
    <p:sldId id="259" r:id="rId7"/>
    <p:sldId id="261" r:id="rId8"/>
    <p:sldId id="262" r:id="rId9"/>
    <p:sldId id="263" r:id="rId10"/>
    <p:sldId id="264" r:id="rId11"/>
    <p:sldId id="265" r:id="rId12"/>
    <p:sldId id="266" r:id="rId13"/>
    <p:sldId id="290" r:id="rId14"/>
    <p:sldId id="267" r:id="rId15"/>
    <p:sldId id="289" r:id="rId16"/>
    <p:sldId id="268" r:id="rId17"/>
    <p:sldId id="283" r:id="rId18"/>
    <p:sldId id="269" r:id="rId19"/>
    <p:sldId id="270" r:id="rId20"/>
    <p:sldId id="271" r:id="rId21"/>
    <p:sldId id="272" r:id="rId22"/>
    <p:sldId id="273" r:id="rId23"/>
    <p:sldId id="274" r:id="rId24"/>
    <p:sldId id="275" r:id="rId25"/>
    <p:sldId id="276" r:id="rId26"/>
    <p:sldId id="286" r:id="rId27"/>
    <p:sldId id="277" r:id="rId28"/>
    <p:sldId id="287" r:id="rId29"/>
    <p:sldId id="278" r:id="rId30"/>
    <p:sldId id="282" r:id="rId31"/>
    <p:sldId id="285" r:id="rId32"/>
    <p:sldId id="281" r:id="rId33"/>
    <p:sldId id="279"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111" d="100"/>
          <a:sy n="111" d="100"/>
        </p:scale>
        <p:origin x="-19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8" name="Footer Placeholder 7"/>
          <p:cNvSpPr>
            <a:spLocks noGrp="1"/>
          </p:cNvSpPr>
          <p:nvPr>
            <p:ph type="ftr" sz="quarter" idx="11"/>
          </p:nvPr>
        </p:nvSpPr>
        <p:spPr/>
        <p:txBody>
          <a:bodyPr/>
          <a:lstStyle/>
          <a:p>
            <a:endParaRPr lang="ru-RU">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4" name="Footer Placeholder 3"/>
          <p:cNvSpPr>
            <a:spLocks noGrp="1"/>
          </p:cNvSpPr>
          <p:nvPr>
            <p:ph type="ftr" sz="quarter" idx="11"/>
          </p:nvPr>
        </p:nvSpPr>
        <p:spPr/>
        <p:txBody>
          <a:bodyPr/>
          <a:lstStyle/>
          <a:p>
            <a:endParaRPr lang="ru-RU">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3" name="Footer Placeholder 2"/>
          <p:cNvSpPr>
            <a:spLocks noGrp="1"/>
          </p:cNvSpPr>
          <p:nvPr>
            <p:ph type="ftr" sz="quarter" idx="11"/>
          </p:nvPr>
        </p:nvSpPr>
        <p:spPr/>
        <p:txBody>
          <a:bodyPr/>
          <a:lstStyle/>
          <a:p>
            <a:endParaRPr lang="ru-RU">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01.11.2013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01.11.2013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01.11.2013</a:t>
            </a:fld>
            <a:endParaRPr lang="ru-RU">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0"/>
            <a:ext cx="8229600" cy="4781127"/>
          </a:xfrm>
        </p:spPr>
        <p:txBody>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a:t>
            </a:r>
          </a:p>
          <a:p>
            <a:pPr marL="0" indent="0">
              <a:buNone/>
            </a:pPr>
            <a:endParaRPr lang="ru-RU" dirty="0">
              <a:solidFill>
                <a:schemeClr val="bg1"/>
              </a:solidFill>
            </a:endParaRPr>
          </a:p>
          <a:p>
            <a:pPr marL="0" indent="0">
              <a:buNone/>
            </a:pPr>
            <a:r>
              <a:rPr lang="ru-RU" dirty="0" smtClean="0">
                <a:solidFill>
                  <a:schemeClr val="bg1"/>
                </a:solidFill>
              </a:rPr>
              <a:t>Механизм наследования упрощает повторное использование кода ускоряя разработку приложений.</a:t>
            </a:r>
            <a:endParaRPr lang="ru-RU" dirty="0">
              <a:solidFill>
                <a:schemeClr val="bg1"/>
              </a:solidFill>
            </a:endParaRPr>
          </a:p>
          <a:p>
            <a:endParaRPr lang="en-US" dirty="0"/>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err="1"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40464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-1, если текущий объект меньше принимаемого, 0 – если они равны, +1 – если текущий – </a:t>
            </a:r>
            <a:r>
              <a:rPr lang="ru-RU" sz="1600" dirty="0" smtClean="0">
                <a:solidFill>
                  <a:schemeClr val="bg1"/>
                </a:solidFill>
              </a:rPr>
              <a:t>больше </a:t>
            </a:r>
            <a:r>
              <a:rPr lang="ru-RU" sz="1600" dirty="0">
                <a:solidFill>
                  <a:schemeClr val="bg1"/>
                </a:solidFill>
              </a:rPr>
              <a:t>принимаемого.</a:t>
            </a:r>
          </a:p>
        </p:txBody>
      </p:sp>
      <p:sp>
        <p:nvSpPr>
          <p:cNvPr id="17413" name="Rectangle 2"/>
          <p:cNvSpPr>
            <a:spLocks noChangeArrowheads="1"/>
          </p:cNvSpPr>
          <p:nvPr/>
        </p:nvSpPr>
        <p:spPr bwMode="auto">
          <a:xfrm>
            <a:off x="304800" y="2057916"/>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err="1" smtClean="0">
                <a:solidFill>
                  <a:schemeClr val="bg1"/>
                </a:solidFill>
                <a:cs typeface="Times New Roman" pitchFamily="18" charset="0"/>
              </a:rPr>
              <a:t>IComparable</a:t>
            </a:r>
            <a:r>
              <a:rPr lang="en-US" sz="1200" dirty="0" smtClean="0">
                <a:solidFill>
                  <a:schemeClr val="bg1"/>
                </a:solidFill>
                <a:cs typeface="Times New Roman" pitchFamily="18" charset="0"/>
              </a:rPr>
              <a:t>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err="1" smtClean="0">
                <a:solidFill>
                  <a:schemeClr val="bg1"/>
                </a:solidFill>
                <a:latin typeface="Courier New" pitchFamily="49" charset="0"/>
                <a:ea typeface="Calibri" pitchFamily="34" charset="0"/>
                <a:cs typeface="Courier New" pitchFamily="49" charset="0"/>
              </a:rPr>
              <a:t>er</a:t>
            </a:r>
            <a:r>
              <a:rPr lang="en-US" sz="1000" dirty="0" smtClean="0">
                <a:solidFill>
                  <a:schemeClr val="bg1"/>
                </a:solidFill>
                <a:latin typeface="Courier New" pitchFamily="49" charset="0"/>
                <a:ea typeface="Calibri" pitchFamily="34" charset="0"/>
                <a:cs typeface="Courier New" pitchFamily="49" charset="0"/>
              </a:rPr>
              <a:t>&lt;T&gt;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err="1" smtClean="0">
                <a:solidFill>
                  <a:schemeClr val="bg1"/>
                </a:solidFill>
                <a:cs typeface="Courier New" pitchFamily="49" charset="0"/>
              </a:rPr>
              <a:t>bool</a:t>
            </a:r>
            <a:r>
              <a:rPr lang="en-US" b="1" dirty="0" smtClean="0">
                <a:solidFill>
                  <a:schemeClr val="bg1"/>
                </a:solidFill>
                <a:cs typeface="Courier New" pitchFamily="49" charset="0"/>
              </a:rPr>
              <a:t> Equals(object </a:t>
            </a:r>
            <a:r>
              <a:rPr lang="en-US" b="1" dirty="0" err="1" smtClean="0">
                <a:solidFill>
                  <a:schemeClr val="bg1"/>
                </a:solidFill>
                <a:cs typeface="Courier New" pitchFamily="49" charset="0"/>
              </a:rPr>
              <a:t>obj</a:t>
            </a:r>
            <a:r>
              <a:rPr lang="en-US" b="1" dirty="0" smtClean="0">
                <a:solidFill>
                  <a:schemeClr val="bg1"/>
                </a:solidFill>
                <a:cs typeface="Courier New" pitchFamily="49" charset="0"/>
              </a:rPr>
              <a:t>).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a:t>
            </a:r>
            <a:r>
              <a:rPr lang="en-US" sz="900" dirty="0" err="1">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 delta, </a:t>
            </a:r>
            <a:r>
              <a:rPr lang="en-US" sz="900" dirty="0" err="1">
                <a:solidFill>
                  <a:prstClr val="black"/>
                </a:solidFill>
                <a:latin typeface="Consolas"/>
              </a:rPr>
              <a:t>point.y</a:t>
            </a:r>
            <a:r>
              <a:rPr lang="en-US" sz="900" dirty="0">
                <a:solidFill>
                  <a:prstClr val="black"/>
                </a:solidFill>
                <a:latin typeface="Consolas"/>
              </a:rPr>
              <a:t>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a:t>
            </a:r>
            <a:r>
              <a:rPr lang="en-US" sz="900" dirty="0" err="1">
                <a:solidFill>
                  <a:prstClr val="black"/>
                </a:solidFill>
                <a:latin typeface="Consolas"/>
              </a:rPr>
              <a:t>obj</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 </a:t>
            </a:r>
            <a:r>
              <a:rPr lang="en-US" sz="900" dirty="0" err="1">
                <a:solidFill>
                  <a:prstClr val="black"/>
                </a:solidFill>
                <a:latin typeface="Consolas"/>
              </a:rPr>
              <a:t>obj</a:t>
            </a:r>
            <a:r>
              <a:rPr lang="en-US" sz="900" dirty="0">
                <a:solidFill>
                  <a:prstClr val="black"/>
                </a:solidFill>
                <a:latin typeface="Consolas"/>
              </a:rPr>
              <a:t>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a:t>
            </a:r>
            <a:r>
              <a:rPr lang="en-US" sz="900" dirty="0" err="1">
                <a:solidFill>
                  <a:prstClr val="black"/>
                </a:solidFill>
                <a:latin typeface="Consolas"/>
              </a:rPr>
              <a:t>point.x</a:t>
            </a:r>
            <a:r>
              <a:rPr lang="en-US" sz="900" dirty="0">
                <a:solidFill>
                  <a:prstClr val="black"/>
                </a:solidFill>
                <a:latin typeface="Consolas"/>
              </a:rPr>
              <a:t> &amp;&amp; y ==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en-US" sz="1600" dirty="0">
              <a:solidFill>
                <a:schemeClr val="bg1"/>
              </a:solidFill>
            </a:endParaRPr>
          </a:p>
          <a:p>
            <a:pPr eaLnBrk="1" hangingPunct="1"/>
            <a:endParaRPr lang="ru-RU" sz="1600" dirty="0"/>
          </a:p>
          <a:p>
            <a:pPr eaLnBrk="1" hangingPunct="1"/>
            <a:r>
              <a:rPr lang="ru-RU" sz="1600" dirty="0">
                <a:solidFill>
                  <a:schemeClr val="bg1"/>
                </a:solidFill>
              </a:rPr>
              <a:t>	Вызвать другой конструктор базового класса можно, используя конструкцию</a:t>
            </a:r>
            <a:r>
              <a:rPr lang="en-US" sz="1600" dirty="0">
                <a:solidFill>
                  <a:schemeClr val="bg1"/>
                </a:solidFill>
              </a:rPr>
              <a:t>:</a:t>
            </a:r>
            <a:endParaRPr lang="ru-RU" sz="1600" dirty="0">
              <a:solidFill>
                <a:schemeClr val="bg1"/>
              </a:solidFill>
            </a:endParaRPr>
          </a:p>
        </p:txBody>
      </p:sp>
      <p:sp>
        <p:nvSpPr>
          <p:cNvPr id="38915" name="Rectangle 3"/>
          <p:cNvSpPr>
            <a:spLocks noChangeArrowheads="1"/>
          </p:cNvSpPr>
          <p:nvPr/>
        </p:nvSpPr>
        <p:spPr bwMode="auto">
          <a:xfrm>
            <a:off x="533400" y="990972"/>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y;</a:t>
            </a:r>
            <a:endParaRPr lang="be-BY" sz="900" dirty="0">
              <a:solidFill>
                <a:schemeClr val="bg1"/>
              </a:solidFill>
              <a:latin typeface="Arial" pitchFamily="34"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 this(0,0)</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p>
          <a:p>
            <a:pPr defTabSz="360000" eaLnBrk="0" hangingPunct="0">
              <a:defRPr/>
            </a:pP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
        <p:nvSpPr>
          <p:cNvPr id="6150" name="Прямоугольник 9"/>
          <p:cNvSpPr>
            <a:spLocks noChangeArrowheads="1"/>
          </p:cNvSpPr>
          <p:nvPr/>
        </p:nvSpPr>
        <p:spPr bwMode="auto">
          <a:xfrm>
            <a:off x="762000" y="5581650"/>
            <a:ext cx="7696200" cy="1200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defTabSz="358775"/>
            <a:r>
              <a:rPr lang="en-US" dirty="0">
                <a:solidFill>
                  <a:schemeClr val="bg1"/>
                </a:solidFill>
              </a:rPr>
              <a:t>		&lt;</a:t>
            </a:r>
            <a:r>
              <a:rPr lang="ru-RU" dirty="0">
                <a:solidFill>
                  <a:schemeClr val="bg1"/>
                </a:solidFill>
              </a:rPr>
              <a:t>Имя конструктора</a:t>
            </a:r>
            <a:r>
              <a:rPr lang="en-US" dirty="0">
                <a:solidFill>
                  <a:schemeClr val="bg1"/>
                </a:solidFill>
              </a:rPr>
              <a:t>&gt;</a:t>
            </a:r>
            <a:r>
              <a:rPr lang="ru-RU" dirty="0">
                <a:solidFill>
                  <a:schemeClr val="bg1"/>
                </a:solidFill>
              </a:rPr>
              <a:t>()  </a:t>
            </a:r>
            <a:r>
              <a:rPr lang="en-US" dirty="0" smtClean="0">
                <a:solidFill>
                  <a:schemeClr val="bg1"/>
                </a:solidFill>
              </a:rPr>
              <a:t>:</a:t>
            </a:r>
            <a:r>
              <a:rPr lang="ru-RU" dirty="0" smtClean="0">
                <a:solidFill>
                  <a:schemeClr val="bg1"/>
                </a:solidFill>
              </a:rPr>
              <a:t> </a:t>
            </a:r>
            <a:r>
              <a:rPr lang="en-US" dirty="0" smtClean="0">
                <a:solidFill>
                  <a:schemeClr val="bg1"/>
                </a:solidFill>
              </a:rPr>
              <a:t>base(&lt;</a:t>
            </a:r>
            <a:r>
              <a:rPr lang="ru-RU" dirty="0">
                <a:solidFill>
                  <a:schemeClr val="bg1"/>
                </a:solidFill>
              </a:rPr>
              <a:t>параметры конструктора</a:t>
            </a:r>
            <a:r>
              <a:rPr lang="en-US" dirty="0">
                <a:solidFill>
                  <a:schemeClr val="bg1"/>
                </a:solidFill>
              </a:rPr>
              <a:t>&gt;</a:t>
            </a:r>
            <a:r>
              <a:rPr lang="ru-RU" dirty="0">
                <a:solidFill>
                  <a:schemeClr val="bg1"/>
                </a:solidFill>
              </a:rPr>
              <a:t>)</a:t>
            </a:r>
          </a:p>
          <a:p>
            <a:pPr defTabSz="358775"/>
            <a:r>
              <a:rPr lang="ru-RU" dirty="0">
                <a:solidFill>
                  <a:schemeClr val="bg1"/>
                </a:solidFill>
              </a:rPr>
              <a:t>		</a:t>
            </a:r>
            <a:r>
              <a:rPr lang="en-US" dirty="0">
                <a:solidFill>
                  <a:schemeClr val="bg1"/>
                </a:solidFill>
              </a:rPr>
              <a:t>{</a:t>
            </a:r>
          </a:p>
          <a:p>
            <a:pPr defTabSz="358775"/>
            <a:r>
              <a:rPr lang="en-US" dirty="0">
                <a:solidFill>
                  <a:schemeClr val="bg1"/>
                </a:solidFill>
              </a:rPr>
              <a:t>			&lt;</a:t>
            </a:r>
            <a:r>
              <a:rPr lang="ru-RU" dirty="0">
                <a:solidFill>
                  <a:schemeClr val="bg1"/>
                </a:solidFill>
              </a:rPr>
              <a:t>Тело конструктора</a:t>
            </a:r>
            <a:r>
              <a:rPr lang="en-US" dirty="0">
                <a:solidFill>
                  <a:schemeClr val="bg1"/>
                </a:solidFill>
              </a:rPr>
              <a:t>&gt;</a:t>
            </a:r>
          </a:p>
          <a:p>
            <a:pPr defTabSz="358775"/>
            <a:r>
              <a:rPr lang="en-US" dirty="0">
                <a:solidFill>
                  <a:schemeClr val="bg1"/>
                </a:solidFill>
              </a:rPr>
              <a:t>		}</a:t>
            </a:r>
            <a:endParaRPr lang="ru-RU" dirty="0">
              <a:solidFill>
                <a:schemeClr val="bg1"/>
              </a:solidFill>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2614</Words>
  <Application>Microsoft Office PowerPoint</Application>
  <PresentationFormat>On-screen Show (4:3)</PresentationFormat>
  <Paragraphs>685</Paragraphs>
  <Slides>32</Slides>
  <Notes>0</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1_Office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Наследование</vt:lpstr>
      <vt:lpstr>PowerPoint Presentation</vt:lpstr>
      <vt:lpstr>Наследование. Модифиатор доступа protected.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2013-11-01T09:28:09Z</dcterms:modified>
</cp:coreProperties>
</file>