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8"/>
  </p:notesMasterIdLst>
  <p:sldIdLst>
    <p:sldId id="256" r:id="rId5"/>
    <p:sldId id="290" r:id="rId6"/>
    <p:sldId id="293" r:id="rId7"/>
    <p:sldId id="298" r:id="rId8"/>
    <p:sldId id="291" r:id="rId9"/>
    <p:sldId id="328" r:id="rId10"/>
    <p:sldId id="259" r:id="rId11"/>
    <p:sldId id="262" r:id="rId12"/>
    <p:sldId id="261" r:id="rId13"/>
    <p:sldId id="285" r:id="rId14"/>
    <p:sldId id="323" r:id="rId15"/>
    <p:sldId id="286" r:id="rId16"/>
    <p:sldId id="263" r:id="rId17"/>
    <p:sldId id="309" r:id="rId18"/>
    <p:sldId id="314" r:id="rId19"/>
    <p:sldId id="321" r:id="rId20"/>
    <p:sldId id="310" r:id="rId21"/>
    <p:sldId id="267" r:id="rId22"/>
    <p:sldId id="315" r:id="rId23"/>
    <p:sldId id="296" r:id="rId24"/>
    <p:sldId id="274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24" r:id="rId35"/>
    <p:sldId id="313" r:id="rId36"/>
    <p:sldId id="304" r:id="rId37"/>
    <p:sldId id="305" r:id="rId38"/>
    <p:sldId id="316" r:id="rId39"/>
    <p:sldId id="312" r:id="rId40"/>
    <p:sldId id="306" r:id="rId41"/>
    <p:sldId id="326" r:id="rId42"/>
    <p:sldId id="307" r:id="rId43"/>
    <p:sldId id="308" r:id="rId44"/>
    <p:sldId id="322" r:id="rId45"/>
    <p:sldId id="269" r:id="rId46"/>
    <p:sldId id="270" r:id="rId47"/>
    <p:sldId id="320" r:id="rId48"/>
    <p:sldId id="271" r:id="rId49"/>
    <p:sldId id="272" r:id="rId50"/>
    <p:sldId id="300" r:id="rId51"/>
    <p:sldId id="273" r:id="rId52"/>
    <p:sldId id="276" r:id="rId53"/>
    <p:sldId id="325" r:id="rId54"/>
    <p:sldId id="292" r:id="rId55"/>
    <p:sldId id="281" r:id="rId56"/>
    <p:sldId id="30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F82380-E35A-422A-B1FB-96EA9ACD552C}">
          <p14:sldIdLst>
            <p14:sldId id="256"/>
            <p14:sldId id="290"/>
            <p14:sldId id="293"/>
            <p14:sldId id="298"/>
          </p14:sldIdLst>
        </p14:section>
        <p14:section name=".NET: Введение" id="{8229A93F-52F5-493E-A2EA-038C62D6AD4B}">
          <p14:sldIdLst>
            <p14:sldId id="291"/>
            <p14:sldId id="328"/>
            <p14:sldId id="259"/>
            <p14:sldId id="262"/>
            <p14:sldId id="261"/>
            <p14:sldId id="285"/>
            <p14:sldId id="323"/>
            <p14:sldId id="286"/>
            <p14:sldId id="263"/>
          </p14:sldIdLst>
        </p14:section>
        <p14:section name="C#: Введение" id="{F4D45037-CFA4-43F8-A4BC-1B193FCCDEB4}">
          <p14:sldIdLst>
            <p14:sldId id="309"/>
            <p14:sldId id="314"/>
            <p14:sldId id="321"/>
            <p14:sldId id="310"/>
            <p14:sldId id="267"/>
            <p14:sldId id="315"/>
            <p14:sldId id="296"/>
            <p14:sldId id="274"/>
            <p14:sldId id="287"/>
            <p14:sldId id="299"/>
            <p14:sldId id="295"/>
            <p14:sldId id="311"/>
            <p14:sldId id="278"/>
            <p14:sldId id="268"/>
            <p14:sldId id="317"/>
          </p14:sldIdLst>
        </p14:section>
        <p14:section name="Массивы" id="{60B9B266-18A6-40E8-8F56-BF60E03540AE}">
          <p14:sldIdLst>
            <p14:sldId id="302"/>
            <p14:sldId id="303"/>
            <p14:sldId id="324"/>
            <p14:sldId id="313"/>
          </p14:sldIdLst>
        </p14:section>
        <p14:section name="Операторы" id="{EE815964-567B-49C0-81ED-3F5120382CA5}">
          <p14:sldIdLst>
            <p14:sldId id="304"/>
            <p14:sldId id="305"/>
            <p14:sldId id="316"/>
            <p14:sldId id="312"/>
            <p14:sldId id="306"/>
            <p14:sldId id="326"/>
            <p14:sldId id="307"/>
            <p14:sldId id="308"/>
            <p14:sldId id="322"/>
            <p14:sldId id="269"/>
          </p14:sldIdLst>
        </p14:section>
        <p14:section name="if, switch" id="{9CF2C3B0-E923-4A0B-96D4-FCDECE6A19A8}">
          <p14:sldIdLst>
            <p14:sldId id="270"/>
            <p14:sldId id="320"/>
            <p14:sldId id="271"/>
          </p14:sldIdLst>
        </p14:section>
        <p14:section name="Циклы" id="{D7576EBE-AFE6-4B7D-9E41-AFDD90665890}">
          <p14:sldIdLst>
            <p14:sldId id="272"/>
            <p14:sldId id="300"/>
            <p14:sldId id="273"/>
          </p14:sldIdLst>
        </p14:section>
        <p14:section name="enum" id="{BBDCF544-62AB-450D-A253-1147EF2855EB}">
          <p14:sldIdLst>
            <p14:sldId id="276"/>
            <p14:sldId id="325"/>
          </p14:sldIdLst>
        </p14:section>
        <p14:section name="Комментарии" id="{4B7A4998-F689-4208-B4F9-D53CECC31897}">
          <p14:sldIdLst>
            <p14:sldId id="292"/>
          </p14:sldIdLst>
        </p14:section>
        <p14:section name="Задания" id="{DDBAF03A-45A1-4A31-A44B-F622E6B050AC}">
          <p14:sldIdLst>
            <p14:sldId id="281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93300"/>
    <a:srgbClr val="FF3300"/>
    <a:srgbClr val="008000"/>
    <a:srgbClr val="669900"/>
    <a:srgbClr val="FF5050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5545" autoAdjust="0"/>
  </p:normalViewPr>
  <p:slideViewPr>
    <p:cSldViewPr>
      <p:cViewPr varScale="1">
        <p:scale>
          <a:sx n="75" d="100"/>
          <a:sy n="75" d="100"/>
        </p:scale>
        <p:origin x="11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11.04.2017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11.04.2017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11.04.2017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11.04.2017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11.04.2017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11.04.2017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z.by/books/more101582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4-0-Complete-Reference-Herbert-Schildt/dp/007174116X" TargetMode="External"/><Relationship Id="rId5" Type="http://schemas.openxmlformats.org/officeDocument/2006/relationships/hyperlink" Target="https://oz.by/books/more1068422.html" TargetMode="External"/><Relationship Id="rId4" Type="http://schemas.openxmlformats.org/officeDocument/2006/relationships/hyperlink" Target="http://www.apress.com/gp/book/97814842133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microsoft.ru/forums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(обычно)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sz="2800" dirty="0" smtClean="0">
                <a:solidFill>
                  <a:schemeClr val="bg1"/>
                </a:solidFill>
              </a:rPr>
              <a:t>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4756"/>
              </p:ext>
            </p:extLst>
          </p:nvPr>
        </p:nvGraphicFramePr>
        <p:xfrm>
          <a:off x="323528" y="1100631"/>
          <a:ext cx="8496944" cy="5208689"/>
        </p:xfrm>
        <a:graphic>
          <a:graphicData uri="http://schemas.openxmlformats.org/drawingml/2006/table">
            <a:tbl>
              <a:tblPr/>
              <a:tblGrid>
                <a:gridCol w="936104"/>
                <a:gridCol w="1368152"/>
                <a:gridCol w="1656184"/>
                <a:gridCol w="1656184"/>
                <a:gridCol w="288032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CLR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Входит в состав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14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Center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1.1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3988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Июль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Windows 10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11617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2017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Visual Studio 2017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</a:t>
            </a:r>
            <a:r>
              <a:rPr lang="ru-RU" sz="2800" dirty="0" smtClean="0">
                <a:solidFill>
                  <a:schemeClr val="bg1"/>
                </a:solidFill>
              </a:rPr>
              <a:t>- планы на 2015 год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96752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4.6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2015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Visual Studio Code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кросс-платформенная </a:t>
            </a:r>
            <a:r>
              <a:rPr lang="en-US" sz="2400" dirty="0" smtClean="0">
                <a:solidFill>
                  <a:schemeClr val="bg1"/>
                </a:solidFill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ASP.NET </a:t>
            </a:r>
            <a:r>
              <a:rPr lang="en-US" sz="2400" dirty="0" err="1" smtClean="0">
                <a:solidFill>
                  <a:srgbClr val="FFFF00"/>
                </a:solidFill>
              </a:rPr>
              <a:t>vNext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платформы веб-разработки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Entity Framework </a:t>
            </a:r>
            <a:r>
              <a:rPr lang="en-US" sz="2400" dirty="0" smtClean="0">
                <a:solidFill>
                  <a:srgbClr val="FFFF00"/>
                </a:solidFill>
              </a:rPr>
              <a:t>7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 smtClean="0">
                <a:solidFill>
                  <a:schemeClr val="bg1"/>
                </a:solidFill>
              </a:rPr>
              <a:t>новая версия технологии доступа к данным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Roslyn</a:t>
            </a:r>
            <a:r>
              <a:rPr lang="en-US" sz="2400" dirty="0" smtClean="0">
                <a:solidFill>
                  <a:schemeClr val="bg1"/>
                </a:solidFill>
              </a:rPr>
              <a:t> – </a:t>
            </a:r>
            <a:r>
              <a:rPr lang="ru-RU" sz="2400" dirty="0">
                <a:solidFill>
                  <a:schemeClr val="bg1"/>
                </a:solidFill>
              </a:rPr>
              <a:t>новые </a:t>
            </a:r>
            <a:r>
              <a:rPr lang="ru-RU" sz="2400" dirty="0" smtClean="0">
                <a:solidFill>
                  <a:schemeClr val="bg1"/>
                </a:solidFill>
              </a:rPr>
              <a:t>компиляторы для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en-US" sz="2400" dirty="0" smtClean="0">
                <a:solidFill>
                  <a:schemeClr val="bg1"/>
                </a:solidFill>
              </a:rPr>
              <a:t>VB.NET </a:t>
            </a:r>
            <a:r>
              <a:rPr lang="ru-RU" sz="2400" dirty="0" smtClean="0">
                <a:solidFill>
                  <a:schemeClr val="bg1"/>
                </a:solidFill>
              </a:rPr>
              <a:t>с технологией </a:t>
            </a:r>
            <a:r>
              <a:rPr lang="en-US" sz="2400" dirty="0" smtClean="0">
                <a:solidFill>
                  <a:schemeClr val="bg1"/>
                </a:solidFill>
              </a:rPr>
              <a:t>Compiler As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FFFF00"/>
                </a:solidFill>
              </a:rPr>
              <a:t>RyuJIT</a:t>
            </a:r>
            <a:r>
              <a:rPr lang="ru-RU" sz="2400" dirty="0" smtClean="0">
                <a:solidFill>
                  <a:schemeClr val="bg1"/>
                </a:solidFill>
              </a:rPr>
              <a:t> – новый </a:t>
            </a:r>
            <a:r>
              <a:rPr lang="en-US" sz="2400" dirty="0" smtClean="0">
                <a:solidFill>
                  <a:schemeClr val="bg1"/>
                </a:solidFill>
              </a:rPr>
              <a:t>JIT </a:t>
            </a:r>
            <a:r>
              <a:rPr lang="ru-RU" sz="2400" dirty="0" smtClean="0">
                <a:solidFill>
                  <a:schemeClr val="bg1"/>
                </a:solidFill>
              </a:rPr>
              <a:t>компилятор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для </a:t>
            </a:r>
            <a:r>
              <a:rPr lang="en-US" sz="2400" dirty="0" smtClean="0">
                <a:solidFill>
                  <a:schemeClr val="bg1"/>
                </a:solidFill>
              </a:rPr>
              <a:t>x64 </a:t>
            </a:r>
            <a:r>
              <a:rPr lang="ru-RU" sz="2400" dirty="0" smtClean="0">
                <a:solidFill>
                  <a:schemeClr val="bg1"/>
                </a:solidFill>
              </a:rPr>
              <a:t>архитектуры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</a:t>
            </a:r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Native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– технология компиляции </a:t>
            </a:r>
            <a:r>
              <a:rPr lang="en-US" sz="2400" dirty="0" smtClean="0">
                <a:solidFill>
                  <a:schemeClr val="bg1"/>
                </a:solidFill>
              </a:rPr>
              <a:t>.NET </a:t>
            </a:r>
            <a:r>
              <a:rPr lang="ru-RU" sz="2400" dirty="0" smtClean="0">
                <a:solidFill>
                  <a:schemeClr val="bg1"/>
                </a:solidFill>
              </a:rPr>
              <a:t>приложений в машинный код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async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await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. Следует избегать их использование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C# 6. static 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System.Math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using static </a:t>
            </a:r>
            <a:r>
              <a:rPr lang="en-US" dirty="0" err="1" smtClean="0">
                <a:solidFill>
                  <a:schemeClr val="bg1"/>
                </a:solidFill>
              </a:rPr>
              <a:t>System.ConsoleColor</a:t>
            </a:r>
            <a:r>
              <a:rPr lang="en-US" dirty="0" smtClean="0">
                <a:solidFill>
                  <a:schemeClr val="bg1"/>
                </a:solidFill>
              </a:rPr>
              <a:t>; // </a:t>
            </a:r>
            <a:r>
              <a:rPr lang="en-US" smtClean="0">
                <a:solidFill>
                  <a:schemeClr val="bg1"/>
                </a:solidFill>
              </a:rPr>
              <a:t>enum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WriteLine</a:t>
            </a:r>
            <a:r>
              <a:rPr lang="en-US" dirty="0" smtClean="0">
                <a:solidFill>
                  <a:schemeClr val="bg1"/>
                </a:solidFill>
              </a:rPr>
              <a:t>("Hello"); // 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double r = </a:t>
            </a:r>
            <a:r>
              <a:rPr lang="en-US" dirty="0" err="1" smtClean="0">
                <a:solidFill>
                  <a:schemeClr val="bg1"/>
                </a:solidFill>
              </a:rPr>
              <a:t>Sqrt</a:t>
            </a:r>
            <a:r>
              <a:rPr lang="en-US" dirty="0" smtClean="0">
                <a:solidFill>
                  <a:schemeClr val="bg1"/>
                </a:solidFill>
              </a:rPr>
              <a:t>(3); // </a:t>
            </a:r>
            <a:r>
              <a:rPr lang="en-US" dirty="0" err="1" smtClean="0">
                <a:solidFill>
                  <a:schemeClr val="bg1"/>
                </a:solidFill>
              </a:rPr>
              <a:t>Math.Sqrt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Работает с любыми </a:t>
            </a:r>
            <a:r>
              <a:rPr lang="en-US" dirty="0" smtClean="0">
                <a:solidFill>
                  <a:schemeClr val="bg1"/>
                </a:solidFill>
              </a:rPr>
              <a:t>static </a:t>
            </a:r>
            <a:r>
              <a:rPr lang="ru-RU" dirty="0" smtClean="0">
                <a:solidFill>
                  <a:schemeClr val="bg1"/>
                </a:solidFill>
              </a:rPr>
              <a:t>членами в </a:t>
            </a:r>
            <a:r>
              <a:rPr lang="en-US" dirty="0" smtClean="0">
                <a:solidFill>
                  <a:schemeClr val="bg1"/>
                </a:solidFill>
              </a:rPr>
              <a:t>class, </a:t>
            </a:r>
            <a:r>
              <a:rPr lang="en-US" dirty="0" err="1" smtClean="0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err="1" smtClean="0">
                <a:solidFill>
                  <a:schemeClr val="bg1"/>
                </a:solidFill>
              </a:rPr>
              <a:t>enum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4938"/>
              </p:ext>
            </p:extLst>
          </p:nvPr>
        </p:nvGraphicFramePr>
        <p:xfrm>
          <a:off x="414250" y="620688"/>
          <a:ext cx="8315501" cy="599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63362"/>
                <a:gridCol w="164033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Тип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.NET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Псевдоним в </a:t>
                      </a: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C#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Диапазон допустимых значений</a:t>
                      </a:r>
                      <a:endParaRPr kumimoji="0" lang="be-BY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0..255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sbyte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–128..127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–32 768..32 767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–2 147 483 648..2 147 483 647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latin typeface="+mn-lt"/>
                        </a:rPr>
                        <a:t>-9 223 372 036 854 775 808..</a:t>
                      </a:r>
                      <a:r>
                        <a:rPr lang="be-BY" sz="1600" kern="1200" baseline="0" dirty="0" smtClean="0">
                          <a:latin typeface="+mn-lt"/>
                        </a:rPr>
                        <a:t> </a:t>
                      </a:r>
                      <a:r>
                        <a:rPr lang="ru-RU" sz="1600" kern="1200" dirty="0" smtClean="0">
                          <a:latin typeface="+mn-lt"/>
                        </a:rPr>
                        <a:t>9 223 372 036 854 775 807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System.UInt16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ushort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0..65535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System.UInt32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uint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0..4 294 967 295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System.UInt64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ulong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0..18 446 744 073 709 551 615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System.Single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float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1.5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−45</a:t>
                      </a:r>
                      <a:r>
                        <a:rPr lang="ru-RU" sz="1600" kern="1200" dirty="0" smtClean="0">
                          <a:latin typeface="+mn-lt"/>
                        </a:rPr>
                        <a:t> до 3.4 × 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38</a:t>
                      </a:r>
                      <a:r>
                        <a:rPr lang="ru-RU" sz="1600" kern="1200" dirty="0" smtClean="0">
                          <a:latin typeface="+mn-lt"/>
                        </a:rPr>
                        <a:t>, 7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double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5.0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−324</a:t>
                      </a:r>
                      <a:r>
                        <a:rPr lang="ru-RU" sz="1600" kern="1200" dirty="0" smtClean="0">
                          <a:latin typeface="+mn-lt"/>
                        </a:rPr>
                        <a:t> до 1.7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308</a:t>
                      </a:r>
                      <a:r>
                        <a:rPr lang="ru-RU" sz="1600" kern="1200" dirty="0" smtClean="0">
                          <a:latin typeface="+mn-lt"/>
                        </a:rPr>
                        <a:t>, </a:t>
                      </a:r>
                      <a:r>
                        <a:rPr lang="en-US" sz="1600" kern="1200" dirty="0" smtClean="0">
                          <a:latin typeface="+mn-lt"/>
                        </a:rPr>
                        <a:t>14-</a:t>
                      </a:r>
                      <a:r>
                        <a:rPr lang="ru-RU" sz="1600" kern="1200" dirty="0" smtClean="0">
                          <a:latin typeface="+mn-lt"/>
                        </a:rPr>
                        <a:t>15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decimal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Точность: от 1.0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−28</a:t>
                      </a:r>
                      <a:r>
                        <a:rPr lang="ru-RU" sz="1600" kern="1200" dirty="0" smtClean="0">
                          <a:latin typeface="+mn-lt"/>
                        </a:rPr>
                        <a:t> до 7.9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×</a:t>
                      </a:r>
                      <a:r>
                        <a:rPr lang="en-US" sz="1600" kern="1200" dirty="0" smtClean="0">
                          <a:latin typeface="+mn-lt"/>
                        </a:rPr>
                        <a:t> </a:t>
                      </a:r>
                      <a:r>
                        <a:rPr lang="ru-RU" sz="1600" kern="1200" dirty="0" smtClean="0">
                          <a:latin typeface="+mn-lt"/>
                        </a:rPr>
                        <a:t>10</a:t>
                      </a:r>
                      <a:r>
                        <a:rPr lang="ru-RU" sz="1600" kern="1200" baseline="30000" dirty="0" smtClean="0">
                          <a:latin typeface="+mn-lt"/>
                        </a:rPr>
                        <a:t>28</a:t>
                      </a:r>
                      <a:r>
                        <a:rPr lang="ru-RU" sz="1600" kern="1200" dirty="0" smtClean="0">
                          <a:latin typeface="+mn-lt"/>
                        </a:rPr>
                        <a:t>, 28 цифр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string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Последовательность символов типа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char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kern="1200" dirty="0" smtClean="0">
                          <a:latin typeface="+mn-lt"/>
                        </a:rPr>
                        <a:t>Символ в кодировке </a:t>
                      </a:r>
                      <a:r>
                        <a:rPr lang="ru-RU" sz="1600" kern="1200" dirty="0" err="1" smtClean="0">
                          <a:latin typeface="+mn-lt"/>
                        </a:rPr>
                        <a:t>Unicode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System.Boolean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bool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true / false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System.Object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object</a:t>
                      </a: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0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(</a:t>
            </a:r>
            <a:r>
              <a:rPr lang="ru-RU" sz="2800" dirty="0" smtClean="0">
                <a:solidFill>
                  <a:schemeClr val="bg1"/>
                </a:solidFill>
              </a:rPr>
              <a:t>выделены ссылочные типы)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</a:t>
            </a:r>
            <a:r>
              <a:rPr lang="ru-RU" dirty="0" err="1" smtClean="0">
                <a:solidFill>
                  <a:schemeClr val="bg1"/>
                </a:solidFill>
              </a:rPr>
              <a:t>программаирования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C# 6.0 и платформа .NET 4.6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</a:t>
            </a:r>
            <a:r>
              <a:rPr lang="ru-RU" dirty="0" err="1">
                <a:solidFill>
                  <a:schemeClr val="bg1"/>
                </a:solidFill>
              </a:rPr>
              <a:t>Троелсен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err="1">
                <a:solidFill>
                  <a:schemeClr val="bg1"/>
                </a:solidFill>
              </a:rPr>
              <a:t>Andrew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Troelsen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oz.by/books/more10158206.html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www.apress.com/gp/book/9781484213339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C# 4.0. </a:t>
            </a:r>
            <a:r>
              <a:rPr lang="ru-RU" dirty="0">
                <a:solidFill>
                  <a:schemeClr val="bg1"/>
                </a:solidFill>
              </a:rPr>
              <a:t>Полное руководство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Герберт </a:t>
            </a:r>
            <a:r>
              <a:rPr lang="ru-RU" dirty="0" err="1" smtClean="0">
                <a:solidFill>
                  <a:schemeClr val="bg1"/>
                </a:solidFill>
              </a:rPr>
              <a:t>Шилдт</a:t>
            </a:r>
            <a:r>
              <a:rPr lang="ru-RU" dirty="0" smtClean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Herbert </a:t>
            </a:r>
            <a:r>
              <a:rPr lang="en-US" dirty="0" err="1">
                <a:solidFill>
                  <a:schemeClr val="bg1"/>
                </a:solidFill>
              </a:rPr>
              <a:t>Schildt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oz.by/books/more1068422.html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www.amazon.com/4-0-Complete-Reference-Herbert-Schildt/dp/007174116X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Строковые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string)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"</a:t>
            </a:r>
            <a:r>
              <a:rPr lang="ru-RU" sz="1600" dirty="0" smtClean="0">
                <a:solidFill>
                  <a:schemeClr val="bg1"/>
                </a:solidFill>
              </a:rPr>
              <a:t>текст\</a:t>
            </a:r>
            <a:r>
              <a:rPr lang="en-US" sz="1600" dirty="0" smtClean="0">
                <a:solidFill>
                  <a:schemeClr val="bg1"/>
                </a:solidFill>
              </a:rPr>
              <a:t>n"</a:t>
            </a:r>
            <a:r>
              <a:rPr lang="ru-RU" sz="1600" dirty="0" smtClean="0">
                <a:solidFill>
                  <a:schemeClr val="bg1"/>
                </a:solidFill>
              </a:rPr>
              <a:t>,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sz="1600" dirty="0" smtClean="0">
                <a:solidFill>
                  <a:schemeClr val="bg1"/>
                </a:solidFill>
              </a:rPr>
              <a:t>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sz="1600" dirty="0" smtClean="0">
                <a:solidFill>
                  <a:schemeClr val="bg1"/>
                </a:solidFill>
              </a:rPr>
              <a:t>\XXX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@"</a:t>
            </a:r>
            <a:r>
              <a:rPr lang="ru-RU" sz="1600" dirty="0" smtClean="0">
                <a:solidFill>
                  <a:schemeClr val="bg1"/>
                </a:solidFill>
              </a:rPr>
              <a:t>текст</a:t>
            </a:r>
            <a:r>
              <a:rPr lang="en-US" sz="1600" dirty="0" smtClean="0">
                <a:solidFill>
                  <a:schemeClr val="bg1"/>
                </a:solidFill>
              </a:rPr>
              <a:t>\n", verbatim </a:t>
            </a:r>
            <a:r>
              <a:rPr lang="ru-RU" sz="1600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sz="1600" dirty="0">
                <a:solidFill>
                  <a:schemeClr val="bg1"/>
                </a:solidFill>
              </a:rPr>
              <a:t> escape </a:t>
            </a:r>
            <a:r>
              <a:rPr lang="ru-RU" sz="1600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Символьный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ru-RU" sz="1600" dirty="0" smtClean="0">
                <a:solidFill>
                  <a:schemeClr val="bg1"/>
                </a:solidFill>
              </a:rPr>
              <a:t>тип </a:t>
            </a:r>
            <a:r>
              <a:rPr lang="en-US" sz="1600" dirty="0" smtClean="0">
                <a:solidFill>
                  <a:schemeClr val="bg1"/>
                </a:solidFill>
              </a:rPr>
              <a:t>char)</a:t>
            </a:r>
            <a:r>
              <a:rPr lang="ru-RU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chemeClr val="bg1"/>
                </a:solidFill>
              </a:rPr>
              <a:t>‘</a:t>
            </a:r>
            <a:r>
              <a:rPr lang="ru-RU" sz="1600" dirty="0" smtClean="0">
                <a:solidFill>
                  <a:schemeClr val="bg1"/>
                </a:solidFill>
              </a:rPr>
              <a:t>символ</a:t>
            </a:r>
            <a:r>
              <a:rPr lang="en-US" sz="1600" dirty="0" smtClean="0">
                <a:solidFill>
                  <a:schemeClr val="bg1"/>
                </a:solidFill>
              </a:rPr>
              <a:t>’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ru-RU" sz="1600" dirty="0" smtClean="0">
                <a:solidFill>
                  <a:schemeClr val="bg1"/>
                </a:solidFill>
              </a:rPr>
              <a:t> в 10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0xFF, 0x1122 </a:t>
            </a:r>
            <a:r>
              <a:rPr lang="ru-RU" sz="1600" dirty="0">
                <a:solidFill>
                  <a:schemeClr val="bg1"/>
                </a:solidFill>
              </a:rPr>
              <a:t>и т.п</a:t>
            </a:r>
            <a:r>
              <a:rPr lang="ru-RU" sz="1600" dirty="0" smtClean="0">
                <a:solidFill>
                  <a:schemeClr val="bg1"/>
                </a:solidFill>
              </a:rPr>
              <a:t>., число в 16 системе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1L, </a:t>
            </a:r>
            <a:r>
              <a:rPr lang="ru-RU" sz="1600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sz="1600" dirty="0" smtClean="0">
                <a:solidFill>
                  <a:schemeClr val="bg1"/>
                </a:solidFill>
              </a:rPr>
              <a:t>(long)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U, </a:t>
            </a:r>
            <a:r>
              <a:rPr lang="ru-RU" sz="1600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sz="1600" dirty="0" err="1" smtClean="0">
                <a:solidFill>
                  <a:schemeClr val="bg1"/>
                </a:solidFill>
              </a:rPr>
              <a:t>uint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1UL,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беззнаковое </a:t>
            </a:r>
            <a:r>
              <a:rPr lang="ru-RU" sz="1600" dirty="0" smtClean="0">
                <a:solidFill>
                  <a:schemeClr val="bg1"/>
                </a:solidFill>
              </a:rPr>
              <a:t>длинное целое 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ulong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sz="1600" dirty="0" smtClean="0">
                <a:solidFill>
                  <a:schemeClr val="bg1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.1,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1.1f</a:t>
            </a:r>
            <a:r>
              <a:rPr lang="ru-RU" sz="1600" dirty="0" smtClean="0">
                <a:solidFill>
                  <a:schemeClr val="bg1"/>
                </a:solidFill>
              </a:rPr>
              <a:t>, число типа </a:t>
            </a:r>
            <a:r>
              <a:rPr lang="en-US" sz="1600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1.1m, </a:t>
            </a:r>
            <a:r>
              <a:rPr lang="ru-RU" sz="1600" dirty="0" smtClean="0">
                <a:solidFill>
                  <a:schemeClr val="bg1"/>
                </a:solidFill>
              </a:rPr>
              <a:t>число типа </a:t>
            </a:r>
            <a:r>
              <a:rPr lang="en-US" sz="1600" dirty="0" smtClean="0">
                <a:solidFill>
                  <a:schemeClr val="bg1"/>
                </a:solidFill>
              </a:rPr>
              <a:t>decimal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Литералы для </a:t>
            </a:r>
            <a:r>
              <a:rPr lang="en-US" sz="1600" dirty="0" smtClean="0">
                <a:solidFill>
                  <a:schemeClr val="bg1"/>
                </a:solidFill>
              </a:rPr>
              <a:t>bool </a:t>
            </a:r>
            <a:r>
              <a:rPr lang="ru-RU" sz="1600" dirty="0" smtClean="0">
                <a:solidFill>
                  <a:schemeClr val="bg1"/>
                </a:solidFill>
              </a:rPr>
              <a:t>типа: </a:t>
            </a:r>
            <a:r>
              <a:rPr lang="en-US" sz="1600" dirty="0" smtClean="0">
                <a:solidFill>
                  <a:schemeClr val="bg1"/>
                </a:solidFill>
              </a:rPr>
              <a:t>true, false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null </a:t>
            </a:r>
            <a:r>
              <a:rPr lang="ru-RU" sz="1600" dirty="0" smtClean="0">
                <a:solidFill>
                  <a:schemeClr val="bg1"/>
                </a:solidFill>
              </a:rPr>
              <a:t>литерал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являются ссылочным типом.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smtClean="0">
                <a:solidFill>
                  <a:prstClr val="white"/>
                </a:solidFill>
                <a:cs typeface="Times New Roman" pitchFamily="18" charset="0"/>
              </a:rPr>
              <a:t>List&lt;T&gt; - </a:t>
            </a: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«динамический массив».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кол-во элементов заранее неизвестно или требуется добавлять/удалять элементы, то вместо </a:t>
            </a:r>
            <a:r>
              <a:rPr lang="ru-RU" dirty="0">
                <a:solidFill>
                  <a:prstClr val="white"/>
                </a:solidFill>
              </a:rPr>
              <a:t>массива следует </a:t>
            </a:r>
            <a:r>
              <a:rPr lang="ru-RU" dirty="0" smtClean="0">
                <a:solidFill>
                  <a:prstClr val="white"/>
                </a:solidFill>
              </a:rPr>
              <a:t>использовать класс </a:t>
            </a:r>
            <a:r>
              <a:rPr lang="en-US" dirty="0" smtClean="0">
                <a:solidFill>
                  <a:prstClr val="white"/>
                </a:solidFill>
              </a:rPr>
              <a:t>List&lt;T&gt;</a:t>
            </a:r>
            <a:r>
              <a:rPr lang="ru-RU" dirty="0" smtClean="0">
                <a:solidFill>
                  <a:prstClr val="white"/>
                </a:solidFill>
              </a:rPr>
              <a:t> из пространства имен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Деление на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02478"/>
              </p:ext>
            </p:extLst>
          </p:nvPr>
        </p:nvGraphicFramePr>
        <p:xfrm>
          <a:off x="642392" y="2636912"/>
          <a:ext cx="781804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6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Тип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byte,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sbyte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short,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ushort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uint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br>
                        <a:rPr lang="en-US" baseline="0" dirty="0" smtClean="0">
                          <a:solidFill>
                            <a:srgbClr val="002060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long, 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ulong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float.NegativeInfinity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double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double.PositiveInfinity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или </a:t>
                      </a: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double.NegativeInfinity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decimal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DivideByZeroException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392" y="1271662"/>
            <a:ext cx="7818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Разные типы дают разный результат при попытке деления на ноль</a:t>
            </a:r>
          </a:p>
        </p:txBody>
      </p:sp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66318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55287"/>
              </p:ext>
            </p:extLst>
          </p:nvPr>
        </p:nvGraphicFramePr>
        <p:xfrm>
          <a:off x="642392" y="1412776"/>
          <a:ext cx="785921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 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(сокращенное вычисление)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&amp;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|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«Исключающее 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 a = true, b = false;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(a ^ b) {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16260"/>
              </p:ext>
            </p:extLst>
          </p:nvPr>
        </p:nvGraphicFramePr>
        <p:xfrm>
          <a:off x="642392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5388"/>
              </p:ext>
            </p:extLst>
          </p:nvPr>
        </p:nvGraphicFramePr>
        <p:xfrm>
          <a:off x="5045225" y="4969976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?? </a:t>
            </a:r>
            <a:r>
              <a:rPr lang="ru-RU" dirty="0" smtClean="0"/>
              <a:t>оператор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40768"/>
            <a:ext cx="8244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Оператор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(</a:t>
            </a:r>
            <a:r>
              <a:rPr lang="en-US" dirty="0">
                <a:solidFill>
                  <a:prstClr val="white"/>
                </a:solidFill>
              </a:rPr>
              <a:t>n</a:t>
            </a:r>
            <a:r>
              <a:rPr lang="en-US" dirty="0" smtClean="0">
                <a:solidFill>
                  <a:prstClr val="white"/>
                </a:solidFill>
              </a:rPr>
              <a:t>ull coalescing</a:t>
            </a:r>
            <a:r>
              <a:rPr lang="ru-RU" dirty="0" smtClean="0">
                <a:solidFill>
                  <a:prstClr val="white"/>
                </a:solidFill>
              </a:rPr>
              <a:t>) бинарный оператор возращающий выражение справа, если выражение слева равно </a:t>
            </a:r>
            <a:r>
              <a:rPr lang="en-US" dirty="0" smtClean="0">
                <a:solidFill>
                  <a:prstClr val="white"/>
                </a:solidFill>
              </a:rPr>
              <a:t>null.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204864"/>
            <a:ext cx="824491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?? 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956" y="292494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</a:t>
            </a:r>
            <a:r>
              <a:rPr lang="en-US" dirty="0" smtClean="0">
                <a:solidFill>
                  <a:prstClr val="white"/>
                </a:solidFill>
              </a:rPr>
              <a:t>if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3418548"/>
            <a:ext cx="82449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DC1414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l-NL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 (dataRoot == </a:t>
            </a:r>
            <a:r>
              <a:rPr lang="nl-NL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) dataRoot = </a:t>
            </a:r>
            <a:r>
              <a:rPr lang="nl-NL" sz="1400" dirty="0">
                <a:solidFill>
                  <a:srgbClr val="DC1414"/>
                </a:solidFill>
                <a:latin typeface="Consolas"/>
              </a:rPr>
              <a:t>@"C:\Data"</a:t>
            </a:r>
            <a:r>
              <a:rPr lang="nl-NL" sz="1400" dirty="0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96" y="5867980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 есть использование оператора </a:t>
            </a:r>
            <a:r>
              <a:rPr lang="en-US" dirty="0" smtClean="0">
                <a:solidFill>
                  <a:prstClr val="white"/>
                </a:solidFill>
              </a:rPr>
              <a:t>?? </a:t>
            </a:r>
            <a:r>
              <a:rPr lang="ru-RU" dirty="0" smtClean="0">
                <a:solidFill>
                  <a:prstClr val="white"/>
                </a:solidFill>
              </a:rPr>
              <a:t>помогает упростить код.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896" y="4365104"/>
            <a:ext cx="824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Тот же самый код с использованием тернарного оператора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smtClean="0">
                <a:solidFill>
                  <a:prstClr val="white"/>
                </a:solidFill>
              </a:rPr>
              <a:t>? :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84" y="4858708"/>
            <a:ext cx="8244916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dataRoot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"DATA_ROOT"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==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null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@"C:\Data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</a:p>
          <a:p>
            <a:r>
              <a:rPr lang="en-US" sz="1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  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.GetEnvironmentVariable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"DATA_ROOT</a:t>
            </a:r>
            <a:r>
              <a:rPr lang="en-US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nl-NL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999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05945"/>
              </p:ext>
            </p:extLst>
          </p:nvPr>
        </p:nvGraphicFramePr>
        <p:xfrm>
          <a:off x="755576" y="980728"/>
          <a:ext cx="7920880" cy="5434317"/>
        </p:xfrm>
        <a:graphic>
          <a:graphicData uri="http://schemas.openxmlformats.org/drawingml/2006/table">
            <a:tbl>
              <a:tblPr/>
              <a:tblGrid>
                <a:gridCol w="3477804"/>
                <a:gridCol w="4443076"/>
              </a:tblGrid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Категория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(ы)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82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Основные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x.y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f(x)  a[x]  x++  x--  new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typeof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 default  checked  unchecked  delegate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Унарные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  !  ~  ++x  --x  (T)x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Умножение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*  /  %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Сложение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+  -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Битовые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сдвиги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&lt;&lt;  &gt;&gt;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Relational and type testing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&lt;  &gt;  &lt;=  &gt;=  is  as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Равенство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==  !=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исключающее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^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Побитовое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"ИЛИ"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&amp;&amp;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Логическое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"И"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||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Null coalescing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??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Условный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оператор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?: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Присвоение</a:t>
                      </a:r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 и </a:t>
                      </a:r>
                      <a:r>
                        <a:rPr lang="en-US" sz="18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лямбда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ctr"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  *=  /=  %=  +=  -=  &lt;&lt;=  &gt;&gt;=  &amp;=  ^=  </a:t>
                      </a: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|=</a:t>
                      </a:r>
                      <a:b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8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=&gt;</a:t>
                      </a:r>
                      <a:endParaRPr lang="ru-RU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180000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если при вычислении выражения логического «И» первый операнд дает «ложь», то остальные операнд</a:t>
            </a:r>
            <a:r>
              <a:rPr lang="ru-RU" sz="2000" dirty="0"/>
              <a:t>ы</a:t>
            </a:r>
            <a:r>
              <a:rPr lang="ru-RU" sz="2000" dirty="0" smtClean="0"/>
              <a:t> пропускаются т.к. уже понятно, что результатом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</a:t>
            </a:r>
            <a:r>
              <a:rPr lang="ru-RU" sz="2000" dirty="0" smtClean="0"/>
              <a:t>результатом </a:t>
            </a:r>
            <a:r>
              <a:rPr lang="ru-RU" sz="2000" dirty="0"/>
              <a:t>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925486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605297"/>
            <a:ext cx="7010400" cy="2970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"Ваш вариант ответа (да/нет/возможно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): 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да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Согласен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Действие отменено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возможно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Неправильный ответ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!"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ru-RU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Неизвестный вариант ответа!</a:t>
            </a:r>
            <a:r>
              <a:rPr lang="en-US" sz="1100" dirty="0" smtClean="0">
                <a:solidFill>
                  <a:srgbClr val="DC141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e-BY" sz="11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Некоторые системные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-ы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System.DayOfWeek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День недели</a:t>
            </a:r>
          </a:p>
          <a:p>
            <a:r>
              <a:rPr lang="en-US" dirty="0" err="1" smtClean="0"/>
              <a:t>System.Drawing.KnownColor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Цвет</a:t>
            </a:r>
            <a:endParaRPr lang="en-US" dirty="0"/>
          </a:p>
          <a:p>
            <a:r>
              <a:rPr lang="en-US" dirty="0" err="1" smtClean="0"/>
              <a:t>System.IO.DriveType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Тип диска</a:t>
            </a:r>
            <a:endParaRPr lang="en-US" dirty="0"/>
          </a:p>
          <a:p>
            <a:r>
              <a:rPr lang="en-US" dirty="0" err="1" smtClean="0"/>
              <a:t>System.IO.FileAttributes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Атрибут файла</a:t>
            </a:r>
            <a:endParaRPr lang="en-US" dirty="0"/>
          </a:p>
          <a:p>
            <a:r>
              <a:rPr lang="en-US" dirty="0" err="1" smtClean="0"/>
              <a:t>System.Net.HttpStatusCode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Код ответа протокола </a:t>
            </a:r>
            <a:r>
              <a:rPr lang="en-US" dirty="0" smtClean="0"/>
              <a:t>HTTP</a:t>
            </a:r>
          </a:p>
          <a:p>
            <a:r>
              <a:rPr lang="ru-RU" dirty="0" smtClean="0"/>
              <a:t>и другие ...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4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Разновидности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5518"/>
              </p:ext>
            </p:extLst>
          </p:nvPr>
        </p:nvGraphicFramePr>
        <p:xfrm>
          <a:off x="251520" y="1397000"/>
          <a:ext cx="864096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/>
                <a:gridCol w="2160240"/>
                <a:gridCol w="2160240"/>
                <a:gridCol w="216024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FRAMEWORK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MONO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XAMARIN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Платформа для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.NET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приложений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под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Реализация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.NET Framework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для операционных систем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Linux, Mac OSX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с открытым исходным кодом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Кроссплатформенное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решение на основе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Mono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с открытым исходным кодом для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iOS, OS X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– </a:t>
            </a:r>
            <a:r>
              <a:rPr lang="ru-RU" dirty="0" smtClean="0">
                <a:solidFill>
                  <a:schemeClr val="bg1"/>
                </a:solidFill>
              </a:rPr>
              <a:t>интегрированная среда разработки. Доступна под </a:t>
            </a:r>
            <a:r>
              <a:rPr lang="en-US" dirty="0" smtClean="0">
                <a:solidFill>
                  <a:schemeClr val="bg1"/>
                </a:solidFill>
              </a:rPr>
              <a:t>Windows.</a:t>
            </a:r>
            <a:r>
              <a:rPr lang="ru-RU" dirty="0" smtClean="0">
                <a:solidFill>
                  <a:schemeClr val="bg1"/>
                </a:solidFill>
              </a:rPr>
              <a:t> Для </a:t>
            </a:r>
            <a:r>
              <a:rPr lang="en-US" dirty="0" smtClean="0">
                <a:solidFill>
                  <a:schemeClr val="bg1"/>
                </a:solidFill>
              </a:rPr>
              <a:t>Mac OSX</a:t>
            </a:r>
            <a:r>
              <a:rPr lang="ru-RU" dirty="0" smtClean="0">
                <a:solidFill>
                  <a:schemeClr val="bg1"/>
                </a:solidFill>
              </a:rPr>
              <a:t> доступна </a:t>
            </a:r>
            <a:r>
              <a:rPr lang="en-US" dirty="0" smtClean="0">
                <a:solidFill>
                  <a:schemeClr val="bg1"/>
                </a:solidFill>
              </a:rPr>
              <a:t>Preview </a:t>
            </a:r>
            <a:r>
              <a:rPr lang="ru-RU" dirty="0" smtClean="0">
                <a:solidFill>
                  <a:schemeClr val="bg1"/>
                </a:solidFill>
              </a:rPr>
              <a:t>версия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Code – </a:t>
            </a:r>
            <a:r>
              <a:rPr lang="ru-RU" dirty="0" smtClean="0">
                <a:solidFill>
                  <a:schemeClr val="bg1"/>
                </a:solidFill>
              </a:rPr>
              <a:t>кроссплатформенный редактор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Visual Studio Team Services – </a:t>
            </a:r>
            <a:r>
              <a:rPr lang="ru-RU" dirty="0" smtClean="0">
                <a:solidFill>
                  <a:schemeClr val="bg1"/>
                </a:solidFill>
              </a:rPr>
              <a:t>сервисы для командной работы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называется управляемым т.к. выполняется под </a:t>
            </a:r>
            <a:r>
              <a:rPr lang="ru-RU" dirty="0" err="1">
                <a:solidFill>
                  <a:schemeClr val="bg1"/>
                </a:solidFill>
              </a:rPr>
              <a:t>управением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BCL/FCL – Base/Framework Class Library – </a:t>
            </a:r>
            <a:r>
              <a:rPr lang="ru-RU" dirty="0" smtClean="0">
                <a:solidFill>
                  <a:schemeClr val="bg1"/>
                </a:solidFill>
              </a:rPr>
              <a:t>библиотека классов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JIT (Just In Time) </a:t>
            </a:r>
            <a:r>
              <a:rPr lang="ru-RU" dirty="0" smtClean="0">
                <a:solidFill>
                  <a:schemeClr val="bg1"/>
                </a:solidFill>
              </a:rPr>
              <a:t>компилятор – компилирует управляемый </a:t>
            </a: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ru-RU" dirty="0" smtClean="0">
                <a:solidFill>
                  <a:schemeClr val="bg1"/>
                </a:solidFill>
              </a:rPr>
              <a:t>код в неуправляемый (машинный)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3917227" cy="560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3999</Words>
  <Application>Microsoft Office PowerPoint</Application>
  <PresentationFormat>On-screen Show (4:3)</PresentationFormat>
  <Paragraphs>995</Paragraphs>
  <Slides>53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Times New Roman</vt:lpstr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C# 6. static using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Деление на 0</vt:lpstr>
      <vt:lpstr>Операторы сравнения</vt:lpstr>
      <vt:lpstr>Битовые операторы</vt:lpstr>
      <vt:lpstr>Условные логические операторы</vt:lpstr>
      <vt:lpstr>?? оператор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Некоторые системные enum-ы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2017-04-11T18:29:14Z</dcterms:modified>
</cp:coreProperties>
</file>