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297" r:id="rId15"/>
    <p:sldId id="331" r:id="rId16"/>
    <p:sldId id="263" r:id="rId17"/>
    <p:sldId id="301" r:id="rId18"/>
    <p:sldId id="307" r:id="rId19"/>
    <p:sldId id="306" r:id="rId20"/>
    <p:sldId id="308" r:id="rId21"/>
    <p:sldId id="309" r:id="rId22"/>
    <p:sldId id="310" r:id="rId23"/>
    <p:sldId id="322" r:id="rId24"/>
    <p:sldId id="262" r:id="rId25"/>
    <p:sldId id="291" r:id="rId26"/>
    <p:sldId id="293" r:id="rId27"/>
    <p:sldId id="333" r:id="rId28"/>
    <p:sldId id="265" r:id="rId29"/>
    <p:sldId id="296" r:id="rId30"/>
    <p:sldId id="323" r:id="rId31"/>
    <p:sldId id="313" r:id="rId32"/>
    <p:sldId id="324" r:id="rId33"/>
    <p:sldId id="314" r:id="rId34"/>
    <p:sldId id="266" r:id="rId35"/>
    <p:sldId id="290" r:id="rId36"/>
    <p:sldId id="292" r:id="rId37"/>
    <p:sldId id="267" r:id="rId38"/>
    <p:sldId id="289" r:id="rId39"/>
    <p:sldId id="319" r:id="rId40"/>
    <p:sldId id="332" r:id="rId41"/>
    <p:sldId id="268" r:id="rId42"/>
    <p:sldId id="326" r:id="rId43"/>
    <p:sldId id="327" r:id="rId44"/>
    <p:sldId id="283" r:id="rId45"/>
    <p:sldId id="335" r:id="rId46"/>
    <p:sldId id="269" r:id="rId47"/>
    <p:sldId id="270" r:id="rId48"/>
    <p:sldId id="328" r:id="rId49"/>
    <p:sldId id="334" r:id="rId50"/>
    <p:sldId id="329" r:id="rId51"/>
    <p:sldId id="330" r:id="rId52"/>
    <p:sldId id="325" r:id="rId53"/>
    <p:sldId id="305" r:id="rId54"/>
    <p:sldId id="271" r:id="rId55"/>
    <p:sldId id="311" r:id="rId56"/>
    <p:sldId id="272" r:id="rId57"/>
    <p:sldId id="298" r:id="rId58"/>
    <p:sldId id="317" r:id="rId59"/>
    <p:sldId id="299" r:id="rId60"/>
    <p:sldId id="273" r:id="rId61"/>
    <p:sldId id="274" r:id="rId62"/>
    <p:sldId id="320" r:id="rId63"/>
    <p:sldId id="276" r:id="rId64"/>
    <p:sldId id="286" r:id="rId65"/>
    <p:sldId id="277" r:id="rId66"/>
    <p:sldId id="321" r:id="rId67"/>
    <p:sldId id="315" r:id="rId68"/>
    <p:sldId id="278" r:id="rId69"/>
    <p:sldId id="282" r:id="rId70"/>
    <p:sldId id="285" r:id="rId71"/>
    <p:sldId id="281" r:id="rId72"/>
    <p:sldId id="300" r:id="rId73"/>
    <p:sldId id="287" r:id="rId74"/>
    <p:sldId id="279" r:id="rId7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297"/>
            <p14:sldId id="331"/>
          </p14:sldIdLst>
        </p14:section>
        <p14:section name="Методы" id="{DC2BC956-082E-4AB6-BB38-899A42676D18}">
          <p14:sldIdLst>
            <p14:sldId id="263"/>
            <p14:sldId id="301"/>
            <p14:sldId id="307"/>
            <p14:sldId id="306"/>
            <p14:sldId id="308"/>
            <p14:sldId id="309"/>
            <p14:sldId id="310"/>
            <p14:sldId id="322"/>
          </p14:sldIdLst>
        </p14:section>
        <p14:section name="Конструкторы" id="{E391C0FA-12D1-4A20-B027-6D8F01DCFA01}">
          <p14:sldIdLst>
            <p14:sldId id="262"/>
            <p14:sldId id="291"/>
            <p14:sldId id="293"/>
            <p14:sldId id="333"/>
          </p14:sldIdLst>
        </p14:section>
        <p14:section name="Свойства" id="{456DB8EE-A44A-4E73-BAAE-B0403440D53F}">
          <p14:sldIdLst>
            <p14:sldId id="265"/>
            <p14:sldId id="296"/>
            <p14:sldId id="323"/>
            <p14:sldId id="313"/>
            <p14:sldId id="324"/>
            <p14:sldId id="314"/>
            <p14:sldId id="266"/>
          </p14:sldIdLst>
        </p14:section>
        <p14:section name="Наследование" id="{EBC671F2-8346-48B4-98CF-77EC7362373B}">
          <p14:sldIdLst>
            <p14:sldId id="290"/>
            <p14:sldId id="292"/>
            <p14:sldId id="267"/>
            <p14:sldId id="289"/>
            <p14:sldId id="319"/>
            <p14:sldId id="332"/>
          </p14:sldIdLst>
        </p14:section>
        <p14:section name="Полиморфизм" id="{E4D7AC61-7DC0-4C49-A557-F0C52B715C96}">
          <p14:sldIdLst>
            <p14:sldId id="268"/>
            <p14:sldId id="326"/>
            <p14:sldId id="327"/>
            <p14:sldId id="283"/>
            <p14:sldId id="335"/>
          </p14:sldIdLst>
        </p14:section>
        <p14:section name="Класс Object" id="{45839CC1-E6B5-48DC-AFF5-6D698801DF6E}">
          <p14:sldIdLst>
            <p14:sldId id="269"/>
            <p14:sldId id="270"/>
            <p14:sldId id="328"/>
            <p14:sldId id="334"/>
            <p14:sldId id="329"/>
            <p14:sldId id="330"/>
          </p14:sldIdLst>
        </p14:section>
        <p14:section name="class vs struct" id="{880CB192-F7BD-45B6-B09F-4A2BE0F2DE32}">
          <p14:sldIdLst>
            <p14:sldId id="325"/>
            <p14:sldId id="305"/>
          </p14:sldIdLst>
        </p14:section>
        <p14:section name="Интерфейсы" id="{197C209B-3324-4704-B26A-5D615C0F2BCD}">
          <p14:sldIdLst>
            <p14:sldId id="271"/>
            <p14:sldId id="311"/>
            <p14:sldId id="272"/>
            <p14:sldId id="298"/>
            <p14:sldId id="317"/>
            <p14:sldId id="299"/>
            <p14:sldId id="273"/>
            <p14:sldId id="274"/>
            <p14:sldId id="320"/>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p:cViewPr varScale="1">
        <p:scale>
          <a:sx n="75" d="100"/>
          <a:sy n="75" d="100"/>
        </p:scale>
        <p:origin x="1164" y="54"/>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02.05.2017</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02.05.2017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02.05.2017</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02.05.2017</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02.05.2017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Поля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Конструкторы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Автоматические свойства доступные только для чтения</a:t>
            </a:r>
            <a:endParaRPr lang="en-US" dirty="0">
              <a:solidFill>
                <a:schemeClr val="bg1"/>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5"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 = 5</a:t>
            </a:r>
            <a:endParaRPr lang="ru-RU" dirty="0"/>
          </a:p>
        </p:txBody>
      </p:sp>
      <p:sp>
        <p:nvSpPr>
          <p:cNvPr id="6"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06069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Классы могут наследовать другой класс. Структуры всегда наследуются от типа </a:t>
            </a:r>
            <a:r>
              <a:rPr lang="en-US" dirty="0" err="1" smtClean="0">
                <a:solidFill>
                  <a:schemeClr val="bg1"/>
                </a:solidFill>
              </a:rPr>
              <a:t>System.ValueType</a:t>
            </a:r>
            <a:r>
              <a:rPr lang="en-US" dirty="0" smtClean="0">
                <a:solidFill>
                  <a:schemeClr val="bg1"/>
                </a:solidFill>
              </a:rPr>
              <a:t> </a:t>
            </a:r>
            <a:r>
              <a:rPr lang="ru-RU" dirty="0" smtClean="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Позднее связывание </a:t>
            </a:r>
            <a:r>
              <a:rPr lang="en-US" dirty="0" smtClean="0">
                <a:solidFill>
                  <a:schemeClr val="bg1"/>
                </a:solidFill>
              </a:rPr>
              <a:t>(late binding)</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smtClean="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a:t>
            </a:r>
            <a:r>
              <a:rPr lang="en-US" dirty="0" smtClean="0">
                <a:solidFill>
                  <a:schemeClr val="bg1"/>
                </a:solidFill>
              </a:rPr>
              <a:t>virtual</a:t>
            </a:r>
            <a:r>
              <a:rPr lang="ru-RU" dirty="0" smtClean="0">
                <a:solidFill>
                  <a:schemeClr val="bg1"/>
                </a:solidFill>
              </a:rPr>
              <a:t> и </a:t>
            </a:r>
            <a:r>
              <a:rPr lang="en-US" dirty="0" smtClean="0">
                <a:solidFill>
                  <a:schemeClr val="bg1"/>
                </a:solidFill>
              </a:rPr>
              <a:t>override</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smtClean="0">
                <a:solidFill>
                  <a:schemeClr val="bg1"/>
                </a:solidFill>
              </a:rPr>
              <a:t>virtual </a:t>
            </a:r>
            <a:r>
              <a:rPr lang="ru-RU" dirty="0" smtClean="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smtClean="0">
                <a:solidFill>
                  <a:schemeClr val="bg1"/>
                </a:solidFill>
              </a:rPr>
              <a:t>override.</a:t>
            </a:r>
            <a:endParaRPr lang="en-US" dirty="0"/>
          </a:p>
        </p:txBody>
      </p:sp>
    </p:spTree>
    <p:extLst>
      <p:ext uri="{BB962C8B-B14F-4D97-AF65-F5344CB8AC3E}">
        <p14:creationId xmlns:p14="http://schemas.microsoft.com/office/powerpoint/2010/main" val="87268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smtClean="0">
                <a:solidFill>
                  <a:schemeClr val="bg1"/>
                </a:solidFill>
              </a:rPr>
              <a:t>Модификатор </a:t>
            </a:r>
            <a:r>
              <a:rPr lang="en-US" dirty="0" smtClean="0">
                <a:solidFill>
                  <a:schemeClr val="bg1"/>
                </a:solidFill>
              </a:rPr>
              <a:t>abstract </a:t>
            </a:r>
            <a:r>
              <a:rPr lang="ru-RU" dirty="0" smtClean="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smtClean="0">
                <a:solidFill>
                  <a:schemeClr val="bg1"/>
                </a:solidFill>
              </a:rPr>
              <a:t>abstract </a:t>
            </a:r>
            <a:r>
              <a:rPr lang="ru-RU" dirty="0" smtClean="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smtClean="0">
                <a:solidFill>
                  <a:schemeClr val="bg1"/>
                </a:solidFill>
              </a:rPr>
              <a:t>abstract </a:t>
            </a:r>
            <a:r>
              <a:rPr lang="ru-RU" dirty="0" smtClean="0">
                <a:solidFill>
                  <a:schemeClr val="bg1"/>
                </a:solidFill>
              </a:rPr>
              <a:t>должны быть реализованы наследниками данного </a:t>
            </a:r>
            <a:r>
              <a:rPr lang="ru-RU" smtClean="0">
                <a:solidFill>
                  <a:schemeClr val="bg1"/>
                </a:solidFill>
              </a:rPr>
              <a:t>класса.</a:t>
            </a:r>
            <a:endParaRPr lang="en-US" dirty="0" smtClean="0">
              <a:solidFill>
                <a:schemeClr val="bg1"/>
              </a:solidFill>
            </a:endParaRPr>
          </a:p>
        </p:txBody>
      </p:sp>
    </p:spTree>
    <p:extLst>
      <p:ext uri="{BB962C8B-B14F-4D97-AF65-F5344CB8AC3E}">
        <p14:creationId xmlns:p14="http://schemas.microsoft.com/office/powerpoint/2010/main" val="558338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smtClean="0">
                <a:solidFill>
                  <a:schemeClr val="bg1"/>
                </a:solidFill>
              </a:rPr>
              <a:t>Тип может переопределить метод </a:t>
            </a:r>
            <a:r>
              <a:rPr lang="en-US" dirty="0" err="1" smtClean="0">
                <a:solidFill>
                  <a:schemeClr val="bg1"/>
                </a:solidFill>
              </a:rPr>
              <a:t>ToString</a:t>
            </a:r>
            <a:r>
              <a:rPr lang="en-US" dirty="0" smtClean="0">
                <a:solidFill>
                  <a:schemeClr val="bg1"/>
                </a:solidFill>
              </a:rPr>
              <a:t>() </a:t>
            </a:r>
            <a:r>
              <a:rPr lang="ru-RU" dirty="0" smtClean="0">
                <a:solidFill>
                  <a:schemeClr val="bg1"/>
                </a:solidFill>
              </a:rPr>
              <a:t>чтобы возвращать строку которая равносильна текущему значению объекта.</a:t>
            </a:r>
            <a:r>
              <a:rPr lang="en-US" dirty="0" smtClean="0">
                <a:solidFill>
                  <a:schemeClr val="bg1"/>
                </a:solidFill>
              </a:rPr>
              <a:t> </a:t>
            </a:r>
            <a:r>
              <a:rPr lang="ru-RU" dirty="0" smtClean="0">
                <a:solidFill>
                  <a:schemeClr val="bg1"/>
                </a:solidFill>
              </a:rPr>
              <a:t>Реализация метода в классе </a:t>
            </a:r>
            <a:r>
              <a:rPr lang="en-US" dirty="0" smtClean="0">
                <a:solidFill>
                  <a:schemeClr val="bg1"/>
                </a:solidFill>
              </a:rPr>
              <a:t>Object </a:t>
            </a:r>
            <a:r>
              <a:rPr lang="ru-RU" dirty="0" smtClean="0">
                <a:solidFill>
                  <a:schemeClr val="bg1"/>
                </a:solidFill>
              </a:rPr>
              <a:t>возвращает полное имя типа.</a:t>
            </a:r>
            <a:r>
              <a:rPr lang="en-US" dirty="0" smtClean="0">
                <a:solidFill>
                  <a:schemeClr val="bg1"/>
                </a:solidFill>
              </a:rPr>
              <a:t> </a:t>
            </a:r>
            <a:r>
              <a:rPr lang="ru-RU" dirty="0" smtClean="0">
                <a:solidFill>
                  <a:schemeClr val="bg1"/>
                </a:solidFill>
              </a:rPr>
              <a:t>Данный метод вызывается отладчиком </a:t>
            </a:r>
            <a:r>
              <a:rPr lang="en-US" dirty="0" smtClean="0">
                <a:solidFill>
                  <a:schemeClr val="bg1"/>
                </a:solidFill>
              </a:rPr>
              <a:t>VS </a:t>
            </a:r>
            <a:r>
              <a:rPr lang="ru-RU" dirty="0" smtClean="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47302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Советы по реализации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smtClean="0">
                <a:solidFill>
                  <a:schemeClr val="bg1"/>
                </a:solidFill>
              </a:rPr>
              <a:t>Метод должен отрабатывать как можно быстрее</a:t>
            </a:r>
          </a:p>
          <a:p>
            <a:r>
              <a:rPr lang="ru-RU" dirty="0" smtClean="0">
                <a:solidFill>
                  <a:schemeClr val="bg1"/>
                </a:solidFill>
              </a:rPr>
              <a:t>Метод не должен менять поля/свойства объекта</a:t>
            </a:r>
          </a:p>
          <a:p>
            <a:r>
              <a:rPr lang="ru-RU" dirty="0" smtClean="0">
                <a:solidFill>
                  <a:schemeClr val="bg1"/>
                </a:solidFill>
              </a:rPr>
              <a:t>Не возвращайте </a:t>
            </a:r>
            <a:r>
              <a:rPr lang="en-US" dirty="0" smtClean="0">
                <a:solidFill>
                  <a:schemeClr val="bg1"/>
                </a:solidFill>
              </a:rPr>
              <a:t>null </a:t>
            </a:r>
            <a:r>
              <a:rPr lang="ru-RU" dirty="0" smtClean="0">
                <a:solidFill>
                  <a:schemeClr val="bg1"/>
                </a:solidFill>
              </a:rPr>
              <a:t>из метода</a:t>
            </a:r>
          </a:p>
          <a:p>
            <a:r>
              <a:rPr lang="ru-RU" dirty="0" smtClean="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smtClean="0">
                <a:solidFill>
                  <a:schemeClr val="bg1"/>
                </a:solidFill>
              </a:rPr>
              <a:t>Тип переопределяет метод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smtClean="0">
                <a:solidFill>
                  <a:schemeClr val="bg1"/>
                </a:solidFill>
              </a:rPr>
              <a:t>Equals().</a:t>
            </a:r>
            <a:endParaRPr lang="ru-RU" dirty="0">
              <a:solidFill>
                <a:schemeClr val="bg1"/>
              </a:solidFill>
            </a:endParaRPr>
          </a:p>
          <a:p>
            <a:pPr marL="0" indent="0">
              <a:buNone/>
            </a:pPr>
            <a:endParaRPr lang="en-US" dirty="0" smtClean="0">
              <a:solidFill>
                <a:schemeClr val="bg1"/>
              </a:solidFill>
            </a:endParaRPr>
          </a:p>
          <a:p>
            <a:pPr marL="0" indent="0">
              <a:buNone/>
            </a:pPr>
            <a:r>
              <a:rPr lang="ru-RU" dirty="0" smtClean="0">
                <a:solidFill>
                  <a:schemeClr val="bg1"/>
                </a:solidFill>
              </a:rPr>
              <a:t>Реализация метода должна удовлетворять нескольким условиям:</a:t>
            </a:r>
          </a:p>
          <a:p>
            <a:r>
              <a:rPr lang="ru-RU" dirty="0" smtClean="0">
                <a:solidFill>
                  <a:schemeClr val="bg1"/>
                </a:solidFill>
              </a:rPr>
              <a:t>Для данного объекта должно возвращаться одно и тоже значение </a:t>
            </a:r>
            <a:r>
              <a:rPr lang="ru-RU" dirty="0" err="1" smtClean="0">
                <a:solidFill>
                  <a:schemeClr val="bg1"/>
                </a:solidFill>
              </a:rPr>
              <a:t>хеш</a:t>
            </a:r>
            <a:r>
              <a:rPr lang="ru-RU" dirty="0" smtClean="0">
                <a:solidFill>
                  <a:schemeClr val="bg1"/>
                </a:solidFill>
              </a:rPr>
              <a:t>-коде</a:t>
            </a:r>
            <a:r>
              <a:rPr lang="en-US" dirty="0" smtClean="0">
                <a:solidFill>
                  <a:schemeClr val="bg1"/>
                </a:solidFill>
              </a:rPr>
              <a:t>;</a:t>
            </a:r>
            <a:endParaRPr lang="ru-RU" dirty="0" smtClean="0">
              <a:solidFill>
                <a:schemeClr val="bg1"/>
              </a:solidFill>
            </a:endParaRPr>
          </a:p>
          <a:p>
            <a:r>
              <a:rPr lang="ru-RU" dirty="0" smtClean="0">
                <a:solidFill>
                  <a:schemeClr val="bg1"/>
                </a:solidFill>
              </a:rPr>
              <a:t>Следствие предыдущего - после создания объекта </a:t>
            </a:r>
            <a:r>
              <a:rPr lang="ru-RU" dirty="0" err="1" smtClean="0">
                <a:solidFill>
                  <a:schemeClr val="bg1"/>
                </a:solidFill>
              </a:rPr>
              <a:t>хеш</a:t>
            </a:r>
            <a:r>
              <a:rPr lang="ru-RU" dirty="0" smtClean="0">
                <a:solidFill>
                  <a:schemeClr val="bg1"/>
                </a:solidFill>
              </a:rPr>
              <a:t>-код меняться не должен</a:t>
            </a:r>
            <a:r>
              <a:rPr lang="en-US" dirty="0" smtClean="0">
                <a:solidFill>
                  <a:schemeClr val="bg1"/>
                </a:solidFill>
              </a:rPr>
              <a:t>;</a:t>
            </a:r>
            <a:endParaRPr lang="ru-RU" dirty="0" smtClean="0">
              <a:solidFill>
                <a:schemeClr val="bg1"/>
              </a:solidFill>
            </a:endParaRPr>
          </a:p>
          <a:p>
            <a:r>
              <a:rPr lang="ru-RU" dirty="0" smtClean="0">
                <a:solidFill>
                  <a:schemeClr val="bg1"/>
                </a:solidFill>
              </a:rPr>
              <a:t>Значения должны быть хорошо распределены по всему диапазону значений типа </a:t>
            </a:r>
            <a:r>
              <a:rPr lang="en-US" dirty="0" err="1" smtClean="0">
                <a:solidFill>
                  <a:schemeClr val="bg1"/>
                </a:solidFill>
              </a:rPr>
              <a:t>int</a:t>
            </a:r>
            <a:r>
              <a:rPr lang="en-US" dirty="0" smtClean="0">
                <a:solidFill>
                  <a:schemeClr val="bg1"/>
                </a:solidFill>
              </a:rPr>
              <a:t>;</a:t>
            </a:r>
            <a:endParaRPr lang="ru-RU" dirty="0" smtClean="0">
              <a:solidFill>
                <a:schemeClr val="bg1"/>
              </a:solidFill>
            </a:endParaRPr>
          </a:p>
          <a:p>
            <a:r>
              <a:rPr lang="ru-RU" dirty="0" smtClean="0">
                <a:solidFill>
                  <a:schemeClr val="bg1"/>
                </a:solidFill>
              </a:rPr>
              <a:t>Желательно чтобы метод отрабатывал как можно быстрее</a:t>
            </a:r>
            <a:r>
              <a:rPr lang="en-US" dirty="0" smtClean="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Пример реализации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smtClean="0">
                <a:solidFill>
                  <a:schemeClr val="bg1"/>
                </a:solidFill>
              </a:rPr>
              <a:t>Выберите два простых числа</a:t>
            </a:r>
            <a:r>
              <a:rPr lang="en-US" sz="2000" dirty="0" smtClean="0">
                <a:solidFill>
                  <a:schemeClr val="bg1"/>
                </a:solidFill>
              </a:rPr>
              <a:t> </a:t>
            </a:r>
            <a:r>
              <a:rPr lang="ru-RU" sz="2000" dirty="0" smtClean="0">
                <a:solidFill>
                  <a:schemeClr val="bg1"/>
                </a:solidFill>
              </a:rPr>
              <a:t>и напишите следующий код вычисления </a:t>
            </a:r>
            <a:r>
              <a:rPr lang="ru-RU" sz="2000" dirty="0" err="1" smtClean="0">
                <a:solidFill>
                  <a:schemeClr val="bg1"/>
                </a:solidFill>
              </a:rPr>
              <a:t>хеш</a:t>
            </a:r>
            <a:r>
              <a:rPr lang="ru-RU" sz="2000" dirty="0" smtClean="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unchecked</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smtClean="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ru-RU"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17;</a:t>
            </a:r>
          </a:p>
          <a:p>
            <a:r>
              <a:rPr lang="ru-RU" sz="1600" dirty="0" smtClean="0">
                <a:solidFill>
                  <a:srgbClr val="008000"/>
                </a:solidFill>
                <a:latin typeface="Consolas" panose="020B0609020204030204" pitchFamily="49" charset="0"/>
              </a:rPr>
              <a:t>        // </a:t>
            </a:r>
            <a:r>
              <a:rPr lang="ru-RU" sz="1600" dirty="0">
                <a:solidFill>
                  <a:srgbClr val="008000"/>
                </a:solidFill>
                <a:latin typeface="Consolas" panose="020B0609020204030204" pitchFamily="49" charset="0"/>
              </a:rPr>
              <a:t>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field1.GetHashCode();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field2.GetHashCode();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field3.GetHashCode();</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gridCol w="1115877"/>
                <a:gridCol w="1239865"/>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smtClean="0">
                          <a:effectLst/>
                        </a:rPr>
                        <a:t>Да</a:t>
                      </a:r>
                      <a:r>
                        <a:rPr lang="en-US" sz="1600" u="none" strike="noStrike" baseline="30000" dirty="0" smtClean="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smtClean="0">
                          <a:solidFill>
                            <a:schemeClr val="dk1"/>
                          </a:solidFill>
                          <a:effectLst/>
                          <a:latin typeface="+mn-lt"/>
                        </a:rPr>
                        <a:t>Нет</a:t>
                      </a:r>
                      <a:r>
                        <a:rPr lang="ru-RU" sz="1600" b="0" i="0" u="none" strike="noStrike" baseline="0" dirty="0" smtClean="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bl>
          </a:graphicData>
        </a:graphic>
      </p:graphicFrame>
    </p:spTree>
    <p:extLst>
      <p:ext uri="{BB962C8B-B14F-4D97-AF65-F5344CB8AC3E}">
        <p14:creationId xmlns:p14="http://schemas.microsoft.com/office/powerpoint/2010/main" val="10160158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89162451"/>
              </p:ext>
            </p:extLst>
          </p:nvPr>
        </p:nvGraphicFramePr>
        <p:xfrm>
          <a:off x="572970" y="1472018"/>
          <a:ext cx="7700910" cy="4221304"/>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smtClean="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marL="0" algn="l" defTabSz="914400" rtl="0" eaLnBrk="1" latinLnBrk="0" hangingPunct="1"/>
                      <a:r>
                        <a:rPr lang="en-US" sz="1600" b="0" kern="1200" dirty="0" smtClean="0">
                          <a:solidFill>
                            <a:schemeClr val="bg1"/>
                          </a:solidFill>
                          <a:latin typeface="+mn-lt"/>
                          <a:ea typeface="+mn-ea"/>
                          <a:cs typeface="+mn-cs"/>
                        </a:rPr>
                        <a:t>System</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smtClean="0">
                          <a:solidFill>
                            <a:schemeClr val="bg1"/>
                          </a:solidFill>
                          <a:latin typeface="+mn-lt"/>
                          <a:ea typeface="+mn-ea"/>
                          <a:cs typeface="+mn-cs"/>
                        </a:rPr>
                        <a:t>IProgress</a:t>
                      </a:r>
                      <a:r>
                        <a:rPr lang="en-US" sz="1600" b="0" kern="1200" dirty="0" smtClean="0">
                          <a:solidFill>
                            <a:schemeClr val="bg1"/>
                          </a:solidFill>
                          <a:latin typeface="+mn-lt"/>
                          <a:ea typeface="+mn-ea"/>
                          <a:cs typeface="+mn-cs"/>
                        </a:rPr>
                        <a:t>&lt;T&gt;</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smtClean="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smtClean="0">
                <a:solidFill>
                  <a:schemeClr val="bg1"/>
                </a:solidFill>
                <a:latin typeface="+mj-lt"/>
              </a:rPr>
              <a:t>:</a:t>
            </a:r>
          </a:p>
          <a:p>
            <a:pPr eaLnBrk="1" hangingPunct="1"/>
            <a:endParaRPr lang="en-US" sz="1400" dirty="0">
              <a:solidFill>
                <a:schemeClr val="bg1"/>
              </a:solidFill>
              <a:latin typeface="+mj-lt"/>
            </a:endParaRPr>
          </a:p>
          <a:p>
            <a:pPr marL="1028700" lvl="1" eaLnBrk="1" hangingPunct="1">
              <a:buFont typeface="Arial" panose="020B0604020202020204" pitchFamily="34" charset="0"/>
              <a:buChar char="•"/>
            </a:pPr>
            <a:r>
              <a:rPr lang="ru-RU" b="1" dirty="0">
                <a:solidFill>
                  <a:schemeClr val="bg1"/>
                </a:solidFill>
                <a:latin typeface="+mj-lt"/>
              </a:rPr>
              <a:t>Поля</a:t>
            </a:r>
            <a:r>
              <a:rPr lang="ru-RU" dirty="0">
                <a:solidFill>
                  <a:schemeClr val="bg1"/>
                </a:solidFill>
                <a:latin typeface="+mj-lt"/>
              </a:rPr>
              <a:t>: </a:t>
            </a:r>
            <a:r>
              <a:rPr lang="ru-RU" dirty="0" smtClean="0">
                <a:solidFill>
                  <a:schemeClr val="bg1"/>
                </a:solidFill>
                <a:latin typeface="+mj-lt"/>
              </a:rPr>
              <a:t>переменные </a:t>
            </a:r>
            <a:r>
              <a:rPr lang="ru-RU" dirty="0">
                <a:solidFill>
                  <a:schemeClr val="bg1"/>
                </a:solidFill>
                <a:latin typeface="+mj-lt"/>
              </a:rPr>
              <a:t>и объекты любого типа, могут быть </a:t>
            </a:r>
            <a:r>
              <a:rPr lang="ru-RU" dirty="0" smtClean="0">
                <a:solidFill>
                  <a:schemeClr val="bg1"/>
                </a:solidFill>
                <a:latin typeface="+mj-lt"/>
              </a:rPr>
              <a:t>константами.</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smtClean="0">
                <a:solidFill>
                  <a:schemeClr val="bg1"/>
                </a:solidFill>
                <a:latin typeface="+mj-lt"/>
              </a:rPr>
              <a:t>Свойства</a:t>
            </a:r>
            <a:r>
              <a:rPr lang="ru-RU" dirty="0">
                <a:solidFill>
                  <a:schemeClr val="bg1"/>
                </a:solidFill>
                <a:latin typeface="+mj-lt"/>
              </a:rPr>
              <a:t>: </a:t>
            </a:r>
            <a:r>
              <a:rPr lang="ru-RU" dirty="0" smtClean="0">
                <a:solidFill>
                  <a:schemeClr val="bg1"/>
                </a:solidFill>
                <a:latin typeface="+mj-lt"/>
              </a:rPr>
              <a:t>предоставляют </a:t>
            </a:r>
            <a:r>
              <a:rPr lang="ru-RU" dirty="0">
                <a:solidFill>
                  <a:schemeClr val="bg1"/>
                </a:solidFill>
                <a:latin typeface="+mj-lt"/>
              </a:rPr>
              <a:t>доступ к закрытым полям </a:t>
            </a:r>
            <a:r>
              <a:rPr lang="ru-RU" dirty="0" smtClean="0">
                <a:solidFill>
                  <a:schemeClr val="bg1"/>
                </a:solidFill>
                <a:latin typeface="+mj-lt"/>
              </a:rPr>
              <a:t>класса.</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smtClean="0">
                <a:solidFill>
                  <a:schemeClr val="bg1"/>
                </a:solidFill>
                <a:latin typeface="+mj-lt"/>
              </a:rPr>
              <a:t>Методы</a:t>
            </a:r>
            <a:r>
              <a:rPr lang="ru-RU" dirty="0">
                <a:solidFill>
                  <a:schemeClr val="bg1"/>
                </a:solidFill>
                <a:latin typeface="+mj-lt"/>
              </a:rPr>
              <a:t>: </a:t>
            </a:r>
            <a:r>
              <a:rPr lang="ru-RU" dirty="0" smtClean="0">
                <a:solidFill>
                  <a:schemeClr val="bg1"/>
                </a:solidFill>
                <a:latin typeface="+mj-lt"/>
              </a:rPr>
              <a:t>пользовательские </a:t>
            </a:r>
            <a:r>
              <a:rPr lang="ru-RU" dirty="0">
                <a:solidFill>
                  <a:schemeClr val="bg1"/>
                </a:solidFill>
                <a:latin typeface="+mj-lt"/>
              </a:rPr>
              <a:t>функции, описывающие функциональность </a:t>
            </a:r>
            <a:r>
              <a:rPr lang="ru-RU" dirty="0" smtClean="0">
                <a:solidFill>
                  <a:schemeClr val="bg1"/>
                </a:solidFill>
                <a:latin typeface="+mj-lt"/>
              </a:rPr>
              <a:t>класса.</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smtClean="0">
                <a:solidFill>
                  <a:schemeClr val="bg1"/>
                </a:solidFill>
                <a:latin typeface="+mj-lt"/>
              </a:rPr>
              <a:t>Конструкторы</a:t>
            </a:r>
            <a:r>
              <a:rPr lang="ru-RU" dirty="0">
                <a:solidFill>
                  <a:schemeClr val="bg1"/>
                </a:solidFill>
                <a:latin typeface="+mj-lt"/>
              </a:rPr>
              <a:t>: </a:t>
            </a:r>
            <a:r>
              <a:rPr lang="ru-RU" dirty="0" smtClean="0">
                <a:solidFill>
                  <a:schemeClr val="bg1"/>
                </a:solidFill>
                <a:latin typeface="+mj-lt"/>
              </a:rPr>
              <a:t>метод, предназначенный </a:t>
            </a:r>
            <a:r>
              <a:rPr lang="ru-RU" dirty="0">
                <a:solidFill>
                  <a:schemeClr val="bg1"/>
                </a:solidFill>
                <a:latin typeface="+mj-lt"/>
              </a:rPr>
              <a:t>для инициализации начальных значений </a:t>
            </a:r>
            <a:r>
              <a:rPr lang="ru-RU" dirty="0" smtClean="0">
                <a:solidFill>
                  <a:schemeClr val="bg1"/>
                </a:solidFill>
                <a:latin typeface="+mj-lt"/>
              </a:rPr>
              <a:t>класса.</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err="1" smtClean="0">
                <a:solidFill>
                  <a:schemeClr val="bg1"/>
                </a:solidFill>
                <a:latin typeface="+mj-lt"/>
              </a:rPr>
              <a:t>Деконструкторы</a:t>
            </a:r>
            <a:r>
              <a:rPr lang="ru-RU" dirty="0" smtClean="0">
                <a:solidFill>
                  <a:schemeClr val="bg1"/>
                </a:solidFill>
                <a:latin typeface="+mj-lt"/>
              </a:rPr>
              <a:t>: метод для разбора объекта на части (</a:t>
            </a:r>
            <a:r>
              <a:rPr lang="en-US" dirty="0" smtClean="0">
                <a:solidFill>
                  <a:srgbClr val="FFFF00"/>
                </a:solidFill>
                <a:latin typeface="+mj-lt"/>
              </a:rPr>
              <a:t>C# 7</a:t>
            </a:r>
            <a:r>
              <a:rPr lang="en-US" dirty="0" smtClean="0">
                <a:solidFill>
                  <a:schemeClr val="bg1"/>
                </a:solidFill>
                <a:latin typeface="+mj-lt"/>
              </a:rPr>
              <a:t>)</a:t>
            </a:r>
          </a:p>
          <a:p>
            <a:pPr marL="1028700" lvl="1" eaLnBrk="1" hangingPunct="1">
              <a:buFont typeface="Arial" panose="020B0604020202020204" pitchFamily="34" charset="0"/>
              <a:buChar char="•"/>
            </a:pPr>
            <a:r>
              <a:rPr lang="ru-RU" b="1" dirty="0" smtClean="0">
                <a:solidFill>
                  <a:schemeClr val="bg1"/>
                </a:solidFill>
                <a:latin typeface="+mj-lt"/>
              </a:rPr>
              <a:t>Индексаторы</a:t>
            </a:r>
            <a:r>
              <a:rPr lang="ru-RU" dirty="0">
                <a:solidFill>
                  <a:schemeClr val="bg1"/>
                </a:solidFill>
                <a:latin typeface="+mj-lt"/>
              </a:rPr>
              <a:t>: </a:t>
            </a:r>
            <a:r>
              <a:rPr lang="ru-RU" dirty="0" smtClean="0">
                <a:solidFill>
                  <a:schemeClr val="bg1"/>
                </a:solidFill>
                <a:latin typeface="+mj-lt"/>
              </a:rPr>
              <a:t>особое </a:t>
            </a:r>
            <a:r>
              <a:rPr lang="ru-RU" dirty="0">
                <a:solidFill>
                  <a:schemeClr val="bg1"/>
                </a:solidFill>
                <a:latin typeface="+mj-lt"/>
              </a:rPr>
              <a:t>свойство, принимающее в качестве дополнительного параметра индекс </a:t>
            </a:r>
            <a:r>
              <a:rPr lang="ru-RU" dirty="0" smtClean="0">
                <a:solidFill>
                  <a:schemeClr val="bg1"/>
                </a:solidFill>
                <a:latin typeface="+mj-lt"/>
              </a:rPr>
              <a:t>элемента.</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smtClean="0">
                <a:solidFill>
                  <a:schemeClr val="bg1"/>
                </a:solidFill>
                <a:latin typeface="+mj-lt"/>
              </a:rPr>
              <a:t>Вложенные </a:t>
            </a:r>
            <a:r>
              <a:rPr lang="ru-RU" b="1" dirty="0">
                <a:solidFill>
                  <a:schemeClr val="bg1"/>
                </a:solidFill>
                <a:latin typeface="+mj-lt"/>
              </a:rPr>
              <a:t>типы</a:t>
            </a:r>
            <a:r>
              <a:rPr lang="ru-RU" dirty="0">
                <a:solidFill>
                  <a:schemeClr val="bg1"/>
                </a:solidFill>
                <a:latin typeface="+mj-lt"/>
              </a:rPr>
              <a:t>: В классе могут описываться другие классы, а также структуры и перечисления, предназначенные для вспомогательных </a:t>
            </a:r>
            <a:r>
              <a:rPr lang="ru-RU" dirty="0" smtClean="0">
                <a:solidFill>
                  <a:schemeClr val="bg1"/>
                </a:solidFill>
                <a:latin typeface="+mj-lt"/>
              </a:rPr>
              <a:t>целей.</a:t>
            </a:r>
            <a:endParaRPr lang="en-US" dirty="0" smtClean="0">
              <a:solidFill>
                <a:schemeClr val="bg1"/>
              </a:solidFill>
              <a:latin typeface="+mj-lt"/>
            </a:endParaRPr>
          </a:p>
          <a:p>
            <a:pPr marL="1028700" lvl="1" eaLnBrk="1" hangingPunct="1">
              <a:buFont typeface="Arial" panose="020B0604020202020204" pitchFamily="34" charset="0"/>
              <a:buChar char="•"/>
            </a:pPr>
            <a:r>
              <a:rPr lang="ru-RU" b="1" dirty="0" err="1" smtClean="0">
                <a:solidFill>
                  <a:schemeClr val="bg1"/>
                </a:solidFill>
                <a:latin typeface="+mj-lt"/>
              </a:rPr>
              <a:t>Финализатор</a:t>
            </a:r>
            <a:r>
              <a:rPr lang="ru-RU" dirty="0">
                <a:solidFill>
                  <a:schemeClr val="bg1"/>
                </a:solidFill>
                <a:latin typeface="+mj-lt"/>
              </a:rPr>
              <a:t>: Специальный метод предназначенный для освобождения ресурсов </a:t>
            </a:r>
            <a:r>
              <a:rPr lang="ru-RU" dirty="0" smtClean="0">
                <a:solidFill>
                  <a:schemeClr val="bg1"/>
                </a:solidFill>
                <a:latin typeface="+mj-lt"/>
              </a:rPr>
              <a:t>при сборке мусора.</a:t>
            </a:r>
            <a:endParaRPr lang="en-US"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5392</Words>
  <Application>Microsoft Office PowerPoint</Application>
  <PresentationFormat>On-screen Show (4:3)</PresentationFormat>
  <Paragraphs>1134</Paragraphs>
  <Slides>70</Slides>
  <Notes>0</Notes>
  <HiddenSlides>6</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70</vt:i4>
      </vt:variant>
    </vt:vector>
  </HeadingPairs>
  <TitlesOfParts>
    <vt:vector size="80" baseType="lpstr">
      <vt:lpstr>Arial</vt:lpstr>
      <vt:lpstr>Calibri</vt:lpstr>
      <vt:lpstr>Consolas</vt:lpstr>
      <vt:lpstr>Courier New</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Конструкторы - class vs struct</vt:lpstr>
      <vt:lpstr>PowerPoint Presentation</vt:lpstr>
      <vt:lpstr>Автоматические свойства (auto-properties)</vt:lpstr>
      <vt:lpstr>Свойства</vt:lpstr>
      <vt:lpstr>C# 6.0. Инициализция автоматических свойств</vt:lpstr>
      <vt:lpstr>C# 6.0. Автоматические свойства доступные только для чтения</vt:lpstr>
      <vt:lpstr>C# 6.0. Expression Bodied Functions and 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Ключевое слово sealed Запрет наследования</vt:lpstr>
      <vt:lpstr>Наследование - class vs struct</vt:lpstr>
      <vt:lpstr>PowerPoint Presentation</vt:lpstr>
      <vt:lpstr>Позднее связывание (late binding)</vt:lpstr>
      <vt:lpstr>Модификаторы virtual и override</vt:lpstr>
      <vt:lpstr>PowerPoint Presentation</vt:lpstr>
      <vt:lpstr>Абстрактные классы и члены</vt:lpstr>
      <vt:lpstr>PowerPoint Presentation</vt:lpstr>
      <vt:lpstr>PowerPoint Presentation</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class vs struct</vt:lpstr>
      <vt:lpstr>Point2D как class и struct</vt:lpstr>
      <vt:lpstr>PowerPoint Presentation</vt:lpstr>
      <vt:lpstr>Названия интерфейсов</vt:lpstr>
      <vt:lpstr>PowerPoint Presentation</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2017-05-02T12:01:38Z</dcterms:modified>
</cp:coreProperties>
</file>