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5"/>
  </p:notesMasterIdLst>
  <p:sldIdLst>
    <p:sldId id="261" r:id="rId2"/>
    <p:sldId id="257" r:id="rId3"/>
    <p:sldId id="274" r:id="rId4"/>
    <p:sldId id="294" r:id="rId5"/>
    <p:sldId id="285" r:id="rId6"/>
    <p:sldId id="291" r:id="rId7"/>
    <p:sldId id="286" r:id="rId8"/>
    <p:sldId id="264" r:id="rId9"/>
    <p:sldId id="270" r:id="rId10"/>
    <p:sldId id="265" r:id="rId11"/>
    <p:sldId id="266" r:id="rId12"/>
    <p:sldId id="273" r:id="rId13"/>
    <p:sldId id="268" r:id="rId14"/>
    <p:sldId id="267" r:id="rId15"/>
    <p:sldId id="269" r:id="rId16"/>
    <p:sldId id="299" r:id="rId17"/>
    <p:sldId id="279" r:id="rId18"/>
    <p:sldId id="280" r:id="rId19"/>
    <p:sldId id="281" r:id="rId20"/>
    <p:sldId id="292" r:id="rId21"/>
    <p:sldId id="287" r:id="rId22"/>
    <p:sldId id="288" r:id="rId23"/>
    <p:sldId id="293" r:id="rId24"/>
    <p:sldId id="272" r:id="rId25"/>
    <p:sldId id="275" r:id="rId26"/>
    <p:sldId id="289" r:id="rId27"/>
    <p:sldId id="276" r:id="rId28"/>
    <p:sldId id="271" r:id="rId29"/>
    <p:sldId id="263" r:id="rId30"/>
    <p:sldId id="284" r:id="rId31"/>
    <p:sldId id="295" r:id="rId32"/>
    <p:sldId id="262" r:id="rId33"/>
    <p:sldId id="278" r:id="rId34"/>
    <p:sldId id="282" r:id="rId35"/>
    <p:sldId id="277" r:id="rId36"/>
    <p:sldId id="258" r:id="rId37"/>
    <p:sldId id="259" r:id="rId38"/>
    <p:sldId id="290" r:id="rId39"/>
    <p:sldId id="283" r:id="rId40"/>
    <p:sldId id="260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0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71" autoAdjust="0"/>
  </p:normalViewPr>
  <p:slideViewPr>
    <p:cSldViewPr>
      <p:cViewPr varScale="1">
        <p:scale>
          <a:sx n="75" d="100"/>
          <a:sy n="75" d="100"/>
        </p:scale>
        <p:origin x="103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CFC53-1526-41B6-8CBD-767FA907A2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7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t>26.04.2017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ruericlippert/archive/2010/10/25/the-truth-about-value-types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en-us/sysinternals/bb896653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eries/PerfView-Tutorial" TargetMode="External"/><Relationship Id="rId2" Type="http://schemas.openxmlformats.org/officeDocument/2006/relationships/hyperlink" Target="http://www.microsoft.com/en-us/download/details.aspx?id=28567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red-gate.com/library/under-the-hood-of-net-memory-management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magazine/jj883956" TargetMode="External"/><Relationship Id="rId2" Type="http://schemas.openxmlformats.org/officeDocument/2006/relationships/hyperlink" Target="https://msdn.microsoft.com/magazine/jj863136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Управление памятью в </a:t>
            </a:r>
            <a:r>
              <a:rPr lang="en-US" sz="2400" dirty="0" smtClean="0">
                <a:solidFill>
                  <a:schemeClr val="bg1"/>
                </a:solidFill>
              </a:rPr>
              <a:t>.NET. </a:t>
            </a:r>
            <a:r>
              <a:rPr lang="ru-RU" sz="2400" dirty="0" smtClean="0">
                <a:solidFill>
                  <a:schemeClr val="bg1"/>
                </a:solidFill>
              </a:rPr>
              <a:t>Сборка мусора.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Визуальная демонстрация</a:t>
            </a:r>
            <a:endParaRPr lang="ru-RU" dirty="0"/>
          </a:p>
        </p:txBody>
      </p:sp>
      <p:sp>
        <p:nvSpPr>
          <p:cNvPr id="33" name="Rectangle 32"/>
          <p:cNvSpPr/>
          <p:nvPr/>
        </p:nvSpPr>
        <p:spPr>
          <a:xfrm>
            <a:off x="1691680" y="1328579"/>
            <a:ext cx="5760640" cy="1436405"/>
          </a:xfrm>
          <a:prstGeom prst="rect">
            <a:avLst/>
          </a:prstGeom>
          <a:solidFill>
            <a:srgbClr val="6F6F6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kern="0" noProof="0" dirty="0" smtClean="0">
                <a:solidFill>
                  <a:prstClr val="white"/>
                </a:solidFill>
                <a:latin typeface="Century Gothic" panose="020B0502020202020204"/>
              </a:rPr>
              <a:t>Корни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889722" y="221888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64509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64509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64509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21051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21051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121051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77593" y="306011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877593" y="38659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877593" y="4691484"/>
            <a:ext cx="762000" cy="393700"/>
          </a:xfrm>
          <a:prstGeom prst="rect">
            <a:avLst/>
          </a:prstGeom>
          <a:solidFill>
            <a:srgbClr val="E7BF5F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46" name="Straight Arrow Connector 45"/>
          <p:cNvCxnSpPr>
            <a:stCxn id="34" idx="2"/>
            <a:endCxn id="43" idx="0"/>
          </p:cNvCxnSpPr>
          <p:nvPr/>
        </p:nvCxnSpPr>
        <p:spPr>
          <a:xfrm flipH="1">
            <a:off x="3258593" y="2612584"/>
            <a:ext cx="12129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7" name="Straight Arrow Connector 46"/>
          <p:cNvCxnSpPr>
            <a:endCxn id="40" idx="0"/>
          </p:cNvCxnSpPr>
          <p:nvPr/>
        </p:nvCxnSpPr>
        <p:spPr>
          <a:xfrm>
            <a:off x="4502051" y="2612584"/>
            <a:ext cx="0" cy="44753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endCxn id="37" idx="0"/>
          </p:cNvCxnSpPr>
          <p:nvPr/>
        </p:nvCxnSpPr>
        <p:spPr>
          <a:xfrm>
            <a:off x="5745509" y="262831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40" idx="2"/>
            <a:endCxn id="41" idx="0"/>
          </p:cNvCxnSpPr>
          <p:nvPr/>
        </p:nvCxnSpPr>
        <p:spPr>
          <a:xfrm>
            <a:off x="4502051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0" name="Straight Arrow Connector 49"/>
          <p:cNvCxnSpPr/>
          <p:nvPr/>
        </p:nvCxnSpPr>
        <p:spPr>
          <a:xfrm flipH="1">
            <a:off x="3651723" y="3453814"/>
            <a:ext cx="457485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1" name="Straight Arrow Connector 50"/>
          <p:cNvCxnSpPr>
            <a:stCxn id="43" idx="2"/>
            <a:endCxn id="44" idx="0"/>
          </p:cNvCxnSpPr>
          <p:nvPr/>
        </p:nvCxnSpPr>
        <p:spPr>
          <a:xfrm>
            <a:off x="3258593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>
          <a:xfrm flipV="1">
            <a:off x="3258593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>
          <a:xfrm flipH="1">
            <a:off x="4883051" y="3453814"/>
            <a:ext cx="481458" cy="41217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4" name="Straight Arrow Connector 53"/>
          <p:cNvCxnSpPr>
            <a:stCxn id="41" idx="1"/>
            <a:endCxn id="44" idx="3"/>
          </p:cNvCxnSpPr>
          <p:nvPr/>
        </p:nvCxnSpPr>
        <p:spPr>
          <a:xfrm flipH="1">
            <a:off x="3639593" y="40628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5" name="Straight Arrow Connector 54"/>
          <p:cNvCxnSpPr>
            <a:stCxn id="40" idx="3"/>
            <a:endCxn id="37" idx="1"/>
          </p:cNvCxnSpPr>
          <p:nvPr/>
        </p:nvCxnSpPr>
        <p:spPr>
          <a:xfrm>
            <a:off x="4883051" y="325696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56" name="Straight Arrow Connector 55"/>
          <p:cNvCxnSpPr>
            <a:stCxn id="38" idx="0"/>
            <a:endCxn id="37" idx="2"/>
          </p:cNvCxnSpPr>
          <p:nvPr/>
        </p:nvCxnSpPr>
        <p:spPr>
          <a:xfrm flipV="1">
            <a:off x="5745509" y="3453814"/>
            <a:ext cx="0" cy="41217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7" name="Straight Arrow Connector 56"/>
          <p:cNvCxnSpPr>
            <a:stCxn id="42" idx="0"/>
            <a:endCxn id="41" idx="2"/>
          </p:cNvCxnSpPr>
          <p:nvPr/>
        </p:nvCxnSpPr>
        <p:spPr>
          <a:xfrm flipV="1">
            <a:off x="4502051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8" name="Straight Arrow Connector 57"/>
          <p:cNvCxnSpPr>
            <a:stCxn id="42" idx="1"/>
          </p:cNvCxnSpPr>
          <p:nvPr/>
        </p:nvCxnSpPr>
        <p:spPr>
          <a:xfrm flipH="1">
            <a:off x="3651723" y="4888334"/>
            <a:ext cx="46932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59" name="Straight Arrow Connector 58"/>
          <p:cNvCxnSpPr>
            <a:stCxn id="38" idx="2"/>
            <a:endCxn id="39" idx="0"/>
          </p:cNvCxnSpPr>
          <p:nvPr/>
        </p:nvCxnSpPr>
        <p:spPr>
          <a:xfrm>
            <a:off x="5745509" y="4259684"/>
            <a:ext cx="0" cy="43180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0" name="Straight Arrow Connector 59"/>
          <p:cNvCxnSpPr/>
          <p:nvPr/>
        </p:nvCxnSpPr>
        <p:spPr>
          <a:xfrm flipH="1">
            <a:off x="4883053" y="4278154"/>
            <a:ext cx="481455" cy="41333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/>
          <p:cNvCxnSpPr>
            <a:stCxn id="39" idx="1"/>
            <a:endCxn id="42" idx="3"/>
          </p:cNvCxnSpPr>
          <p:nvPr/>
        </p:nvCxnSpPr>
        <p:spPr>
          <a:xfrm flipH="1">
            <a:off x="4883051" y="4888334"/>
            <a:ext cx="481458" cy="0"/>
          </a:xfrm>
          <a:prstGeom prst="straightConnector1">
            <a:avLst/>
          </a:prstGeom>
          <a:noFill/>
          <a:ln w="317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099634" y="1484784"/>
            <a:ext cx="665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 smtClean="0">
                <a:latin typeface="Century Gothic" panose="020B0502020202020204" pitchFamily="34" charset="0"/>
              </a:rPr>
              <a:t>Стек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93483" y="1328579"/>
            <a:ext cx="200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entury Gothic" panose="020B0502020202020204" pitchFamily="34" charset="0"/>
              </a:rPr>
              <a:t>static </a:t>
            </a:r>
            <a:r>
              <a:rPr lang="ru-RU" sz="1600" dirty="0" smtClean="0">
                <a:latin typeface="Century Gothic" panose="020B0502020202020204" pitchFamily="34" charset="0"/>
              </a:rPr>
              <a:t>переменные и регистры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345187" y="2243212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220072" y="2085176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76056" y="1941160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139952" y="2234614"/>
            <a:ext cx="762000" cy="393700"/>
          </a:xfrm>
          <a:prstGeom prst="rect">
            <a:avLst/>
          </a:prstGeom>
          <a:solidFill>
            <a:srgbClr val="E9A039"/>
          </a:solidFill>
          <a:ln w="19050" cap="rnd" cmpd="sng" algn="ctr">
            <a:solidFill>
              <a:srgbClr val="6F6F6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0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2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Корни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Корни – ссылочные переменные с которых сборщик мусора начинает искать достижимые объекты. Корни автоматически считаются достижимыми.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dirty="0" smtClean="0"/>
              <a:t>static </a:t>
            </a:r>
            <a:r>
              <a:rPr lang="ru-RU" dirty="0" smtClean="0"/>
              <a:t>переменные</a:t>
            </a:r>
          </a:p>
          <a:p>
            <a:r>
              <a:rPr lang="ru-RU" dirty="0" smtClean="0"/>
              <a:t>стек - локальные переменные и аргументы функций</a:t>
            </a:r>
          </a:p>
          <a:p>
            <a:r>
              <a:rPr lang="ru-RU" dirty="0" smtClean="0"/>
              <a:t>регистры процессора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5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запускается сборщик мусора?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память </a:t>
            </a:r>
            <a:r>
              <a:rPr lang="ru-RU" dirty="0"/>
              <a:t>выделенная </a:t>
            </a:r>
            <a:r>
              <a:rPr lang="ru-RU" dirty="0" smtClean="0"/>
              <a:t>в управляемой кучи достигает определенного предела. Данный предел зависит от версии </a:t>
            </a:r>
            <a:r>
              <a:rPr lang="en-US" dirty="0" smtClean="0"/>
              <a:t>CLR </a:t>
            </a:r>
            <a:r>
              <a:rPr lang="ru-RU" dirty="0" smtClean="0"/>
              <a:t>и также  менятся в зависимости от поведения программы</a:t>
            </a:r>
          </a:p>
          <a:p>
            <a:r>
              <a:rPr lang="ru-RU" dirty="0" smtClean="0"/>
              <a:t>Если </a:t>
            </a:r>
            <a:r>
              <a:rPr lang="en-US" dirty="0" smtClean="0"/>
              <a:t>Windows</a:t>
            </a:r>
            <a:r>
              <a:rPr lang="ru-RU" dirty="0" smtClean="0"/>
              <a:t> сообщает о приближении к пределу доступной виртуальной памяти</a:t>
            </a:r>
          </a:p>
          <a:p>
            <a:r>
              <a:rPr lang="ru-RU" dirty="0" smtClean="0"/>
              <a:t>Вручную с помощью </a:t>
            </a:r>
            <a:r>
              <a:rPr lang="en-US" dirty="0" err="1" smtClean="0"/>
              <a:t>GC.Collect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0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Сборка мусора на основе поколений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generation based garbage collection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Сборщик мусора в </a:t>
            </a:r>
            <a:r>
              <a:rPr lang="en-US" dirty="0" smtClean="0"/>
              <a:t>.NET </a:t>
            </a:r>
            <a:r>
              <a:rPr lang="ru-RU" dirty="0" smtClean="0"/>
              <a:t>использует т.н. поколения для повышения эффективности своей работы. Выделяемые объекты делятся на три поколения: 0, 1 и 2.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Поколения связаны с временем жизни объекта и то сколько сборок мусора они пережили: 0 – коротко-живущие объекты; 1 – объекты со средним временем жизни; 2 – долгоживущие объекты.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0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2574" y="1597257"/>
            <a:ext cx="8263011" cy="1602785"/>
            <a:chOff x="442577" y="2066794"/>
            <a:chExt cx="8263011" cy="1602785"/>
          </a:xfrm>
        </p:grpSpPr>
        <p:sp>
          <p:nvSpPr>
            <p:cNvPr id="32" name="Rectangle 31"/>
            <p:cNvSpPr/>
            <p:nvPr/>
          </p:nvSpPr>
          <p:spPr>
            <a:xfrm>
              <a:off x="442577" y="206679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7809" y="219551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209809" y="219551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5168" y="219551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27629" y="2195516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00090" y="2195515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Left Brace 37"/>
            <p:cNvSpPr/>
            <p:nvPr/>
          </p:nvSpPr>
          <p:spPr>
            <a:xfrm rot="16200000">
              <a:off x="2156665" y="1069563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83963" y="320791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2575" y="5129950"/>
            <a:ext cx="8263011" cy="1637057"/>
            <a:chOff x="442577" y="4359057"/>
            <a:chExt cx="8263011" cy="1637057"/>
          </a:xfrm>
        </p:grpSpPr>
        <p:sp>
          <p:nvSpPr>
            <p:cNvPr id="41" name="Rectangle 40"/>
            <p:cNvSpPr/>
            <p:nvPr/>
          </p:nvSpPr>
          <p:spPr>
            <a:xfrm>
              <a:off x="442577" y="4359057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809" y="4487782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209809" y="4487781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55168" y="448778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5" name="Left Brace 44"/>
            <p:cNvSpPr/>
            <p:nvPr/>
          </p:nvSpPr>
          <p:spPr>
            <a:xfrm rot="16200000">
              <a:off x="1384203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11500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47" name="Left Brace 46"/>
            <p:cNvSpPr/>
            <p:nvPr/>
          </p:nvSpPr>
          <p:spPr>
            <a:xfrm rot="16200000">
              <a:off x="3714987" y="4134288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42284" y="553444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2574" y="3333331"/>
            <a:ext cx="8263011" cy="1602785"/>
            <a:chOff x="442574" y="3333331"/>
            <a:chExt cx="8263011" cy="1602785"/>
          </a:xfrm>
        </p:grpSpPr>
        <p:sp>
          <p:nvSpPr>
            <p:cNvPr id="50" name="Rectangle 49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55165" y="3462054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c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27626" y="3462053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500087" y="346205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e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6" name="Left Brace 55"/>
            <p:cNvSpPr/>
            <p:nvPr/>
          </p:nvSpPr>
          <p:spPr>
            <a:xfrm rot="16200000">
              <a:off x="2156662" y="2336100"/>
              <a:ext cx="409180" cy="380167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83960" y="447445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4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Поколения</a:t>
            </a:r>
            <a:endParaRPr lang="ru-RU" dirty="0"/>
          </a:p>
        </p:txBody>
      </p:sp>
      <p:grpSp>
        <p:nvGrpSpPr>
          <p:cNvPr id="99" name="Group 98"/>
          <p:cNvGrpSpPr/>
          <p:nvPr/>
        </p:nvGrpSpPr>
        <p:grpSpPr>
          <a:xfrm>
            <a:off x="442573" y="1583915"/>
            <a:ext cx="8263011" cy="1637057"/>
            <a:chOff x="442573" y="1583915"/>
            <a:chExt cx="8263011" cy="1637057"/>
          </a:xfrm>
        </p:grpSpPr>
        <p:sp>
          <p:nvSpPr>
            <p:cNvPr id="100" name="Rectangle 99"/>
            <p:cNvSpPr/>
            <p:nvPr/>
          </p:nvSpPr>
          <p:spPr>
            <a:xfrm>
              <a:off x="442573" y="1583915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47805" y="1712640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09805" y="1712639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5516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4" name="Left Brace 103"/>
            <p:cNvSpPr/>
            <p:nvPr/>
          </p:nvSpPr>
          <p:spPr>
            <a:xfrm rot="16200000">
              <a:off x="1384199" y="1359146"/>
              <a:ext cx="409180" cy="2256750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411496" y="275930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6" name="Left Brace 105"/>
            <p:cNvSpPr/>
            <p:nvPr/>
          </p:nvSpPr>
          <p:spPr>
            <a:xfrm rot="16200000">
              <a:off x="4854890" y="219239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882188" y="26940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91198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538572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98474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047946" y="1718273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05750" y="1712638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565762" y="1712637"/>
              <a:ext cx="762000" cy="544215"/>
            </a:xfrm>
            <a:prstGeom prst="rect">
              <a:avLst/>
            </a:prstGeom>
            <a:solidFill>
              <a:srgbClr val="E7BF5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2574" y="3333331"/>
            <a:ext cx="8263011" cy="1602786"/>
            <a:chOff x="442574" y="3333331"/>
            <a:chExt cx="8263011" cy="1602786"/>
          </a:xfrm>
        </p:grpSpPr>
        <p:sp>
          <p:nvSpPr>
            <p:cNvPr id="115" name="Rectangle 114"/>
            <p:cNvSpPr/>
            <p:nvPr/>
          </p:nvSpPr>
          <p:spPr>
            <a:xfrm>
              <a:off x="442574" y="3333331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578290" y="3455241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k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7" name="Left Brace 116"/>
            <p:cNvSpPr/>
            <p:nvPr/>
          </p:nvSpPr>
          <p:spPr>
            <a:xfrm rot="16200000">
              <a:off x="4867418" y="1961843"/>
              <a:ext cx="409180" cy="453656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94716" y="443669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803726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f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551100" y="345524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311002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h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060474" y="3460877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18278" y="3455242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j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47806" y="3462056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209806" y="3462055"/>
              <a:ext cx="762000" cy="544215"/>
            </a:xfrm>
            <a:prstGeom prst="rect">
              <a:avLst/>
            </a:prstGeom>
            <a:solidFill>
              <a:srgbClr val="FF330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b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66580" y="3462052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7" name="Left Brace 126"/>
            <p:cNvSpPr/>
            <p:nvPr/>
          </p:nvSpPr>
          <p:spPr>
            <a:xfrm rot="16200000">
              <a:off x="1389908" y="3102854"/>
              <a:ext cx="409180" cy="226816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411496" y="447445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42365" y="5043924"/>
            <a:ext cx="8263011" cy="1615942"/>
            <a:chOff x="342365" y="5043924"/>
            <a:chExt cx="8263011" cy="1615942"/>
          </a:xfrm>
        </p:grpSpPr>
        <p:sp>
          <p:nvSpPr>
            <p:cNvPr id="130" name="Rectangle 129"/>
            <p:cNvSpPr/>
            <p:nvPr/>
          </p:nvSpPr>
          <p:spPr>
            <a:xfrm>
              <a:off x="342365" y="5043924"/>
              <a:ext cx="8263011" cy="826717"/>
            </a:xfrm>
            <a:prstGeom prst="rect">
              <a:avLst/>
            </a:prstGeom>
            <a:solidFill>
              <a:srgbClr val="6F6F6F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1" name="Left Brace 130"/>
            <p:cNvSpPr/>
            <p:nvPr/>
          </p:nvSpPr>
          <p:spPr>
            <a:xfrm rot="16200000">
              <a:off x="2574069" y="5128641"/>
              <a:ext cx="409180" cy="1624154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79450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0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60021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g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828733" y="517146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i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47597" y="5172649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a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137244" y="5172648"/>
              <a:ext cx="762000" cy="544215"/>
            </a:xfrm>
            <a:prstGeom prst="rect">
              <a:avLst/>
            </a:prstGeom>
            <a:solidFill>
              <a:srgbClr val="92D050"/>
            </a:solidFill>
            <a:ln w="19050" cap="rnd" cmpd="sng" algn="ctr">
              <a:solidFill>
                <a:srgbClr val="6F6F6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d</a:t>
              </a:r>
              <a:endParaRPr kumimoji="0" lang="ru-RU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7" name="Left Brace 136"/>
            <p:cNvSpPr/>
            <p:nvPr/>
          </p:nvSpPr>
          <p:spPr>
            <a:xfrm rot="16200000">
              <a:off x="925137" y="5178010"/>
              <a:ext cx="409180" cy="1539039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2305" y="619820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2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1367" y="614728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</a:rPr>
                <a:t>1</a:t>
              </a:r>
              <a:endPara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</a:endParaRPr>
            </a:p>
          </p:txBody>
        </p:sp>
        <p:sp>
          <p:nvSpPr>
            <p:cNvPr id="140" name="Left Brace 139"/>
            <p:cNvSpPr/>
            <p:nvPr/>
          </p:nvSpPr>
          <p:spPr>
            <a:xfrm rot="16200000">
              <a:off x="4761474" y="4675632"/>
              <a:ext cx="409180" cy="2543795"/>
            </a:xfrm>
            <a:prstGeom prst="leftBrace">
              <a:avLst/>
            </a:prstGeom>
            <a:noFill/>
            <a:ln w="31750" cap="rnd" cmpd="sng" algn="ctr">
              <a:solidFill>
                <a:srgbClr val="00B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Деструкторы (</a:t>
            </a:r>
            <a:r>
              <a:rPr lang="ru-RU" dirty="0" err="1" smtClean="0"/>
              <a:t>Финализаторы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GC.SuppressFinalize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</a:t>
            </a:r>
          </a:p>
          <a:p>
            <a:r>
              <a:rPr lang="en-US" dirty="0" err="1"/>
              <a:t>GC.ReRegisterForFinalize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6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 </a:t>
            </a:r>
            <a:r>
              <a:rPr lang="ru-RU" dirty="0" smtClean="0"/>
              <a:t>и </a:t>
            </a:r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</a:t>
            </a:r>
            <a:r>
              <a:rPr lang="ru-RU" dirty="0" smtClean="0"/>
              <a:t>есть два режима работы </a:t>
            </a:r>
            <a:r>
              <a:rPr lang="en-US" dirty="0" smtClean="0"/>
              <a:t>GC </a:t>
            </a:r>
            <a:r>
              <a:rPr lang="ru-RU" dirty="0" smtClean="0"/>
              <a:t>который можно менять в файле конфигурации приложения. По умолчанию используется </a:t>
            </a:r>
            <a:r>
              <a:rPr lang="en-US" dirty="0" smtClean="0"/>
              <a:t>concurrent</a:t>
            </a:r>
            <a:r>
              <a:rPr lang="ru-RU" dirty="0" smtClean="0"/>
              <a:t> </a:t>
            </a:r>
            <a:r>
              <a:rPr lang="en-US" dirty="0" smtClean="0"/>
              <a:t>Workstation GC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3861048"/>
            <a:ext cx="8219256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&lt;?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xml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version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1.0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encoding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utf-8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?&gt;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gcServer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true|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gcConcurrent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enabled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|false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/&gt;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runtime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&lt;/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configuration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726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Используется </a:t>
            </a:r>
            <a:r>
              <a:rPr lang="ru-RU" dirty="0"/>
              <a:t>по умолчанию для </a:t>
            </a:r>
            <a:r>
              <a:rPr lang="en-US" dirty="0"/>
              <a:t>desktop </a:t>
            </a:r>
            <a:r>
              <a:rPr lang="ru-RU" dirty="0"/>
              <a:t>приложений</a:t>
            </a:r>
          </a:p>
          <a:p>
            <a:r>
              <a:rPr lang="en-US" dirty="0"/>
              <a:t>GC </a:t>
            </a:r>
            <a:r>
              <a:rPr lang="ru-RU" dirty="0"/>
              <a:t>работает только в одном потоке. Нет выгоды от использования многоядерных </a:t>
            </a:r>
            <a:r>
              <a:rPr lang="ru-RU" dirty="0" smtClean="0"/>
              <a:t>процессоров</a:t>
            </a:r>
          </a:p>
          <a:p>
            <a:r>
              <a:rPr lang="en-US" dirty="0" smtClean="0"/>
              <a:t>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  <a:endParaRPr lang="ru-RU" dirty="0" smtClean="0"/>
          </a:p>
          <a:p>
            <a:pPr lvl="1"/>
            <a:r>
              <a:rPr lang="ru-RU" dirty="0" smtClean="0"/>
              <a:t>Отдельный поток для </a:t>
            </a:r>
            <a:r>
              <a:rPr lang="en-US" dirty="0" smtClean="0"/>
              <a:t>GC</a:t>
            </a:r>
          </a:p>
          <a:p>
            <a:pPr lvl="1"/>
            <a:r>
              <a:rPr lang="ru-RU" dirty="0" smtClean="0"/>
              <a:t>Работает паралельно с приложением. Минимальные задержки исполнения</a:t>
            </a:r>
          </a:p>
          <a:p>
            <a:r>
              <a:rPr lang="en-US" dirty="0" smtClean="0"/>
              <a:t>Non-concurrent </a:t>
            </a:r>
            <a:r>
              <a:rPr lang="en-US" dirty="0"/>
              <a:t>Workstation </a:t>
            </a:r>
            <a:r>
              <a:rPr lang="en-US" dirty="0" smtClean="0"/>
              <a:t>GC</a:t>
            </a:r>
          </a:p>
          <a:p>
            <a:pPr lvl="1"/>
            <a:r>
              <a:rPr lang="en-US" dirty="0" smtClean="0"/>
              <a:t>GC </a:t>
            </a:r>
            <a:r>
              <a:rPr lang="ru-RU" dirty="0" smtClean="0"/>
              <a:t>запускается в контексте одного из потоков приложения</a:t>
            </a:r>
          </a:p>
          <a:p>
            <a:pPr lvl="1"/>
            <a:r>
              <a:rPr lang="ru-RU" dirty="0" smtClean="0"/>
              <a:t>Все остальные потоки останавливаются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3352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Отдельный </a:t>
            </a:r>
            <a:r>
              <a:rPr lang="en-US" dirty="0" smtClean="0"/>
              <a:t>GC </a:t>
            </a:r>
            <a:r>
              <a:rPr lang="ru-RU" dirty="0" smtClean="0"/>
              <a:t>поток для каждого</a:t>
            </a:r>
            <a:r>
              <a:rPr lang="en-US" dirty="0" smtClean="0"/>
              <a:t> </a:t>
            </a:r>
            <a:r>
              <a:rPr lang="ru-RU" dirty="0" smtClean="0"/>
              <a:t>ядра</a:t>
            </a:r>
          </a:p>
          <a:p>
            <a:r>
              <a:rPr lang="ru-RU" dirty="0" smtClean="0"/>
              <a:t>Отдельная куча для каждого процессора</a:t>
            </a:r>
          </a:p>
          <a:p>
            <a:r>
              <a:rPr lang="ru-RU" dirty="0" smtClean="0"/>
              <a:t>До .</a:t>
            </a:r>
            <a:r>
              <a:rPr lang="en-US" dirty="0"/>
              <a:t> NET </a:t>
            </a:r>
            <a:r>
              <a:rPr lang="en-US" dirty="0" smtClean="0"/>
              <a:t>4.5 </a:t>
            </a:r>
            <a:r>
              <a:rPr lang="ru-RU" dirty="0" smtClean="0"/>
              <a:t>работал в </a:t>
            </a:r>
            <a:r>
              <a:rPr lang="en-US" dirty="0" smtClean="0"/>
              <a:t>non</a:t>
            </a:r>
            <a:r>
              <a:rPr lang="ru-RU" dirty="0" smtClean="0"/>
              <a:t>-</a:t>
            </a:r>
            <a:r>
              <a:rPr lang="en-US" dirty="0" smtClean="0"/>
              <a:t>concurrent </a:t>
            </a:r>
            <a:r>
              <a:rPr lang="ru-RU" dirty="0" smtClean="0"/>
              <a:t>режиме. То есть все потоки приложения останавливались во время сборки мусора</a:t>
            </a:r>
          </a:p>
          <a:p>
            <a:r>
              <a:rPr lang="ru-RU" dirty="0" smtClean="0"/>
              <a:t>Начиная с </a:t>
            </a:r>
            <a:r>
              <a:rPr lang="en-US" dirty="0" smtClean="0"/>
              <a:t>.NET 4.5 </a:t>
            </a:r>
            <a:r>
              <a:rPr lang="ru-RU" dirty="0" smtClean="0"/>
              <a:t>поддерживает </a:t>
            </a:r>
            <a:r>
              <a:rPr lang="en-US" dirty="0" smtClean="0"/>
              <a:t>concurrent </a:t>
            </a:r>
            <a:r>
              <a:rPr lang="ru-RU" dirty="0" smtClean="0"/>
              <a:t>режим. </a:t>
            </a:r>
            <a:r>
              <a:rPr lang="ru-RU" dirty="0" smtClean="0">
                <a:solidFill>
                  <a:srgbClr val="FFFF00"/>
                </a:solidFill>
              </a:rPr>
              <a:t>Хороший выбор для приложений которые интенсивно используют память.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27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1640" y="1835142"/>
            <a:ext cx="20882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 : 10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r>
              <a:rPr lang="ru-RU" dirty="0" smtClean="0"/>
              <a:t>-типы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99190" y="1844824"/>
            <a:ext cx="115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int </a:t>
            </a:r>
            <a:r>
              <a:rPr lang="en-US" sz="2000" dirty="0" err="1" smtClean="0"/>
              <a:t>i</a:t>
            </a:r>
            <a:r>
              <a:rPr lang="en-US" sz="2000" dirty="0" smtClean="0"/>
              <a:t> = 10;</a:t>
            </a:r>
            <a:endParaRPr lang="ru-RU" sz="2000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1333912" y="2276872"/>
            <a:ext cx="4318992" cy="457200"/>
            <a:chOff x="1333912" y="2276872"/>
            <a:chExt cx="4318992" cy="457200"/>
          </a:xfrm>
        </p:grpSpPr>
        <p:sp>
          <p:nvSpPr>
            <p:cNvPr id="5" name="Rectangle 4"/>
            <p:cNvSpPr/>
            <p:nvPr/>
          </p:nvSpPr>
          <p:spPr>
            <a:xfrm>
              <a:off x="1333912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11</a:t>
              </a:r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99190" y="2308810"/>
              <a:ext cx="11537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int </a:t>
              </a:r>
              <a:r>
                <a:rPr lang="en-US" sz="2000" dirty="0"/>
                <a:t>j</a:t>
              </a:r>
              <a:r>
                <a:rPr lang="en-US" sz="2000" dirty="0" smtClean="0"/>
                <a:t> = 11;</a:t>
              </a:r>
              <a:endParaRPr lang="ru-RU" sz="2000" dirty="0" smtClean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9512" y="4653136"/>
            <a:ext cx="8777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Благодаря своему сравнительно небольшому размеру значения переменных </a:t>
            </a:r>
            <a:r>
              <a:rPr lang="en-US" sz="2000" dirty="0" smtClean="0"/>
              <a:t>value </a:t>
            </a:r>
            <a:r>
              <a:rPr lang="ru-RU" sz="2000" dirty="0" smtClean="0"/>
              <a:t>типа могут храниться в стеке.</a:t>
            </a:r>
            <a:r>
              <a:rPr lang="en-US" sz="2000" dirty="0" smtClean="0"/>
              <a:t> </a:t>
            </a:r>
            <a:r>
              <a:rPr lang="ru-RU" sz="2000" dirty="0" smtClean="0"/>
              <a:t>При присваивании происходит копирование значения.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blogs.msdn.com/b/ruericlippert/archive/2010/10/25/the-truth-about-value-types.aspx</a:t>
            </a:r>
            <a:endParaRPr lang="ru-RU" sz="2000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331640" y="2276872"/>
            <a:ext cx="3842736" cy="864096"/>
            <a:chOff x="1331640" y="2276872"/>
            <a:chExt cx="3842736" cy="864096"/>
          </a:xfrm>
        </p:grpSpPr>
        <p:sp>
          <p:nvSpPr>
            <p:cNvPr id="8" name="TextBox 7"/>
            <p:cNvSpPr txBox="1"/>
            <p:nvPr/>
          </p:nvSpPr>
          <p:spPr>
            <a:xfrm>
              <a:off x="4499190" y="2740858"/>
              <a:ext cx="675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j</a:t>
              </a:r>
              <a:r>
                <a:rPr lang="en-US" sz="2000" dirty="0" smtClean="0"/>
                <a:t> = </a:t>
              </a:r>
              <a:r>
                <a:rPr lang="en-US" sz="2000" dirty="0" err="1" smtClean="0"/>
                <a:t>i</a:t>
              </a:r>
              <a:r>
                <a:rPr lang="en-US" sz="2000" dirty="0" smtClean="0"/>
                <a:t>; </a:t>
              </a:r>
              <a:endParaRPr lang="ru-RU" sz="2000" dirty="0" smtClean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31640" y="2276872"/>
              <a:ext cx="2088232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j</a:t>
              </a:r>
              <a:r>
                <a:rPr lang="en-US" dirty="0" smtClean="0">
                  <a:solidFill>
                    <a:srgbClr val="002060"/>
                  </a:solidFill>
                </a:rPr>
                <a:t> : </a:t>
              </a:r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ru-RU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91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IDisposable: </a:t>
            </a:r>
            <a:r>
              <a:rPr lang="ru-RU" dirty="0" smtClean="0"/>
              <a:t>управление ресурсами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</a:t>
            </a:r>
            <a:r>
              <a:rPr lang="ru-RU" dirty="0" smtClean="0"/>
              <a:t>используется недетерминированная модель управления памятью. Это означает что программист не контролирует момент освобождения памяти. Данный подход годится для памяти, но не годится для «объектов» которые находятся вне контроля </a:t>
            </a:r>
            <a:r>
              <a:rPr lang="en-US" dirty="0" smtClean="0"/>
              <a:t>.NET – </a:t>
            </a:r>
            <a:r>
              <a:rPr lang="ru-RU" dirty="0" smtClean="0"/>
              <a:t>например, файлы. Создавая объект типа </a:t>
            </a:r>
            <a:r>
              <a:rPr lang="en-US" dirty="0" smtClean="0"/>
              <a:t>FileStream </a:t>
            </a:r>
            <a:r>
              <a:rPr lang="ru-RU" dirty="0" smtClean="0"/>
              <a:t>мы одновременно создаем т.н. дескриптор (</a:t>
            </a:r>
            <a:r>
              <a:rPr lang="en-US" dirty="0" smtClean="0"/>
              <a:t>handle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системный объект который контролируется ОС </a:t>
            </a:r>
            <a:r>
              <a:rPr lang="en-US" dirty="0" smtClean="0"/>
              <a:t>Windows. </a:t>
            </a:r>
            <a:r>
              <a:rPr lang="ru-RU" dirty="0" smtClean="0"/>
              <a:t>Этот дескритор нужно закрывать для корректной работы приложения и экономии системных ресурсов. Интерфейс </a:t>
            </a:r>
            <a:r>
              <a:rPr lang="en-US" dirty="0" smtClean="0"/>
              <a:t>IDisposable </a:t>
            </a:r>
            <a:r>
              <a:rPr lang="ru-RU" dirty="0" smtClean="0"/>
              <a:t>с одним методом </a:t>
            </a:r>
            <a:r>
              <a:rPr lang="en-US" dirty="0" smtClean="0"/>
              <a:t>void Dispose()</a:t>
            </a:r>
            <a:r>
              <a:rPr lang="ru-RU" dirty="0" smtClean="0"/>
              <a:t> позволяет точно упралять моментом когда нужно освобождать такие ресурсы.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40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Переменная видна только внутри блока</a:t>
            </a:r>
          </a:p>
          <a:p>
            <a:r>
              <a:rPr lang="ru-RU" dirty="0" smtClean="0"/>
              <a:t>Автоматически вызывается </a:t>
            </a:r>
            <a:r>
              <a:rPr lang="en-US" dirty="0" smtClean="0"/>
              <a:t>Dispose() </a:t>
            </a:r>
            <a:r>
              <a:rPr lang="ru-RU" dirty="0" smtClean="0"/>
              <a:t>внутри блока </a:t>
            </a:r>
            <a:r>
              <a:rPr lang="en-US" dirty="0" smtClean="0"/>
              <a:t>finally</a:t>
            </a:r>
          </a:p>
          <a:p>
            <a:r>
              <a:rPr lang="ru-RU" dirty="0" smtClean="0"/>
              <a:t>Переменная доступна только для чтения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930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Своя реализация </a:t>
            </a:r>
            <a:r>
              <a:rPr lang="en-US" dirty="0" err="1" smtClean="0"/>
              <a:t>IDisposable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Должна быть реентерабельной</a:t>
            </a:r>
          </a:p>
          <a:p>
            <a:r>
              <a:rPr lang="ru-RU" dirty="0" smtClean="0"/>
              <a:t>Не должна генерировать исключений при повторном вызове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8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IDisposable </a:t>
            </a:r>
            <a:r>
              <a:rPr lang="ru-RU" dirty="0" smtClean="0"/>
              <a:t>и </a:t>
            </a:r>
            <a:r>
              <a:rPr lang="en-US" dirty="0" smtClean="0"/>
              <a:t>foreach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252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Компилятор автоматически генерирует вызов </a:t>
            </a:r>
            <a:r>
              <a:rPr lang="en-US" sz="2800" dirty="0" smtClean="0"/>
              <a:t>Dispose() </a:t>
            </a:r>
            <a:r>
              <a:rPr lang="ru-RU" sz="2800" dirty="0" smtClean="0"/>
              <a:t>для цикла </a:t>
            </a:r>
            <a:r>
              <a:rPr lang="en-US" sz="2800" dirty="0" smtClean="0"/>
              <a:t>foreach. </a:t>
            </a:r>
            <a:r>
              <a:rPr lang="ru-RU" sz="2800" dirty="0" smtClean="0"/>
              <a:t>Цикл: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457200" y="2449487"/>
            <a:ext cx="822960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(ElementType element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collection) statement</a:t>
            </a:r>
            <a:endParaRPr lang="ru-RU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881535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800" dirty="0"/>
              <a:t>п</a:t>
            </a:r>
            <a:r>
              <a:rPr lang="ru-RU" sz="2800" dirty="0" smtClean="0"/>
              <a:t>реобразуется компилятором в (один из вариантов):</a:t>
            </a:r>
            <a:endParaRPr lang="ru-RU" sz="2800" dirty="0"/>
          </a:p>
        </p:txBody>
      </p:sp>
      <p:sp>
        <p:nvSpPr>
          <p:cNvPr id="9" name="Rectangle 8"/>
          <p:cNvSpPr/>
          <p:nvPr/>
        </p:nvSpPr>
        <p:spPr>
          <a:xfrm>
            <a:off x="457200" y="3457599"/>
            <a:ext cx="8229600" cy="28931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E enumerator = (collection).GetEnumerator();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(enumerator.MoveNext())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ElementType element = (ElementType)enumerator.Current;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statement;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(enumerator !=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IDisposable</a:t>
            </a:r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enumerator).Dispose();</a:t>
            </a:r>
          </a:p>
          <a:p>
            <a:r>
              <a:rPr 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453336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FFFF00"/>
                </a:solidFill>
              </a:rPr>
              <a:t>Подробности см. в спецификации </a:t>
            </a:r>
            <a:r>
              <a:rPr lang="en-US" sz="1400" dirty="0" smtClean="0">
                <a:solidFill>
                  <a:srgbClr val="FFFF00"/>
                </a:solidFill>
              </a:rPr>
              <a:t>C# </a:t>
            </a:r>
            <a:r>
              <a:rPr lang="ru-RU" sz="1400" dirty="0" smtClean="0">
                <a:solidFill>
                  <a:srgbClr val="FFFF00"/>
                </a:solidFill>
              </a:rPr>
              <a:t>- §8</a:t>
            </a:r>
            <a:r>
              <a:rPr lang="en-US" sz="1400" dirty="0" smtClean="0">
                <a:solidFill>
                  <a:srgbClr val="FFFF00"/>
                </a:solidFill>
              </a:rPr>
              <a:t>.8.4 The foreach statement</a:t>
            </a:r>
            <a:endParaRPr lang="ru-RU" sz="1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Куча для больших объектов</a:t>
            </a:r>
            <a:br>
              <a:rPr lang="ru-RU" dirty="0" smtClean="0"/>
            </a:br>
            <a:r>
              <a:rPr lang="en-US" dirty="0" smtClean="0"/>
              <a:t>(Large Object Heap – LOH)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Объекты с размером примерно больше 85 килобайт находятся в отдельной куче</a:t>
            </a:r>
          </a:p>
          <a:p>
            <a:r>
              <a:rPr lang="ru-RU" dirty="0" smtClean="0"/>
              <a:t>Данная куча не дефрагментируется т.к. это бы создало большую нагрузку. Фрагментация может возникнуть при интенсивном использовании памяти (сотни мегабайт) и программа выделяет большие временные объекты.</a:t>
            </a:r>
          </a:p>
          <a:p>
            <a:r>
              <a:rPr lang="ru-RU" dirty="0" smtClean="0"/>
              <a:t>Объекты в данной куче считаются принадлежащими второму поколению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24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 Object Heap </a:t>
            </a:r>
            <a:r>
              <a:rPr lang="ru-RU" dirty="0" smtClean="0"/>
              <a:t>в </a:t>
            </a:r>
            <a:r>
              <a:rPr lang="en-US" dirty="0" smtClean="0"/>
              <a:t>.NET 4.5.1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 выше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Добавлена возможность дефрагментации </a:t>
            </a:r>
            <a:r>
              <a:rPr lang="en-US" dirty="0" smtClean="0"/>
              <a:t>LOH </a:t>
            </a:r>
            <a:r>
              <a:rPr lang="ru-RU" dirty="0" smtClean="0"/>
              <a:t>по запросу.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GCSettings.LargeObjectHeapCompactionMode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b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GCLargeObjectHeapCompactionMode.CompactOnce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GC.Collect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После полной сборки мусора свойство </a:t>
            </a:r>
            <a:r>
              <a:rPr lang="en-US" dirty="0" err="1" smtClean="0"/>
              <a:t>LargeObjectHeapCompactionMode</a:t>
            </a:r>
            <a:r>
              <a:rPr lang="ru-RU" dirty="0" smtClean="0"/>
              <a:t> принимает значение </a:t>
            </a:r>
            <a:r>
              <a:rPr lang="en-US" dirty="0" smtClean="0"/>
              <a:t>Default.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9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Временный запрет </a:t>
            </a:r>
            <a:r>
              <a:rPr lang="en-US" dirty="0" smtClean="0"/>
              <a:t>GC (.NET 4.6+)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.NET 4.6 </a:t>
            </a:r>
            <a:r>
              <a:rPr lang="ru-RU" dirty="0" smtClean="0"/>
              <a:t>были добавлены методы</a:t>
            </a:r>
            <a:endParaRPr lang="en-US" dirty="0" smtClean="0"/>
          </a:p>
          <a:p>
            <a:r>
              <a:rPr lang="en-US" dirty="0" err="1" smtClean="0"/>
              <a:t>GC.TryStartNoGCRegion</a:t>
            </a:r>
            <a:r>
              <a:rPr lang="ru-RU" dirty="0" smtClean="0"/>
              <a:t>(</a:t>
            </a:r>
            <a:r>
              <a:rPr lang="en-US" dirty="0" smtClean="0"/>
              <a:t>long </a:t>
            </a:r>
            <a:r>
              <a:rPr lang="en-US" dirty="0" err="1" smtClean="0"/>
              <a:t>totalSize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err="1" smtClean="0"/>
              <a:t>GC.EndNoGCRegion</a:t>
            </a:r>
            <a:r>
              <a:rPr lang="ru-RU" dirty="0" smtClean="0"/>
              <a:t>()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временного запрета сборки мусора при условии наличия указанного объема памяти.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2672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 </a:t>
            </a:r>
            <a:r>
              <a:rPr lang="en-US" dirty="0" smtClean="0"/>
              <a:t>Debug </a:t>
            </a:r>
            <a:r>
              <a:rPr lang="ru-RU" dirty="0" smtClean="0"/>
              <a:t>и </a:t>
            </a:r>
            <a:r>
              <a:rPr lang="en-US" dirty="0" smtClean="0"/>
              <a:t>GC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компиляции проекта в конфигурации </a:t>
            </a:r>
            <a:r>
              <a:rPr lang="en-US" dirty="0" smtClean="0"/>
              <a:t>Debug </a:t>
            </a:r>
            <a:r>
              <a:rPr lang="ru-RU" dirty="0" smtClean="0"/>
              <a:t>к сборке добавляется атрибут </a:t>
            </a:r>
            <a:r>
              <a:rPr lang="en-US" dirty="0" err="1" smtClean="0"/>
              <a:t>DebuggableAttribute</a:t>
            </a:r>
            <a:r>
              <a:rPr lang="ru-RU" dirty="0" smtClean="0"/>
              <a:t>	который дает команду </a:t>
            </a:r>
            <a:r>
              <a:rPr lang="en-US" dirty="0" smtClean="0"/>
              <a:t>GC </a:t>
            </a:r>
            <a:r>
              <a:rPr lang="ru-RU" dirty="0" smtClean="0"/>
              <a:t>исскуственно продлевать время жизни локальных переменных до завершения метода. </a:t>
            </a:r>
            <a:r>
              <a:rPr lang="ru-RU" smtClean="0"/>
              <a:t>Это сделано чтобы программист мог без помех заниматься отладкой.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21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Эффективная работа с памятью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4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Два способа сделать </a:t>
            </a:r>
            <a:r>
              <a:rPr lang="en-US" dirty="0" smtClean="0"/>
              <a:t>GC </a:t>
            </a:r>
            <a:r>
              <a:rPr lang="ru-RU" dirty="0" smtClean="0"/>
              <a:t>«счастливым»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 smtClean="0"/>
              <a:t>Заставить его</a:t>
            </a:r>
            <a:br>
              <a:rPr lang="ru-RU" b="1" dirty="0" smtClean="0"/>
            </a:br>
            <a:r>
              <a:rPr lang="ru-RU" b="1" u="sng" dirty="0" smtClean="0"/>
              <a:t>реже запускаться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Чем меньше выделений памяти, тем реже нужно выполнять уборку мусора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Используйте пулы объектов, по возможности.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u="sng" dirty="0" smtClean="0"/>
              <a:t>Ускорить</a:t>
            </a:r>
            <a:r>
              <a:rPr lang="ru-RU" b="1" dirty="0"/>
              <a:t/>
            </a:r>
            <a:br>
              <a:rPr lang="ru-RU" b="1" dirty="0"/>
            </a:br>
            <a:r>
              <a:rPr lang="ru-RU" b="1" dirty="0" smtClean="0"/>
              <a:t>его работу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Время уборки мусора прямо пропорционально количеству связей которые нужно обойти.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39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Ссылочные типы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Советы по использованию финализаторов (</a:t>
            </a:r>
            <a:r>
              <a:rPr lang="en-US" sz="3600" dirty="0" smtClean="0"/>
              <a:t>finalizers</a:t>
            </a:r>
            <a:r>
              <a:rPr lang="ru-RU" sz="3600" dirty="0" smtClean="0"/>
              <a:t>)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Классы с финализаторами следует размещать в корне иерархии классов</a:t>
            </a:r>
            <a:br>
              <a:rPr lang="ru-RU" sz="2400" dirty="0" smtClean="0"/>
            </a:br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Быстрый код без блокировок</a:t>
            </a:r>
          </a:p>
          <a:p>
            <a:r>
              <a:rPr lang="ru-RU" sz="2400" dirty="0" smtClean="0"/>
              <a:t>Небольшой размер классов</a:t>
            </a:r>
          </a:p>
          <a:p>
            <a:r>
              <a:rPr lang="ru-RU" sz="2400" dirty="0" smtClean="0"/>
              <a:t>Избегайте циклических зависимостей между классами с финализаторами</a:t>
            </a:r>
            <a:endParaRPr lang="ru-RU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709904" y="2436857"/>
            <a:ext cx="2646072" cy="1604501"/>
            <a:chOff x="755576" y="1988840"/>
            <a:chExt cx="3261581" cy="1800200"/>
          </a:xfrm>
        </p:grpSpPr>
        <p:sp>
          <p:nvSpPr>
            <p:cNvPr id="7" name="Oval 6"/>
            <p:cNvSpPr/>
            <p:nvPr/>
          </p:nvSpPr>
          <p:spPr>
            <a:xfrm>
              <a:off x="755576" y="299695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Oval 7"/>
            <p:cNvSpPr/>
            <p:nvPr/>
          </p:nvSpPr>
          <p:spPr>
            <a:xfrm>
              <a:off x="1475656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Oval 8"/>
            <p:cNvSpPr/>
            <p:nvPr/>
          </p:nvSpPr>
          <p:spPr>
            <a:xfrm>
              <a:off x="2302971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Oval 9"/>
            <p:cNvSpPr/>
            <p:nvPr/>
          </p:nvSpPr>
          <p:spPr>
            <a:xfrm>
              <a:off x="3180322" y="25649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Oval 10"/>
            <p:cNvSpPr/>
            <p:nvPr/>
          </p:nvSpPr>
          <p:spPr>
            <a:xfrm>
              <a:off x="1475656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75535" y="306896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finalizable</a:t>
              </a:r>
              <a:endParaRPr lang="ru-RU" sz="2000" dirty="0" smtClean="0"/>
            </a:p>
          </p:txBody>
        </p:sp>
        <p:cxnSp>
          <p:nvCxnSpPr>
            <p:cNvPr id="13" name="Straight Arrow Connector 12"/>
            <p:cNvCxnSpPr>
              <a:stCxn id="7" idx="7"/>
              <a:endCxn id="8" idx="2"/>
            </p:cNvCxnSpPr>
            <p:nvPr/>
          </p:nvCxnSpPr>
          <p:spPr>
            <a:xfrm flipV="1">
              <a:off x="1124352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8" idx="6"/>
              <a:endCxn id="9" idx="2"/>
            </p:cNvCxnSpPr>
            <p:nvPr/>
          </p:nvCxnSpPr>
          <p:spPr>
            <a:xfrm>
              <a:off x="1907704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6"/>
              <a:endCxn id="10" idx="2"/>
            </p:cNvCxnSpPr>
            <p:nvPr/>
          </p:nvCxnSpPr>
          <p:spPr>
            <a:xfrm>
              <a:off x="2735019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5"/>
              <a:endCxn id="11" idx="2"/>
            </p:cNvCxnSpPr>
            <p:nvPr/>
          </p:nvCxnSpPr>
          <p:spPr>
            <a:xfrm>
              <a:off x="1124352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591497" y="1988840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 smtClean="0"/>
                <a:t>Правильно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6" y="2436857"/>
            <a:ext cx="2876718" cy="1640215"/>
            <a:chOff x="5058570" y="1988840"/>
            <a:chExt cx="3545878" cy="1840270"/>
          </a:xfrm>
        </p:grpSpPr>
        <p:sp>
          <p:nvSpPr>
            <p:cNvPr id="19" name="Oval 18"/>
            <p:cNvSpPr/>
            <p:nvPr/>
          </p:nvSpPr>
          <p:spPr>
            <a:xfrm>
              <a:off x="5733194" y="2996952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Oval 19"/>
            <p:cNvSpPr/>
            <p:nvPr/>
          </p:nvSpPr>
          <p:spPr>
            <a:xfrm>
              <a:off x="6453274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Oval 20"/>
            <p:cNvSpPr/>
            <p:nvPr/>
          </p:nvSpPr>
          <p:spPr>
            <a:xfrm>
              <a:off x="7280589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Oval 21"/>
            <p:cNvSpPr/>
            <p:nvPr/>
          </p:nvSpPr>
          <p:spPr>
            <a:xfrm>
              <a:off x="8157940" y="2564904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Oval 22"/>
            <p:cNvSpPr/>
            <p:nvPr/>
          </p:nvSpPr>
          <p:spPr>
            <a:xfrm>
              <a:off x="6453274" y="3356992"/>
              <a:ext cx="432048" cy="4320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58570" y="3429000"/>
              <a:ext cx="12416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finalizable</a:t>
              </a:r>
              <a:endParaRPr lang="ru-RU" sz="2000" dirty="0" smtClean="0"/>
            </a:p>
          </p:txBody>
        </p:sp>
        <p:cxnSp>
          <p:nvCxnSpPr>
            <p:cNvPr id="25" name="Straight Arrow Connector 24"/>
            <p:cNvCxnSpPr>
              <a:stCxn id="19" idx="7"/>
              <a:endCxn id="20" idx="2"/>
            </p:cNvCxnSpPr>
            <p:nvPr/>
          </p:nvCxnSpPr>
          <p:spPr>
            <a:xfrm flipV="1">
              <a:off x="6101970" y="2780928"/>
              <a:ext cx="351304" cy="27929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0" idx="6"/>
              <a:endCxn id="21" idx="2"/>
            </p:cNvCxnSpPr>
            <p:nvPr/>
          </p:nvCxnSpPr>
          <p:spPr>
            <a:xfrm>
              <a:off x="6885322" y="2780928"/>
              <a:ext cx="395267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1" idx="6"/>
              <a:endCxn id="22" idx="2"/>
            </p:cNvCxnSpPr>
            <p:nvPr/>
          </p:nvCxnSpPr>
          <p:spPr>
            <a:xfrm>
              <a:off x="7712637" y="2780928"/>
              <a:ext cx="445303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5"/>
              <a:endCxn id="23" idx="2"/>
            </p:cNvCxnSpPr>
            <p:nvPr/>
          </p:nvCxnSpPr>
          <p:spPr>
            <a:xfrm>
              <a:off x="6101970" y="3365728"/>
              <a:ext cx="351304" cy="207288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88777" y="1988840"/>
              <a:ext cx="2215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2800" i="1" dirty="0" smtClean="0"/>
                <a:t>Неправильно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79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GC.KeepAlive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Как </a:t>
            </a:r>
            <a:r>
              <a:rPr lang="en-US" dirty="0" smtClean="0"/>
              <a:t>Windows</a:t>
            </a:r>
            <a:r>
              <a:rPr lang="ru-RU" dirty="0" smtClean="0"/>
              <a:t> управляет памятью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80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x86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32 бита = 2</a:t>
            </a:r>
            <a:r>
              <a:rPr lang="en-US" sz="1400" dirty="0" smtClean="0"/>
              <a:t>^32 = 4 </a:t>
            </a:r>
            <a:r>
              <a:rPr lang="ru-RU" sz="1400" dirty="0" smtClean="0"/>
              <a:t>Гбайт</a:t>
            </a:r>
          </a:p>
          <a:p>
            <a:pPr lvl="1"/>
            <a:r>
              <a:rPr lang="en-US" sz="1400" dirty="0" smtClean="0"/>
              <a:t>/3GB </a:t>
            </a:r>
            <a:r>
              <a:rPr lang="ru-RU" sz="1400" dirty="0" smtClean="0"/>
              <a:t>и </a:t>
            </a:r>
            <a:r>
              <a:rPr lang="en-US" sz="1400" dirty="0" smtClean="0"/>
              <a:t>/USERVA</a:t>
            </a:r>
            <a:r>
              <a:rPr lang="ru-RU" sz="1400" dirty="0" smtClean="0"/>
              <a:t> могут расширить адресное пространство процесса до 3 Гбайт</a:t>
            </a:r>
          </a:p>
          <a:p>
            <a:pPr lvl="1"/>
            <a:r>
              <a:rPr lang="ru-RU" sz="1400" dirty="0" smtClean="0"/>
              <a:t>Процесс должен быть скомпилирован как «</a:t>
            </a:r>
            <a:r>
              <a:rPr lang="en-US" sz="1400" dirty="0"/>
              <a:t>large address space aware</a:t>
            </a:r>
            <a:r>
              <a:rPr lang="ru-RU" sz="1400" dirty="0" smtClean="0"/>
              <a:t>» чтобы он мог использовать память выше </a:t>
            </a:r>
            <a:r>
              <a:rPr lang="en-US" sz="1400" dirty="0" smtClean="0"/>
              <a:t>2 </a:t>
            </a:r>
            <a:r>
              <a:rPr lang="ru-RU" sz="1400" dirty="0" smtClean="0"/>
              <a:t>Гбайт</a:t>
            </a:r>
            <a:endParaRPr lang="ru-RU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85882" y="2735369"/>
            <a:ext cx="3174608" cy="3789975"/>
            <a:chOff x="251520" y="2707346"/>
            <a:chExt cx="3174608" cy="3789975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251520" y="2707346"/>
              <a:ext cx="2727673" cy="1708150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410230" y="2890226"/>
              <a:ext cx="2772111" cy="162718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584184" y="3083266"/>
              <a:ext cx="2841944" cy="1582738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Пользовательское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82069" y="4914582"/>
              <a:ext cx="2844059" cy="1582739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2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Системное</a:t>
              </a:r>
              <a:b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62803" y="2735369"/>
            <a:ext cx="3151197" cy="3789975"/>
            <a:chOff x="5309235" y="2707346"/>
            <a:chExt cx="3151197" cy="3789975"/>
          </a:xfrm>
        </p:grpSpPr>
        <p:sp>
          <p:nvSpPr>
            <p:cNvPr id="24" name="Rectangle 2"/>
            <p:cNvSpPr>
              <a:spLocks noChangeArrowheads="1"/>
            </p:cNvSpPr>
            <p:nvPr/>
          </p:nvSpPr>
          <p:spPr bwMode="auto">
            <a:xfrm>
              <a:off x="5309235" y="2707346"/>
              <a:ext cx="2727673" cy="2489654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5467945" y="2829266"/>
              <a:ext cx="2772111" cy="2513315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5618488" y="2961346"/>
              <a:ext cx="2841944" cy="2444659"/>
            </a:xfrm>
            <a:prstGeom prst="rect">
              <a:avLst/>
            </a:prstGeom>
            <a:solidFill>
              <a:srgbClr val="FFC425"/>
            </a:solidFill>
            <a:ln w="25400" cap="flat" cmpd="sng" algn="ctr">
              <a:solidFill>
                <a:srgbClr val="FFC425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46038" tIns="39688" rIns="46038" bIns="39688" anchor="ctr"/>
            <a:lstStyle/>
            <a:p>
              <a:pPr lvl="0" algn="ctr" defTabSz="777875">
                <a:defRPr/>
              </a:pPr>
              <a:r>
                <a:rPr lang="ru-RU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3</a:t>
              </a:r>
              <a:r>
                <a:rPr lang="en-US" kern="0" dirty="0" smtClean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 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Гбайт</a:t>
              </a:r>
              <a:endParaRPr lang="en-US" kern="0" dirty="0">
                <a:solidFill>
                  <a:srgbClr val="FFFFFF"/>
                </a:solidFill>
                <a:latin typeface="Arial"/>
                <a:cs typeface="Calibri" pitchFamily="34" charset="0"/>
              </a:endParaRPr>
            </a:p>
            <a:p>
              <a:pPr lvl="0" algn="ctr" defTabSz="777875">
                <a:defRPr/>
              </a:pP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Пользовательское</a:t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5616373" y="5669440"/>
              <a:ext cx="2844059" cy="827881"/>
            </a:xfrm>
            <a:prstGeom prst="rect">
              <a:avLst/>
            </a:prstGeom>
            <a:solidFill>
              <a:srgbClr val="F15C44"/>
            </a:solidFill>
            <a:ln w="25400" cap="flat" cmpd="sng" algn="ctr">
              <a:solidFill>
                <a:srgbClr val="F15C44">
                  <a:shade val="50000"/>
                </a:srgbClr>
              </a:solidFill>
              <a:prstDash val="solid"/>
              <a:headEnd/>
              <a:tailEnd/>
            </a:ln>
            <a:effectLst/>
          </p:spPr>
          <p:txBody>
            <a:bodyPr lIns="77788" tIns="39688" rIns="77788" bIns="39688" anchor="ctr"/>
            <a:lstStyle/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1 </a:t>
              </a: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Гбайт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  <a:p>
              <a:pPr marL="0" marR="0" lvl="0" indent="0" algn="ctr" defTabSz="777875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Системное</a:t>
              </a:r>
              <a: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  <a:t/>
              </a:r>
              <a:br>
                <a:rPr lang="ru-RU" kern="0" dirty="0">
                  <a:solidFill>
                    <a:srgbClr val="FFFFFF"/>
                  </a:solidFill>
                  <a:latin typeface="Arial"/>
                  <a:cs typeface="Calibri" pitchFamily="34" charset="0"/>
                </a:rPr>
              </a:br>
              <a:r>
                <a:rPr kumimoji="0" lang="ru-RU" sz="1800" b="0" i="0" u="none" strike="noStrike" kern="0" cap="none" spc="0" normalizeH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Calibri" pitchFamily="34" charset="0"/>
                </a:rPr>
                <a:t>пространство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72733" y="2245799"/>
            <a:ext cx="2431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По умолчанию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80781" y="2245799"/>
            <a:ext cx="120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/>
              <a:t>3Гбайт</a:t>
            </a: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276872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Адресное пространство для </a:t>
            </a:r>
            <a:r>
              <a:rPr lang="en-US" dirty="0" smtClean="0"/>
              <a:t>x</a:t>
            </a:r>
            <a:r>
              <a:rPr lang="ru-RU" dirty="0" smtClean="0"/>
              <a:t>64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08719"/>
          </a:xfrm>
        </p:spPr>
        <p:txBody>
          <a:bodyPr>
            <a:normAutofit/>
          </a:bodyPr>
          <a:lstStyle/>
          <a:p>
            <a:r>
              <a:rPr lang="ru-RU" sz="1400" dirty="0" smtClean="0"/>
              <a:t>64 бита = 2</a:t>
            </a:r>
            <a:r>
              <a:rPr lang="en-US" sz="1400" dirty="0" smtClean="0"/>
              <a:t>^</a:t>
            </a:r>
            <a:r>
              <a:rPr lang="ru-RU" sz="1400" dirty="0" smtClean="0"/>
              <a:t>64</a:t>
            </a:r>
            <a:r>
              <a:rPr lang="en-US" sz="1400" dirty="0" smtClean="0"/>
              <a:t> = 17</a:t>
            </a:r>
            <a:r>
              <a:rPr lang="ru-RU" sz="1400" dirty="0" smtClean="0"/>
              <a:t> </a:t>
            </a:r>
            <a:r>
              <a:rPr lang="en-US" sz="1400" dirty="0" smtClean="0"/>
              <a:t>179</a:t>
            </a:r>
            <a:r>
              <a:rPr lang="ru-RU" sz="1400" dirty="0" smtClean="0"/>
              <a:t> </a:t>
            </a:r>
            <a:r>
              <a:rPr lang="en-US" sz="1400" dirty="0" smtClean="0"/>
              <a:t>869</a:t>
            </a:r>
            <a:r>
              <a:rPr lang="ru-RU" sz="1400" dirty="0" smtClean="0"/>
              <a:t> </a:t>
            </a:r>
            <a:r>
              <a:rPr lang="en-US" sz="1400" dirty="0" smtClean="0"/>
              <a:t>184 </a:t>
            </a:r>
            <a:r>
              <a:rPr lang="ru-RU" sz="1400" dirty="0" smtClean="0"/>
              <a:t>Гб =</a:t>
            </a:r>
            <a:r>
              <a:rPr lang="en-US" sz="1400" dirty="0" smtClean="0">
                <a:latin typeface="Calibri"/>
              </a:rPr>
              <a:t> 16 </a:t>
            </a:r>
            <a:r>
              <a:rPr lang="ru-RU" sz="1400" dirty="0" smtClean="0">
                <a:latin typeface="Calibri"/>
              </a:rPr>
              <a:t>Эксабайтов</a:t>
            </a:r>
            <a:endParaRPr lang="ru-RU" sz="1400" dirty="0" smtClean="0"/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x64 </a:t>
            </a:r>
            <a:r>
              <a:rPr lang="ru-RU" sz="1400" dirty="0" smtClean="0"/>
              <a:t>архитектуре в данный момент используется 48 битов 	= </a:t>
            </a:r>
            <a:r>
              <a:rPr lang="en-US" sz="1400" dirty="0" smtClean="0"/>
              <a:t>262</a:t>
            </a:r>
            <a:r>
              <a:rPr lang="ru-RU" sz="1400" dirty="0" smtClean="0"/>
              <a:t> </a:t>
            </a:r>
            <a:r>
              <a:rPr lang="en-US" sz="1400" dirty="0" smtClean="0"/>
              <a:t>144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256 </a:t>
            </a:r>
            <a:r>
              <a:rPr lang="ru-RU" sz="1400" dirty="0" smtClean="0"/>
              <a:t>Тб</a:t>
            </a:r>
          </a:p>
          <a:p>
            <a:pPr lvl="1"/>
            <a:r>
              <a:rPr lang="ru-RU" sz="1400" dirty="0" smtClean="0"/>
              <a:t>В </a:t>
            </a:r>
            <a:r>
              <a:rPr lang="en-US" sz="1400" dirty="0" smtClean="0"/>
              <a:t>IA-64</a:t>
            </a:r>
            <a:r>
              <a:rPr lang="ru-RU" sz="1400" dirty="0"/>
              <a:t> архитектуре в данный момент используется </a:t>
            </a:r>
            <a:r>
              <a:rPr lang="ru-RU" sz="1400" dirty="0" smtClean="0"/>
              <a:t>50 битов 	= </a:t>
            </a:r>
            <a:r>
              <a:rPr lang="en-US" sz="1400" dirty="0" smtClean="0"/>
              <a:t>1</a:t>
            </a:r>
            <a:r>
              <a:rPr lang="ru-RU" sz="1400" dirty="0" smtClean="0"/>
              <a:t> </a:t>
            </a:r>
            <a:r>
              <a:rPr lang="en-US" sz="1400" dirty="0" smtClean="0"/>
              <a:t>048</a:t>
            </a:r>
            <a:r>
              <a:rPr lang="ru-RU" sz="1400" dirty="0" smtClean="0"/>
              <a:t> </a:t>
            </a:r>
            <a:r>
              <a:rPr lang="en-US" sz="1400" dirty="0" smtClean="0"/>
              <a:t>576 </a:t>
            </a:r>
            <a:r>
              <a:rPr lang="ru-RU" sz="1400" dirty="0" smtClean="0"/>
              <a:t>Гб 	</a:t>
            </a:r>
            <a:r>
              <a:rPr lang="en-US" sz="1400" dirty="0" smtClean="0"/>
              <a:t>= </a:t>
            </a:r>
            <a:r>
              <a:rPr lang="en-US" sz="1400" dirty="0"/>
              <a:t>1024 </a:t>
            </a:r>
            <a:r>
              <a:rPr lang="ru-RU" sz="1400" dirty="0" smtClean="0"/>
              <a:t>Тб</a:t>
            </a:r>
          </a:p>
          <a:p>
            <a:pPr lvl="1"/>
            <a:r>
              <a:rPr lang="en-US" sz="1400" dirty="0" smtClean="0"/>
              <a:t>Windows X64 </a:t>
            </a:r>
            <a:r>
              <a:rPr lang="ru-RU" sz="1400" dirty="0" smtClean="0"/>
              <a:t>использует 44 бита 			= </a:t>
            </a:r>
            <a:r>
              <a:rPr lang="en-US" sz="1400" dirty="0" smtClean="0"/>
              <a:t>16</a:t>
            </a:r>
            <a:r>
              <a:rPr lang="ru-RU" sz="1400" dirty="0" smtClean="0"/>
              <a:t> </a:t>
            </a:r>
            <a:r>
              <a:rPr lang="en-US" sz="1400" dirty="0" smtClean="0"/>
              <a:t>384 </a:t>
            </a:r>
            <a:r>
              <a:rPr lang="ru-RU" sz="1400" dirty="0" smtClean="0"/>
              <a:t>Гб 		</a:t>
            </a:r>
            <a:r>
              <a:rPr lang="en-US" sz="1400" dirty="0" smtClean="0"/>
              <a:t>= </a:t>
            </a:r>
            <a:r>
              <a:rPr lang="en-US" sz="1400" dirty="0"/>
              <a:t>16 </a:t>
            </a:r>
            <a:r>
              <a:rPr lang="ru-RU" sz="1400" dirty="0" smtClean="0"/>
              <a:t>Тб</a:t>
            </a:r>
          </a:p>
          <a:p>
            <a:pPr lvl="1"/>
            <a:endParaRPr lang="ru-RU" sz="14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37070" y="2304168"/>
            <a:ext cx="831139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square" tIns="0" anchor="ctr">
            <a:spAutoFit/>
          </a:bodyPr>
          <a:lstStyle/>
          <a:p>
            <a:endParaRPr lang="en-US" dirty="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396343" y="2375882"/>
            <a:ext cx="908633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4211960" y="2375882"/>
            <a:ext cx="4716016" cy="4770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tIns="0">
            <a:spAutoFit/>
          </a:bodyPr>
          <a:lstStyle/>
          <a:p>
            <a:pPr defTabSz="914363"/>
            <a:r>
              <a:rPr lang="en-US" sz="2800" dirty="0" smtClean="0">
                <a:solidFill>
                  <a:srgbClr val="FFFFFF"/>
                </a:solidFill>
                <a:latin typeface="Arial"/>
              </a:rPr>
              <a:t>32-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битовый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 </a:t>
            </a:r>
            <a:r>
              <a:rPr lang="ru-RU" sz="2800" dirty="0" smtClean="0">
                <a:solidFill>
                  <a:srgbClr val="FFFFFF"/>
                </a:solidFill>
                <a:latin typeface="Arial"/>
              </a:rPr>
              <a:t>процесс на </a:t>
            </a:r>
            <a:r>
              <a:rPr lang="en-US" sz="2800" dirty="0" smtClean="0">
                <a:solidFill>
                  <a:srgbClr val="FFFFFF"/>
                </a:solidFill>
                <a:latin typeface="Arial"/>
              </a:rPr>
              <a:t>x64</a:t>
            </a:r>
            <a:endParaRPr lang="en-US" sz="2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539552" y="2917145"/>
            <a:ext cx="2727673" cy="1708150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718582" y="3043986"/>
            <a:ext cx="2772111" cy="1627188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916601" y="4939620"/>
            <a:ext cx="2844059" cy="1657732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4932040" y="3124200"/>
            <a:ext cx="2727673" cy="969496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5090750" y="3359710"/>
            <a:ext cx="2772111" cy="883495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5255564" y="3566160"/>
            <a:ext cx="2841944" cy="90556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4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Гб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5253449" y="4648201"/>
            <a:ext cx="2844059" cy="1657731"/>
          </a:xfrm>
          <a:prstGeom prst="rect">
            <a:avLst/>
          </a:prstGeom>
          <a:solidFill>
            <a:srgbClr val="F15C44"/>
          </a:solidFill>
          <a:ln w="25400" cap="flat" cmpd="sng" algn="ctr">
            <a:solidFill>
              <a:srgbClr val="F15C44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77788" tIns="39688" rIns="7778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spcBef>
                <a:spcPct val="0"/>
              </a:spcBef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Системное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918716" y="3181230"/>
            <a:ext cx="2841944" cy="1581912"/>
          </a:xfrm>
          <a:prstGeom prst="rect">
            <a:avLst/>
          </a:prstGeom>
          <a:solidFill>
            <a:srgbClr val="FFC425"/>
          </a:solidFill>
          <a:ln w="25400" cap="flat" cmpd="sng" algn="ctr">
            <a:solidFill>
              <a:srgbClr val="FFC425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lIns="46038" tIns="39688" rIns="46038" bIns="39688" anchor="ctr"/>
          <a:lstStyle/>
          <a:p>
            <a:pPr marL="0" marR="0" lvl="0" indent="0" algn="ctr" defTabSz="777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8 </a:t>
            </a:r>
            <a:r>
              <a:rPr kumimoji="0" lang="ru-RU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Calibri" pitchFamily="34" charset="0"/>
              </a:rPr>
              <a:t>Тб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  <a:p>
            <a:pPr lvl="0" algn="ctr" defTabSz="777875">
              <a:defRPr/>
            </a:pP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Пользовательское</a:t>
            </a:r>
            <a:b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</a:br>
            <a:r>
              <a:rPr lang="ru-RU" kern="0" dirty="0">
                <a:solidFill>
                  <a:srgbClr val="FFFFFF"/>
                </a:solidFill>
                <a:latin typeface="Arial"/>
                <a:cs typeface="Calibri" pitchFamily="34" charset="0"/>
              </a:rPr>
              <a:t>пространство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Мониторинг используемой памяти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6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из кода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GC.CollectionCount</a:t>
            </a:r>
            <a:r>
              <a:rPr lang="en-US" dirty="0" smtClean="0"/>
              <a:t>(</a:t>
            </a:r>
            <a:r>
              <a:rPr lang="ru-RU" dirty="0" smtClean="0"/>
              <a:t>номерПоколения</a:t>
            </a:r>
            <a:r>
              <a:rPr lang="en-US" dirty="0" smtClean="0"/>
              <a:t>)</a:t>
            </a:r>
            <a:r>
              <a:rPr lang="ru-RU" dirty="0" smtClean="0"/>
              <a:t> – сообщает сколько раз выполнялась сборка мусора для указанного поколения</a:t>
            </a:r>
          </a:p>
          <a:p>
            <a:r>
              <a:rPr lang="en-US" dirty="0" err="1"/>
              <a:t>GC.GetTotalMemory</a:t>
            </a:r>
            <a:r>
              <a:rPr lang="en-US" dirty="0"/>
              <a:t>(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forceFullCollection</a:t>
            </a:r>
            <a:r>
              <a:rPr lang="en-US" dirty="0" smtClean="0"/>
              <a:t>)</a:t>
            </a:r>
            <a:r>
              <a:rPr lang="ru-RU" dirty="0" smtClean="0"/>
              <a:t> – возвращает кол-во байтов выделенных в куче</a:t>
            </a:r>
          </a:p>
          <a:p>
            <a:r>
              <a:rPr lang="en-US" dirty="0" err="1" smtClean="0"/>
              <a:t>Environment.WorkingSet</a:t>
            </a:r>
            <a:r>
              <a:rPr lang="en-US" dirty="0" smtClean="0"/>
              <a:t> – </a:t>
            </a:r>
            <a:r>
              <a:rPr lang="ru-RU" dirty="0" smtClean="0"/>
              <a:t>размер в байтах рабочего множества процесса </a:t>
            </a:r>
            <a:r>
              <a:rPr lang="en-US" dirty="0" smtClean="0"/>
              <a:t>(working set)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7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Мониторинг используемой памяти внешними средствами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Счетчики  производительности</a:t>
            </a:r>
            <a:endParaRPr lang="en-US" dirty="0" smtClean="0"/>
          </a:p>
          <a:p>
            <a:pPr lvl="1"/>
            <a:r>
              <a:rPr lang="en-US" dirty="0" smtClean="0"/>
              <a:t>Performance Monitor</a:t>
            </a:r>
            <a:r>
              <a:rPr lang="ru-RU" dirty="0" smtClean="0"/>
              <a:t> (</a:t>
            </a:r>
            <a:r>
              <a:rPr lang="en-US" dirty="0" smtClean="0"/>
              <a:t>Control Panel </a:t>
            </a:r>
            <a:r>
              <a:rPr lang="en-US" dirty="0"/>
              <a:t>\ Administrative </a:t>
            </a:r>
            <a:r>
              <a:rPr lang="en-US" dirty="0" smtClean="0"/>
              <a:t>Tools)</a:t>
            </a:r>
          </a:p>
          <a:p>
            <a:pPr lvl="1"/>
            <a:r>
              <a:rPr lang="en-US" dirty="0"/>
              <a:t>Process Explorer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technet.microsoft.com/en-us/sysinternals/bb896653</a:t>
            </a:r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 err="1" smtClean="0"/>
              <a:t>PerfView</a:t>
            </a:r>
            <a:endParaRPr lang="en-US" dirty="0" smtClean="0"/>
          </a:p>
          <a:p>
            <a:r>
              <a:rPr lang="en-US" dirty="0" err="1" smtClean="0"/>
              <a:t>dotMemory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en-US" dirty="0" smtClean="0"/>
              <a:t>JetBrains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6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PerfView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PerfView</a:t>
            </a:r>
            <a:r>
              <a:rPr lang="en-US" dirty="0" smtClean="0"/>
              <a:t> </a:t>
            </a:r>
            <a:r>
              <a:rPr lang="ru-RU" dirty="0" smtClean="0"/>
              <a:t>это бесплатный инструмент для профилирования </a:t>
            </a:r>
            <a:r>
              <a:rPr lang="en-US" dirty="0" smtClean="0"/>
              <a:t>.NET</a:t>
            </a:r>
            <a:r>
              <a:rPr lang="ru-RU" dirty="0" smtClean="0"/>
              <a:t> приложений.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Скачать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www.microsoft.com/en-us/download/details.aspx?id=28567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r>
              <a:rPr lang="ru-RU" dirty="0" smtClean="0"/>
              <a:t>Серия обучающих видео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channel9.msdn.com/Series/PerfView-Tutorial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394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Счетчики производительности для мониторинга памяти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ru-RU" sz="2400" dirty="0" smtClean="0"/>
              <a:t>категория </a:t>
            </a:r>
            <a:r>
              <a:rPr lang="en-US" sz="2000" dirty="0"/>
              <a:t>.NET CLR </a:t>
            </a:r>
            <a:r>
              <a:rPr lang="en-US" sz="2000" dirty="0" smtClean="0"/>
              <a:t>Memory</a:t>
            </a:r>
            <a:r>
              <a:rPr lang="ru-RU" sz="2000" dirty="0" smtClean="0"/>
              <a:t>)</a:t>
            </a:r>
            <a:endParaRPr lang="ru-R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397274"/>
              </p:ext>
            </p:extLst>
          </p:nvPr>
        </p:nvGraphicFramePr>
        <p:xfrm>
          <a:off x="467544" y="1124744"/>
          <a:ext cx="8208912" cy="5394960"/>
        </p:xfrm>
        <a:graphic>
          <a:graphicData uri="http://schemas.openxmlformats.org/drawingml/2006/table">
            <a:tbl>
              <a:tblPr/>
              <a:tblGrid>
                <a:gridCol w="3312368"/>
                <a:gridCol w="4896544"/>
              </a:tblGrid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Название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Описание</a:t>
                      </a:r>
                      <a:endParaRPr lang="en-US" sz="1400" b="0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# Bytes in all Heaps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Общий размер кучи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: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Gen0+Gen1+Gen2+LOH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GC Handles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дескрипторов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822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Gen 0,1,2 Collections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</a:t>
                      </a:r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выполнялся для каждого поколения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Induced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раз вызывался </a:t>
                      </a:r>
                      <a:r>
                        <a:rPr lang="en-US" sz="14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GC.Collect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committed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committed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байтов для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 (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выделено и используется)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Total reserved Bytes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Кол-во</a:t>
                      </a:r>
                      <a:r>
                        <a:rPr lang="ru-RU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 зарезервированных байтов для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GC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Pinned Objects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кол-во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прикрепленных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(fixed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в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C#)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объектов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# of Sink Blocks in use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 вол-во объектов синхронизации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en-US" sz="14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onsolas" panose="020B0609020204030204" pitchFamily="49" charset="0"/>
                        </a:rPr>
                        <a:t>% Time in GC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в % заняла последняя сборка мусора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Allocated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Скорость выделения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Два последних значения / интервал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Finalization Survivors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объектов не были удалены т.к. нужно вызывать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0,1 Promoted Bytes/Sec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байт/сек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меняет поколение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Максимальный размер поколения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-0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Gen 1,2 heap size</a:t>
                      </a:r>
                      <a: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/>
                      </a:r>
                      <a:br>
                        <a:rPr lang="ru-RU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</a:br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Large Object Heap size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Текущее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кол-во байтов в поколениях 1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и 2, а также </a:t>
                      </a:r>
                      <a:r>
                        <a:rPr lang="en-US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LOH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Finalization-Memory from Gen 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перешло из 0 в 1 т.к. нужен вызов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~Fin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Promoted Memory from Gen 0, 1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Сколько байтов пережило </a:t>
                      </a:r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GC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в данном поколении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9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используемой памяти средствами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smtClean="0"/>
              <a:t>Visual Studio </a:t>
            </a:r>
            <a:r>
              <a:rPr lang="ru-RU" dirty="0" smtClean="0"/>
              <a:t>встроено средство для профилирования кода с точки зрения использования процессора или памяти.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Меню </a:t>
            </a:r>
            <a:r>
              <a:rPr lang="en-US" dirty="0" smtClean="0"/>
              <a:t>Analyze </a:t>
            </a:r>
            <a:r>
              <a:rPr lang="en-US" dirty="0"/>
              <a:t>-&gt; </a:t>
            </a:r>
            <a:r>
              <a:rPr lang="en-US" dirty="0" smtClean="0"/>
              <a:t>Launch </a:t>
            </a:r>
            <a:r>
              <a:rPr lang="en-US" dirty="0" err="1" smtClean="0"/>
              <a:t>Perfomance</a:t>
            </a:r>
            <a:r>
              <a:rPr lang="en-US" dirty="0" smtClean="0"/>
              <a:t> Wizard. </a:t>
            </a:r>
            <a:r>
              <a:rPr lang="ru-RU" dirty="0" smtClean="0"/>
              <a:t>В диалоге выбираем «</a:t>
            </a:r>
            <a:r>
              <a:rPr lang="en-US" dirty="0" smtClean="0"/>
              <a:t>.NET Memory Allocation (Sampling)</a:t>
            </a:r>
            <a:r>
              <a:rPr lang="ru-RU" dirty="0" smtClean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4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Under the Hood of .NET Memory </a:t>
            </a:r>
            <a:r>
              <a:rPr lang="en-US" sz="3200" dirty="0" smtClean="0"/>
              <a:t>Management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en-US" sz="3200" dirty="0"/>
              <a:t>Chris Farrell </a:t>
            </a:r>
            <a:r>
              <a:rPr lang="ru-RU" sz="3200" dirty="0" smtClean="0"/>
              <a:t>и</a:t>
            </a:r>
            <a:r>
              <a:rPr lang="en-US" sz="3200" dirty="0" smtClean="0"/>
              <a:t> </a:t>
            </a:r>
            <a:r>
              <a:rPr lang="en-US" sz="3200" dirty="0"/>
              <a:t>Nick Harrison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1600200"/>
            <a:ext cx="5626968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www.red-gate.com/library/under-the-hood-of-net-memory-management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233333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- The C# Memory Model in Theory and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Part 1: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msdn.microsoft.com/magazine/jj863136</a:t>
            </a:r>
            <a:endParaRPr lang="en-US" sz="2400" dirty="0"/>
          </a:p>
          <a:p>
            <a:r>
              <a:rPr lang="en-US" sz="2400" dirty="0" smtClean="0"/>
              <a:t>Part </a:t>
            </a:r>
            <a:r>
              <a:rPr lang="en-US" sz="2400" dirty="0"/>
              <a:t>2: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msdn.microsoft.com/magazine/jj883956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32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Упаковка </a:t>
            </a:r>
            <a:r>
              <a:rPr lang="en-US" sz="3200" dirty="0" smtClean="0"/>
              <a:t>(boxing) </a:t>
            </a:r>
            <a:r>
              <a:rPr lang="ru-RU" sz="3200" dirty="0" smtClean="0"/>
              <a:t>и распаковка </a:t>
            </a:r>
            <a:r>
              <a:rPr lang="en-US" sz="3200" dirty="0" smtClean="0"/>
              <a:t>(unboxing)</a:t>
            </a:r>
            <a:endParaRPr lang="ru-R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1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en-US" sz="2400" dirty="0" smtClean="0"/>
              <a:t>.NET </a:t>
            </a:r>
            <a:r>
              <a:rPr lang="ru-RU" sz="2400" dirty="0" smtClean="0"/>
              <a:t>все типы являются наследниками от ссылочного типа </a:t>
            </a:r>
            <a:r>
              <a:rPr lang="en-US" sz="2400" dirty="0" err="1" smtClean="0"/>
              <a:t>System.Object</a:t>
            </a:r>
            <a:r>
              <a:rPr lang="ru-RU" sz="2400" dirty="0" smtClean="0"/>
              <a:t>. В том числе и </a:t>
            </a:r>
            <a:r>
              <a:rPr lang="en-US" sz="2400" dirty="0" smtClean="0"/>
              <a:t>value </a:t>
            </a:r>
            <a:r>
              <a:rPr lang="ru-RU" sz="2400" dirty="0" smtClean="0"/>
              <a:t>типы, такие как </a:t>
            </a:r>
            <a:r>
              <a:rPr lang="en-US" sz="2400" dirty="0" err="1" smtClean="0"/>
              <a:t>int</a:t>
            </a:r>
            <a:r>
              <a:rPr lang="en-US" sz="2400" dirty="0" smtClean="0"/>
              <a:t>, double, </a:t>
            </a:r>
            <a:r>
              <a:rPr lang="en-US" sz="2400" dirty="0" err="1" smtClean="0"/>
              <a:t>DateTime</a:t>
            </a:r>
            <a:r>
              <a:rPr lang="en-US" sz="2400" dirty="0" smtClean="0"/>
              <a:t> </a:t>
            </a:r>
            <a:r>
              <a:rPr lang="ru-RU" sz="2400" dirty="0" smtClean="0"/>
              <a:t>и другие</a:t>
            </a:r>
            <a:r>
              <a:rPr lang="en-US" sz="2400" dirty="0" smtClean="0"/>
              <a:t>. </a:t>
            </a:r>
            <a:r>
              <a:rPr lang="ru-RU" sz="2400" dirty="0" smtClean="0"/>
              <a:t>Следовательно можно привести значение</a:t>
            </a:r>
            <a:r>
              <a:rPr lang="en-US" sz="2400" dirty="0" smtClean="0"/>
              <a:t> value</a:t>
            </a:r>
            <a:r>
              <a:rPr lang="ru-RU" sz="2400" dirty="0" smtClean="0"/>
              <a:t>-типа к типу </a:t>
            </a:r>
            <a:r>
              <a:rPr lang="en-US" sz="2400" dirty="0" smtClean="0"/>
              <a:t>object. </a:t>
            </a:r>
            <a:r>
              <a:rPr lang="ru-RU" sz="2400" dirty="0" smtClean="0"/>
              <a:t>Этот процесс называется «упаковкой» и в результате копия значения </a:t>
            </a:r>
            <a:r>
              <a:rPr lang="en-US" sz="2400" dirty="0" smtClean="0"/>
              <a:t>value</a:t>
            </a:r>
            <a:r>
              <a:rPr lang="ru-RU" sz="2400" dirty="0" smtClean="0"/>
              <a:t>-типа оказывается в управляемой куче. Обратный процесс называется «распаковкой». Следует стремиться к избавлению от упаковок/распаковок т.к. они снижают производительность.</a:t>
            </a:r>
            <a:endParaRPr lang="ru-RU" sz="2400" dirty="0"/>
          </a:p>
        </p:txBody>
      </p:sp>
      <p:sp>
        <p:nvSpPr>
          <p:cNvPr id="6" name="Rectangle 5"/>
          <p:cNvSpPr/>
          <p:nvPr/>
        </p:nvSpPr>
        <p:spPr>
          <a:xfrm>
            <a:off x="457200" y="5157192"/>
            <a:ext cx="8147248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Распаковка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067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упаковки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Приведение типа-значения к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System.Object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 = 10;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x;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Приведение типа-значения к типу интерфейса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y = 10;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IConvertible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y;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 Вызовы не переопределённых виртуальных методов, унаследованных от System.Object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DayOfWeek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weekDay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.Now.DayOfWeek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hashCode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weekDay.GetHashCode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Вызов не виртуального метода Object.GetType() на типе-значении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id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Guid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.NewGuid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id.GetType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упаковка!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262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Выделение памяти на стеке: </a:t>
            </a:r>
            <a:r>
              <a:rPr lang="en-US" sz="3600" dirty="0" err="1" smtClean="0"/>
              <a:t>stackalloc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 помощью ключевого слова </a:t>
            </a:r>
            <a:r>
              <a:rPr lang="en-US" dirty="0" err="1" smtClean="0"/>
              <a:t>stackalloc</a:t>
            </a:r>
            <a:r>
              <a:rPr lang="en-US" dirty="0" smtClean="0"/>
              <a:t> </a:t>
            </a:r>
            <a:r>
              <a:rPr lang="ru-RU" dirty="0" smtClean="0"/>
              <a:t>можно выделять память </a:t>
            </a:r>
            <a:r>
              <a:rPr lang="ru-RU" smtClean="0"/>
              <a:t>на стеке что может улучшить производительность:</a:t>
            </a:r>
            <a:endParaRPr lang="ru-RU" dirty="0" smtClean="0"/>
          </a:p>
          <a:p>
            <a:r>
              <a:rPr lang="ru-RU" dirty="0" smtClean="0"/>
              <a:t>Меньшая нагрузка на </a:t>
            </a:r>
            <a:r>
              <a:rPr lang="en-US" dirty="0" smtClean="0"/>
              <a:t>GC</a:t>
            </a:r>
          </a:p>
          <a:p>
            <a:r>
              <a:rPr lang="ru-RU" dirty="0" smtClean="0"/>
              <a:t>Память освобождается при выходе из метода</a:t>
            </a:r>
          </a:p>
          <a:p>
            <a:r>
              <a:rPr lang="ru-RU" dirty="0" smtClean="0"/>
              <a:t>Улучшенная «локальность» </a:t>
            </a:r>
            <a:r>
              <a:rPr lang="en-US" dirty="0" smtClean="0"/>
              <a:t>(locality) </a:t>
            </a:r>
            <a:r>
              <a:rPr lang="ru-RU" dirty="0" smtClean="0"/>
              <a:t>данных для кеша процессора</a:t>
            </a:r>
          </a:p>
          <a:p>
            <a:endParaRPr lang="ru-RU" dirty="0"/>
          </a:p>
          <a:p>
            <a:pPr marL="0" indent="0">
              <a:buNone/>
            </a:pPr>
            <a:r>
              <a:rPr lang="en-US" dirty="0" err="1" smtClean="0"/>
              <a:t>stackalloc</a:t>
            </a:r>
            <a:r>
              <a:rPr lang="en-US" dirty="0" smtClean="0"/>
              <a:t> </a:t>
            </a:r>
            <a:r>
              <a:rPr lang="ru-RU" dirty="0" smtClean="0"/>
              <a:t>можно использовать только в </a:t>
            </a:r>
            <a:r>
              <a:rPr lang="en-US" dirty="0" smtClean="0"/>
              <a:t>unsafe </a:t>
            </a:r>
            <a:r>
              <a:rPr lang="ru-RU" dirty="0" smtClean="0"/>
              <a:t>контексте.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2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Сборщик мусора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5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алгоритм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Поставить на паузу все потоки процесса (</a:t>
            </a:r>
            <a:r>
              <a:rPr lang="en-US" sz="2800" dirty="0" smtClean="0"/>
              <a:t>non-concurrent </a:t>
            </a:r>
            <a:r>
              <a:rPr lang="ru-RU" sz="2800" dirty="0"/>
              <a:t>режим) </a:t>
            </a:r>
            <a:r>
              <a:rPr lang="ru-RU" sz="2800" dirty="0" smtClean="0"/>
              <a:t>или только часть из них (</a:t>
            </a:r>
            <a:r>
              <a:rPr lang="en-US" sz="2800" dirty="0" smtClean="0"/>
              <a:t>concurrent </a:t>
            </a:r>
            <a:r>
              <a:rPr lang="ru-RU" sz="2800" dirty="0"/>
              <a:t>режим)</a:t>
            </a:r>
            <a:endParaRPr lang="ru-RU" sz="2800" dirty="0" smtClean="0"/>
          </a:p>
          <a:p>
            <a:r>
              <a:rPr lang="ru-RU" sz="2800" dirty="0" smtClean="0"/>
              <a:t>Определить какие объекты достижимы начиная с «корней» (</a:t>
            </a:r>
            <a:r>
              <a:rPr lang="en-US" sz="2800" dirty="0" smtClean="0"/>
              <a:t>roots)</a:t>
            </a:r>
          </a:p>
          <a:p>
            <a:r>
              <a:rPr lang="ru-RU" sz="2800" dirty="0" smtClean="0"/>
              <a:t>Недостижимые объекты – мусор!</a:t>
            </a:r>
            <a:r>
              <a:rPr lang="en-US" sz="2800" dirty="0" smtClean="0"/>
              <a:t> </a:t>
            </a:r>
            <a:r>
              <a:rPr lang="ru-RU" sz="2800" dirty="0" smtClean="0"/>
              <a:t>Удаляем их</a:t>
            </a:r>
          </a:p>
          <a:p>
            <a:r>
              <a:rPr lang="ru-RU" sz="2800" dirty="0" smtClean="0"/>
              <a:t>Выполняем дефрагментацию кучи чтобы свободное пространство шло непрерывным блоком в конце кучи. Одновременно исправляем адреса ссылок.</a:t>
            </a:r>
            <a:endParaRPr lang="en-US" sz="2800" dirty="0" smtClean="0"/>
          </a:p>
          <a:p>
            <a:pPr lvl="1"/>
            <a:r>
              <a:rPr lang="ru-RU" sz="2400" dirty="0" smtClean="0"/>
              <a:t>Примечание: Для </a:t>
            </a:r>
            <a:r>
              <a:rPr lang="en-US" sz="2400" dirty="0" smtClean="0"/>
              <a:t>LOH</a:t>
            </a:r>
            <a:r>
              <a:rPr lang="ru-RU" sz="2400" dirty="0" smtClean="0"/>
              <a:t> дефрагментация не выполняется</a:t>
            </a:r>
          </a:p>
          <a:p>
            <a:r>
              <a:rPr lang="ru-RU" sz="2800" dirty="0" smtClean="0"/>
              <a:t>Снимаем все потоки с паузы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5309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1588</Words>
  <Application>Microsoft Office PowerPoint</Application>
  <PresentationFormat>On-screen Show (4:3)</PresentationFormat>
  <Paragraphs>305</Paragraphs>
  <Slides>43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Century Gothic</vt:lpstr>
      <vt:lpstr>Consolas</vt:lpstr>
      <vt:lpstr>bel-hard-training</vt:lpstr>
      <vt:lpstr>PowerPoint Presentation</vt:lpstr>
      <vt:lpstr>Value-типы</vt:lpstr>
      <vt:lpstr>Ссылочные типы</vt:lpstr>
      <vt:lpstr>WeakReference</vt:lpstr>
      <vt:lpstr>Упаковка (boxing) и распаковка (unboxing)</vt:lpstr>
      <vt:lpstr>Примеры упаковки</vt:lpstr>
      <vt:lpstr>Выделение памяти на стеке: stackalloc</vt:lpstr>
      <vt:lpstr>Сборщик мусора</vt:lpstr>
      <vt:lpstr>Общий алгоритм</vt:lpstr>
      <vt:lpstr>Визуальная демонстрация</vt:lpstr>
      <vt:lpstr>Корни</vt:lpstr>
      <vt:lpstr>Когда запускается сборщик мусора?</vt:lpstr>
      <vt:lpstr>Сборка мусора на основе поколений (generation based garbage collection)</vt:lpstr>
      <vt:lpstr>Поколения</vt:lpstr>
      <vt:lpstr>Поколения</vt:lpstr>
      <vt:lpstr>Деструкторы (Финализаторы)</vt:lpstr>
      <vt:lpstr>Workstation GC и Server GC</vt:lpstr>
      <vt:lpstr>Workstation GC</vt:lpstr>
      <vt:lpstr>Server GC</vt:lpstr>
      <vt:lpstr>IDisposable: управление ресурсами</vt:lpstr>
      <vt:lpstr>using</vt:lpstr>
      <vt:lpstr>Своя реализация IDisposable</vt:lpstr>
      <vt:lpstr>IDisposable и foreach</vt:lpstr>
      <vt:lpstr>Куча для больших объектов (Large Object Heap – LOH)</vt:lpstr>
      <vt:lpstr>Large Object Heap в .NET 4.5.1 и выше</vt:lpstr>
      <vt:lpstr>Временный запрет GC (.NET 4.6+)</vt:lpstr>
      <vt:lpstr>Конфигурация Debug и GC</vt:lpstr>
      <vt:lpstr>Эффективная работа с памятью</vt:lpstr>
      <vt:lpstr>Два способа сделать GC «счастливым»</vt:lpstr>
      <vt:lpstr>Советы по использованию финализаторов (finalizers)</vt:lpstr>
      <vt:lpstr>GC.KeepAlive</vt:lpstr>
      <vt:lpstr>Как Windows управляет памятью</vt:lpstr>
      <vt:lpstr>Адресное пространство для x86</vt:lpstr>
      <vt:lpstr>Адресное пространство для x64</vt:lpstr>
      <vt:lpstr>Мониторинг используемой памяти</vt:lpstr>
      <vt:lpstr>Мониторинг используемой памяти из кода</vt:lpstr>
      <vt:lpstr>Мониторинг используемой памяти внешними средствами</vt:lpstr>
      <vt:lpstr>PerfView</vt:lpstr>
      <vt:lpstr>Счетчики производительности для мониторинга памяти (категория .NET CLR Memory)</vt:lpstr>
      <vt:lpstr>Анализ используемой памяти средствами Visual Studio</vt:lpstr>
      <vt:lpstr>Литература</vt:lpstr>
      <vt:lpstr>Under the Hood of .NET Memory Management Chris Farrell и Nick Harrison</vt:lpstr>
      <vt:lpstr>C# - The C# Memory Model in Theory and Practice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2014-04-27T18:11:43Z</dcterms:created>
  <dcterms:modified xsi:type="dcterms:W3CDTF">2017-04-25T21:43:12Z</dcterms:modified>
</cp:coreProperties>
</file>