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9753600" cx="13004800"/>
  <p:notesSz cx="6858000" cy="9144000"/>
  <p:embeddedFontLst>
    <p:embeddedFont>
      <p:font typeface="Helvetica Neue"/>
      <p:regular r:id="rId17"/>
      <p:bold r:id="rId18"/>
      <p:italic r:id="rId19"/>
      <p:boldItalic r:id="rId20"/>
    </p:embeddedFont>
    <p:embeddedFont>
      <p:font typeface="Helvetica Neue Ligh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DF1682F-869F-49C2-BE3B-569959ADAF67}">
  <a:tblStyle styleId="{EDF1682F-869F-49C2-BE3B-569959ADAF67}" styleName="Table_0"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6E6E6"/>
          </a:solidFill>
        </a:fill>
      </a:tcStyle>
    </a:wholeTbl>
    <a:band1H>
      <a:tcTxStyle/>
    </a:band1H>
    <a:band2H>
      <a:tcTxStyle b="off" i="off"/>
      <a:tcStyle>
        <a:fill>
          <a:solidFill>
            <a:srgbClr val="FFFFFF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508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FFFFF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000000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Italic.fntdata"/><Relationship Id="rId11" Type="http://schemas.openxmlformats.org/officeDocument/2006/relationships/slide" Target="slides/slide6.xml"/><Relationship Id="rId22" Type="http://schemas.openxmlformats.org/officeDocument/2006/relationships/font" Target="fonts/HelveticaNeueLight-bold.fntdata"/><Relationship Id="rId10" Type="http://schemas.openxmlformats.org/officeDocument/2006/relationships/slide" Target="slides/slide5.xml"/><Relationship Id="rId21" Type="http://schemas.openxmlformats.org/officeDocument/2006/relationships/font" Target="fonts/HelveticaNeueLight-regular.fntdata"/><Relationship Id="rId13" Type="http://schemas.openxmlformats.org/officeDocument/2006/relationships/slide" Target="slides/slide8.xml"/><Relationship Id="rId24" Type="http://schemas.openxmlformats.org/officeDocument/2006/relationships/font" Target="fonts/HelveticaNeueLight-boldItalic.fntdata"/><Relationship Id="rId12" Type="http://schemas.openxmlformats.org/officeDocument/2006/relationships/slide" Target="slides/slide7.xml"/><Relationship Id="rId23" Type="http://schemas.openxmlformats.org/officeDocument/2006/relationships/font" Target="fonts/HelveticaNeueLigh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HelveticaNeu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italic.fntdata"/><Relationship Id="rId6" Type="http://schemas.openxmlformats.org/officeDocument/2006/relationships/slide" Target="slides/slide1.xml"/><Relationship Id="rId18" Type="http://schemas.openxmlformats.org/officeDocument/2006/relationships/font" Target="fonts/HelveticaNeue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17999"/>
              </a:lnSpc>
              <a:spcBef>
                <a:spcPts val="0"/>
              </a:spcBef>
              <a:buChar char="●"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l">
              <a:lnSpc>
                <a:spcPct val="117999"/>
              </a:lnSpc>
              <a:spcBef>
                <a:spcPts val="0"/>
              </a:spcBef>
              <a:buChar char="○"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l">
              <a:lnSpc>
                <a:spcPct val="117999"/>
              </a:lnSpc>
              <a:spcBef>
                <a:spcPts val="0"/>
              </a:spcBef>
              <a:buChar char="■"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l">
              <a:lnSpc>
                <a:spcPct val="117999"/>
              </a:lnSpc>
              <a:spcBef>
                <a:spcPts val="0"/>
              </a:spcBef>
              <a:buChar char="●"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l">
              <a:lnSpc>
                <a:spcPct val="117999"/>
              </a:lnSpc>
              <a:spcBef>
                <a:spcPts val="0"/>
              </a:spcBef>
              <a:buChar char="○"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l">
              <a:lnSpc>
                <a:spcPct val="117999"/>
              </a:lnSpc>
              <a:spcBef>
                <a:spcPts val="0"/>
              </a:spcBef>
              <a:buChar char="■"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l">
              <a:lnSpc>
                <a:spcPct val="117999"/>
              </a:lnSpc>
              <a:spcBef>
                <a:spcPts val="0"/>
              </a:spcBef>
              <a:buChar char="●"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l">
              <a:lnSpc>
                <a:spcPct val="117999"/>
              </a:lnSpc>
              <a:spcBef>
                <a:spcPts val="0"/>
              </a:spcBef>
              <a:buChar char="○"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l">
              <a:lnSpc>
                <a:spcPct val="117999"/>
              </a:lnSpc>
              <a:spcBef>
                <a:spcPts val="0"/>
              </a:spcBef>
              <a:buChar char="■"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&amp; Sub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  <a:defRPr b="0" i="0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  <a:defRPr b="0" i="0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  <a:defRPr b="0" i="0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  <a:defRPr b="0" i="0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  <a:defRPr b="0" i="0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73050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27305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273050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273050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wrap="square" tIns="50800">
            <a:noAutofit/>
          </a:bodyPr>
          <a:lstStyle/>
          <a:p>
            <a:pPr indent="-1143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3 Up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pic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7305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73050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73050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73050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73050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73050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27305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273050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273050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4" name="Shape 44"/>
          <p:cNvSpPr/>
          <p:nvPr>
            <p:ph idx="3" type="pic"/>
          </p:nvPr>
        </p:nvSpPr>
        <p:spPr>
          <a:xfrm>
            <a:off x="6724518" y="889000"/>
            <a:ext cx="5334002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7305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73050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73050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73050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73050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73050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27305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273050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273050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5" name="Shape 45"/>
          <p:cNvSpPr/>
          <p:nvPr>
            <p:ph idx="4" type="pic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7305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73050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73050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73050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73050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73050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27305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273050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273050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wrap="square" tIns="50800">
            <a:noAutofit/>
          </a:bodyPr>
          <a:lstStyle/>
          <a:p>
            <a:pPr indent="-1143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" type="body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82032" lvl="1" marL="74083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82032" lvl="2" marL="118533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82033" lvl="3" marL="162983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82033" lvl="4" marL="207433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73050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27305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273050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273050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27305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73050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73050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73050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73050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73050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27305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273050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273050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wrap="square" tIns="50800">
            <a:noAutofit/>
          </a:bodyPr>
          <a:lstStyle/>
          <a:p>
            <a:pPr indent="-1143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pic"/>
          </p:nvPr>
        </p:nvSpPr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7305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73050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73050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73050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73050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73050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27305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273050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273050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wrap="square" tIns="50800">
            <a:noAutofit/>
          </a:bodyPr>
          <a:lstStyle/>
          <a:p>
            <a:pPr indent="-1143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2" type="sldNum"/>
          </p:nvPr>
        </p:nvSpPr>
        <p:spPr>
          <a:xfrm>
            <a:off x="12331700" y="9220200"/>
            <a:ext cx="3175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wrap="square" tIns="50800">
            <a:noAutofit/>
          </a:bodyPr>
          <a:lstStyle/>
          <a:p>
            <a:pPr indent="-1016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ct val="100000"/>
              <a:buFont typeface="Palatino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324863"/>
                </a:solidFill>
                <a:latin typeface="Palatino"/>
                <a:ea typeface="Palatino"/>
                <a:cs typeface="Palatino"/>
                <a:sym typeface="Palatin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wrap="square" tIns="50800">
            <a:noAutofit/>
          </a:bodyPr>
          <a:lstStyle/>
          <a:p>
            <a:pPr indent="-1143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ulle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" type="body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27305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73050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73050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73050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73050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73050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27305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273050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273050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wrap="square" tIns="50800">
            <a:noAutofit/>
          </a:bodyPr>
          <a:lstStyle/>
          <a:p>
            <a:pPr indent="-1143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650238" y="390595"/>
            <a:ext cx="11704324" cy="16256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defRPr b="0" i="0" sz="6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650238" y="2275838"/>
            <a:ext cx="11704324" cy="64369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2087" lvl="0" marL="47148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69634" lvl="1" marL="90623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39700" lvl="2" marL="13335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3520" lvl="3" marL="187452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3520" lvl="4" marL="233172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»"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73050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27305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273050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273050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65000" rIns="65000" wrap="square" tIns="65000">
            <a:noAutofit/>
          </a:bodyPr>
          <a:lstStyle/>
          <a:p>
            <a:pPr indent="-1016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Calibri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- Cent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wrap="square" tIns="50800">
            <a:noAutofit/>
          </a:bodyPr>
          <a:lstStyle/>
          <a:p>
            <a:pPr indent="-1143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Vertical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idx="2" type="pic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7305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73050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73050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73050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73050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73050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27305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273050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273050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  <a:defRPr b="0" i="0" sz="6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  <a:defRPr b="0" i="0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  <a:defRPr b="0" i="0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  <a:defRPr b="0" i="0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  <a:defRPr b="0" i="0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  <a:defRPr b="0" i="0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73050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27305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273050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273050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wrap="square" tIns="50800">
            <a:noAutofit/>
          </a:bodyPr>
          <a:lstStyle/>
          <a:p>
            <a:pPr indent="-1143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- Top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wrap="square" tIns="50800">
            <a:noAutofit/>
          </a:bodyPr>
          <a:lstStyle/>
          <a:p>
            <a:pPr indent="-1143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27305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73050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73050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73050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73050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73050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27305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273050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273050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wrap="square" tIns="50800">
            <a:noAutofit/>
          </a:bodyPr>
          <a:lstStyle/>
          <a:p>
            <a:pPr indent="-1143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Bullets &amp; Photo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pic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7305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73050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73050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73050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73050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73050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27305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273050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273050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209550" lvl="0" marL="3429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09550" lvl="1" marL="6858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09550" lvl="2" marL="10287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09550" lvl="3" marL="13716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09550" lvl="4" marL="17145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73050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27305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273050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273050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wrap="square" tIns="50800">
            <a:noAutofit/>
          </a:bodyPr>
          <a:lstStyle/>
          <a:p>
            <a:pPr indent="-1143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  <a:defRPr b="0" i="0" sz="8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27305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73050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73050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73050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73050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73050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27305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273050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273050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wrap="square" tIns="50800">
            <a:noAutofit/>
          </a:bodyPr>
          <a:lstStyle/>
          <a:p>
            <a:pPr indent="-1143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Relationship Id="rId4" Type="http://schemas.openxmlformats.org/officeDocument/2006/relationships/image" Target="../media/image13.jpg"/><Relationship Id="rId5" Type="http://schemas.openxmlformats.org/officeDocument/2006/relationships/image" Target="../media/image14.jpg"/><Relationship Id="rId6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jpg"/><Relationship Id="rId5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2.jp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4294967295" type="subTitle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63500" rotWithShape="0" dir="5400000" dist="25400">
              <a:srgbClr val="000000">
                <a:alpha val="20000"/>
              </a:srgbClr>
            </a:outerShdw>
          </a:effectLst>
        </p:spPr>
        <p:txBody>
          <a:bodyPr anchorCtr="0" anchor="t" bIns="50800" lIns="50800" rIns="50800" wrap="square" tIns="50800">
            <a:noAutofit/>
          </a:bodyPr>
          <a:lstStyle/>
          <a:p>
            <a:pPr indent="-4191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A89E"/>
              </a:buClr>
              <a:buSzPct val="100000"/>
              <a:buFont typeface="Helvetica Neue"/>
              <a:buNone/>
            </a:pPr>
            <a:r>
              <a:rPr b="1" i="0" lang="en-US" sz="6600" u="none" cap="none" strike="noStrike">
                <a:solidFill>
                  <a:srgbClr val="13A89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 + ME = WEALTH</a:t>
            </a:r>
          </a:p>
        </p:txBody>
      </p:sp>
      <p:pic>
        <p:nvPicPr>
          <p:cNvPr descr="image3.png" id="61" name="Shape 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1150" y="8394757"/>
            <a:ext cx="647054" cy="64705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/>
          <p:nvPr/>
        </p:nvSpPr>
        <p:spPr>
          <a:xfrm>
            <a:off x="2471080" y="8394757"/>
            <a:ext cx="1232155" cy="647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-2286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uplus</a:t>
            </a:r>
          </a:p>
        </p:txBody>
      </p:sp>
      <p:pic>
        <p:nvPicPr>
          <p:cNvPr descr="image4.png" id="63" name="Shape 63"/>
          <p:cNvPicPr preferRelativeResize="0"/>
          <p:nvPr/>
        </p:nvPicPr>
        <p:blipFill/>
        <p:spPr>
          <a:xfrm>
            <a:off x="10930552" y="8450280"/>
            <a:ext cx="647702" cy="647702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64" name="Shape 64"/>
          <p:cNvSpPr/>
          <p:nvPr/>
        </p:nvSpPr>
        <p:spPr>
          <a:xfrm>
            <a:off x="7851525" y="8450280"/>
            <a:ext cx="2933854" cy="647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-2286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www.uplus.rw</a:t>
            </a:r>
          </a:p>
        </p:txBody>
      </p:sp>
      <p:sp>
        <p:nvSpPr>
          <p:cNvPr id="65" name="Shape 65"/>
          <p:cNvSpPr/>
          <p:nvPr/>
        </p:nvSpPr>
        <p:spPr>
          <a:xfrm>
            <a:off x="3082059" y="6705957"/>
            <a:ext cx="6054841" cy="572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-196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A89E"/>
              </a:buClr>
              <a:buSzPct val="100000"/>
              <a:buFont typeface="Helvetica Neue"/>
              <a:buNone/>
            </a:pPr>
            <a:r>
              <a:rPr b="1" i="0" lang="en-US" sz="3100" u="none" cap="none" strike="noStrike">
                <a:solidFill>
                  <a:srgbClr val="13A89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Powering Collective Investment</a:t>
            </a:r>
          </a:p>
        </p:txBody>
      </p:sp>
      <p:pic>
        <p:nvPicPr>
          <p:cNvPr descr="image5.png" id="66" name="Shape 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4359" y="1001619"/>
            <a:ext cx="4535552" cy="4533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6.png" id="67" name="Shape 6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62487" y="1023419"/>
            <a:ext cx="7051803" cy="3723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650238" y="390596"/>
            <a:ext cx="11704324" cy="1058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65000" rIns="65000" wrap="square" tIns="65000">
            <a:noAutofit/>
          </a:bodyPr>
          <a:lstStyle/>
          <a:p>
            <a:pPr indent="-3048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875"/>
              </a:buClr>
              <a:buSzPct val="100000"/>
              <a:buFont typeface="Calibri"/>
              <a:buNone/>
            </a:pPr>
            <a:r>
              <a:rPr b="1" i="0" lang="en-US" sz="4800" u="none" cap="none" strike="noStrike">
                <a:solidFill>
                  <a:srgbClr val="009875"/>
                </a:solidFill>
                <a:latin typeface="Calibri"/>
                <a:ea typeface="Calibri"/>
                <a:cs typeface="Calibri"/>
                <a:sym typeface="Calibri"/>
              </a:rPr>
              <a:t>MARKET SIZE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31063" y="1164246"/>
            <a:ext cx="117042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65000" rIns="65000" wrap="square" tIns="65000">
            <a:noAutofit/>
          </a:bodyPr>
          <a:lstStyle/>
          <a:p>
            <a:pPr indent="-508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875"/>
              </a:buClr>
              <a:buFont typeface="Helvetica Neue"/>
            </a:pPr>
            <a:r>
              <a:rPr b="1" lang="en-US" sz="2200">
                <a:solidFill>
                  <a:srgbClr val="00987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Village </a:t>
            </a:r>
            <a:r>
              <a:rPr b="1" i="0" lang="en-US" sz="2200" u="none" cap="none" strike="noStrike">
                <a:solidFill>
                  <a:srgbClr val="00987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Savings</a:t>
            </a:r>
            <a:r>
              <a:rPr b="1" i="0" lang="en-US" sz="2200" u="none" cap="none" strike="noStrike">
                <a:solidFill>
                  <a:srgbClr val="00987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Market Size</a:t>
            </a:r>
          </a:p>
          <a:p>
            <a:pPr indent="-25400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9875"/>
              </a:buClr>
              <a:buSzPct val="100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9875"/>
              </a:buClr>
              <a:buSzPct val="100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71428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graphicFrame>
        <p:nvGraphicFramePr>
          <p:cNvPr id="137" name="Shape 137"/>
          <p:cNvGraphicFramePr/>
          <p:nvPr/>
        </p:nvGraphicFramePr>
        <p:xfrm>
          <a:off x="630967" y="19994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{EDF1682F-869F-49C2-BE3B-569959ADAF67}</a:tableStyleId>
              </a:tblPr>
              <a:tblGrid>
                <a:gridCol w="2340875"/>
                <a:gridCol w="2340875"/>
                <a:gridCol w="2340875"/>
                <a:gridCol w="2340875"/>
                <a:gridCol w="2340875"/>
              </a:tblGrid>
              <a:tr h="356750">
                <a:tc>
                  <a:txBody>
                    <a:bodyPr>
                      <a:noAutofit/>
                    </a:bodyPr>
                    <a:lstStyle/>
                    <a:p>
                      <a:pPr indent="-1143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100000"/>
                        <a:buFont typeface="Helvetica Neue Light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Items</a:t>
                      </a:r>
                    </a:p>
                  </a:txBody>
                  <a:tcPr marT="65025" marB="65025" marR="65025" marL="650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1270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100000"/>
                        <a:buFont typeface="Helvetica Neue Light"/>
                        <a:buNone/>
                      </a:pPr>
                      <a:r>
                        <a:rPr lang="en-US" sz="2000" u="none" cap="none" strike="noStrike">
                          <a:solidFill>
                            <a:srgbClr val="FFFFFF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Groups</a:t>
                      </a:r>
                    </a:p>
                  </a:txBody>
                  <a:tcPr marT="65025" marB="65025" marR="65025" marL="650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1270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100000"/>
                        <a:buFont typeface="Helvetica Neue Light"/>
                        <a:buNone/>
                      </a:pPr>
                      <a:r>
                        <a:rPr lang="en-US" sz="2000" u="none" cap="none" strike="noStrike">
                          <a:solidFill>
                            <a:srgbClr val="FFFFFF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Members</a:t>
                      </a:r>
                    </a:p>
                  </a:txBody>
                  <a:tcPr marT="65025" marB="65025" marR="65025" marL="650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1270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100000"/>
                        <a:buFont typeface="Helvetica Neue Light"/>
                        <a:buNone/>
                      </a:pPr>
                      <a:r>
                        <a:rPr lang="en-US" sz="2000" u="none" cap="none" strike="noStrike">
                          <a:solidFill>
                            <a:srgbClr val="FFFFFF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Saved amount </a:t>
                      </a:r>
                    </a:p>
                  </a:txBody>
                  <a:tcPr marT="65025" marB="65025" marR="65025" marL="650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1270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142857"/>
                        <a:buFont typeface="Helvetica Neue Light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5025" marB="65025" marR="65025" marL="65025"/>
                </a:tc>
              </a:tr>
              <a:tr h="388000">
                <a:tc>
                  <a:txBody>
                    <a:bodyPr>
                      <a:noAutofit/>
                    </a:bodyPr>
                    <a:lstStyle/>
                    <a:p>
                      <a:pPr indent="-1270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In Rwanda (2016)</a:t>
                      </a:r>
                    </a:p>
                  </a:txBody>
                  <a:tcPr marT="65025" marB="65025" marR="65025" marL="65025"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1270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28,023</a:t>
                      </a:r>
                    </a:p>
                  </a:txBody>
                  <a:tcPr marT="65025" marB="65025" marR="65025" marL="65025"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1270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669,751</a:t>
                      </a:r>
                    </a:p>
                  </a:txBody>
                  <a:tcPr marT="65025" marB="65025" marR="65025" marL="65025"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1270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$16,503,571</a:t>
                      </a:r>
                    </a:p>
                  </a:txBody>
                  <a:tcPr marT="65025" marB="65025" marR="65025" marL="65025"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1270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42857"/>
                        <a:buFont typeface="Helvetica Neue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5025" marB="65025" marR="65025" marL="65025"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8" name="Shape 138"/>
          <p:cNvGraphicFramePr/>
          <p:nvPr/>
        </p:nvGraphicFramePr>
        <p:xfrm>
          <a:off x="650205" y="36026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{EDF1682F-869F-49C2-BE3B-569959ADAF67}</a:tableStyleId>
              </a:tblPr>
              <a:tblGrid>
                <a:gridCol w="2340875"/>
                <a:gridCol w="2340875"/>
                <a:gridCol w="2340875"/>
                <a:gridCol w="2340875"/>
                <a:gridCol w="2340875"/>
              </a:tblGrid>
              <a:tr h="356750">
                <a:tc>
                  <a:txBody>
                    <a:bodyPr>
                      <a:noAutofit/>
                    </a:bodyPr>
                    <a:lstStyle/>
                    <a:p>
                      <a:pPr indent="-1143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100000"/>
                        <a:buFont typeface="Helvetica Neue Light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Items</a:t>
                      </a:r>
                    </a:p>
                  </a:txBody>
                  <a:tcPr marT="65025" marB="65025" marR="65025" marL="650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1270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100000"/>
                        <a:buFont typeface="Helvetica Neue Light"/>
                        <a:buNone/>
                      </a:pPr>
                      <a:r>
                        <a:rPr lang="en-US" sz="2000" u="none" cap="none" strike="noStrike">
                          <a:solidFill>
                            <a:srgbClr val="FFFFFF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Groups</a:t>
                      </a:r>
                    </a:p>
                  </a:txBody>
                  <a:tcPr marT="65025" marB="65025" marR="65025" marL="650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1270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100000"/>
                        <a:buFont typeface="Helvetica Neue Light"/>
                        <a:buNone/>
                      </a:pPr>
                      <a:r>
                        <a:rPr lang="en-US" sz="2000" u="none" cap="none" strike="noStrike">
                          <a:solidFill>
                            <a:srgbClr val="FFFFFF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Members</a:t>
                      </a:r>
                    </a:p>
                  </a:txBody>
                  <a:tcPr marT="65025" marB="65025" marR="65025" marL="650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1270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100000"/>
                        <a:buFont typeface="Helvetica Neue Light"/>
                        <a:buNone/>
                      </a:pPr>
                      <a:r>
                        <a:rPr lang="en-US" sz="2000" u="none" cap="none" strike="noStrike">
                          <a:solidFill>
                            <a:srgbClr val="FFFFFF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Saved amount </a:t>
                      </a:r>
                    </a:p>
                  </a:txBody>
                  <a:tcPr marT="65025" marB="65025" marR="65025" marL="650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1270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142857"/>
                        <a:buFont typeface="Helvetica Neue Light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5025" marB="65025" marR="65025" marL="65025"/>
                </a:tc>
              </a:tr>
              <a:tr h="388000">
                <a:tc>
                  <a:txBody>
                    <a:bodyPr>
                      <a:noAutofit/>
                    </a:bodyPr>
                    <a:lstStyle/>
                    <a:p>
                      <a:pPr indent="-1270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Helvetica Neue"/>
                        <a:buNone/>
                      </a:pPr>
                      <a:r>
                        <a:rPr lang="en-US" sz="2000" u="none" cap="none" strike="noStrike"/>
                        <a:t>In </a:t>
                      </a:r>
                      <a:r>
                        <a:rPr lang="en-US" sz="2000"/>
                        <a:t>Africa </a:t>
                      </a:r>
                      <a:r>
                        <a:rPr lang="en-US" sz="2000" u="none" cap="none" strike="noStrike"/>
                        <a:t>(2016)</a:t>
                      </a:r>
                    </a:p>
                  </a:txBody>
                  <a:tcPr marT="65025" marB="65025" marR="65025" marL="65025"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1270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Helvetica Neue"/>
                        <a:buNone/>
                      </a:pPr>
                      <a:r>
                        <a:rPr lang="en-US" sz="2000"/>
                        <a:t>435,000</a:t>
                      </a:r>
                    </a:p>
                  </a:txBody>
                  <a:tcPr marT="65025" marB="65025" marR="65025" marL="65025"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1270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Helvetica Neue"/>
                        <a:buNone/>
                      </a:pPr>
                      <a:r>
                        <a:rPr lang="en-US" sz="2000"/>
                        <a:t>12,000,000</a:t>
                      </a:r>
                    </a:p>
                  </a:txBody>
                  <a:tcPr marT="65025" marB="65025" marR="65025" marL="65025"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1270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Helvetica Neue"/>
                        <a:buNone/>
                      </a:pPr>
                      <a:r>
                        <a:rPr lang="en-US" sz="2000"/>
                        <a:t>?</a:t>
                      </a:r>
                    </a:p>
                  </a:txBody>
                  <a:tcPr marT="65025" marB="65025" marR="65025" marL="65025"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1270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42857"/>
                        <a:buFont typeface="Helvetica Neue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5025" marB="65025" marR="65025" marL="65025"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39" name="Shape 139"/>
          <p:cNvSpPr txBox="1"/>
          <p:nvPr>
            <p:ph idx="1" type="body"/>
          </p:nvPr>
        </p:nvSpPr>
        <p:spPr>
          <a:xfrm>
            <a:off x="631050" y="5072996"/>
            <a:ext cx="117042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65000" rIns="65000" wrap="square" tIns="65000">
            <a:noAutofit/>
          </a:bodyPr>
          <a:lstStyle/>
          <a:p>
            <a:pPr indent="-508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875"/>
              </a:buClr>
              <a:buFont typeface="Helvetica Neue"/>
            </a:pPr>
            <a:r>
              <a:rPr b="1" lang="en-US" sz="2200">
                <a:solidFill>
                  <a:srgbClr val="00987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Urbun contributions</a:t>
            </a:r>
            <a:r>
              <a:rPr b="1" lang="en-US" sz="1800">
                <a:solidFill>
                  <a:srgbClr val="00987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2200" u="none" cap="none" strike="noStrike">
                <a:solidFill>
                  <a:srgbClr val="00987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Market Size</a:t>
            </a:r>
          </a:p>
          <a:p>
            <a:pPr indent="-25400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9875"/>
              </a:buClr>
              <a:buSzPct val="181818"/>
              <a:buFont typeface="Arial"/>
              <a:buNone/>
            </a:pPr>
            <a:r>
              <a:t/>
            </a:r>
            <a:endParaRPr sz="2200"/>
          </a:p>
          <a:p>
            <a:pPr indent="-25400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9875"/>
              </a:buClr>
              <a:buSzPct val="181818"/>
              <a:buFont typeface="Arial"/>
              <a:buNone/>
            </a:pPr>
            <a:r>
              <a:rPr lang="en-US" sz="2200"/>
              <a:t>. Churches</a:t>
            </a:r>
          </a:p>
          <a:p>
            <a:pPr indent="-25400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9875"/>
              </a:buClr>
              <a:buSzPct val="181818"/>
              <a:buFont typeface="Arial"/>
              <a:buNone/>
            </a:pPr>
            <a:r>
              <a:rPr lang="en-US" sz="2200"/>
              <a:t>. Savings</a:t>
            </a:r>
          </a:p>
          <a:p>
            <a:pPr indent="-25400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9875"/>
              </a:buClr>
              <a:buSzPct val="181818"/>
              <a:buFont typeface="Arial"/>
              <a:buNone/>
            </a:pPr>
            <a:r>
              <a:rPr lang="en-US" sz="2200"/>
              <a:t>. Parties(</a:t>
            </a:r>
            <a:r>
              <a:rPr lang="en-US" sz="2200">
                <a:solidFill>
                  <a:schemeClr val="dk1"/>
                </a:solidFill>
              </a:rPr>
              <a:t>Weddings, </a:t>
            </a:r>
            <a:r>
              <a:rPr lang="en-US" sz="2200"/>
              <a:t>Birthdays, Bridal shower, Picnic, Baby Shower etc…)</a:t>
            </a:r>
          </a:p>
          <a:p>
            <a:pPr indent="-25400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9875"/>
              </a:buClr>
              <a:buSzPct val="181818"/>
              <a:buFont typeface="Arial"/>
              <a:buNone/>
            </a:pPr>
            <a:r>
              <a:rPr lang="en-US" sz="2200"/>
              <a:t>. Investments</a:t>
            </a:r>
          </a:p>
          <a:p>
            <a:pPr indent="-25400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9875"/>
              </a:buClr>
              <a:buSzPct val="181818"/>
              <a:buFont typeface="Arial"/>
              <a:buNone/>
            </a:pPr>
            <a:r>
              <a:rPr lang="en-US" sz="2200"/>
              <a:t>. Fundraising.</a:t>
            </a:r>
          </a:p>
          <a:p>
            <a:pPr indent="-25400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9875"/>
              </a:buClr>
              <a:buSzPct val="100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71428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650238" y="390595"/>
            <a:ext cx="11704324" cy="1625602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65000" rIns="65000" wrap="square" tIns="65000">
            <a:noAutofit/>
          </a:bodyPr>
          <a:lstStyle/>
          <a:p>
            <a:pPr indent="-3937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en-US"/>
              <a:t>Team</a:t>
            </a:r>
          </a:p>
        </p:txBody>
      </p:sp>
      <p:sp>
        <p:nvSpPr>
          <p:cNvPr id="145" name="Shape 145"/>
          <p:cNvSpPr/>
          <p:nvPr/>
        </p:nvSpPr>
        <p:spPr>
          <a:xfrm>
            <a:off x="614850" y="5336625"/>
            <a:ext cx="2241300" cy="14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-22860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50000"/>
              <a:buFont typeface="Helvetica Neue Light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Dianne  </a:t>
            </a: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Dusaidi</a:t>
            </a:r>
          </a:p>
          <a:p>
            <a:pPr indent="-22860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50000"/>
              <a:buFont typeface="Helvetica Neue Light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Co-founder C</a:t>
            </a: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</a:t>
            </a:r>
          </a:p>
        </p:txBody>
      </p:sp>
      <p:sp>
        <p:nvSpPr>
          <p:cNvPr id="146" name="Shape 146"/>
          <p:cNvSpPr/>
          <p:nvPr/>
        </p:nvSpPr>
        <p:spPr>
          <a:xfrm>
            <a:off x="3704250" y="5336625"/>
            <a:ext cx="2694600" cy="14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-22860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50000"/>
              <a:buFont typeface="Helvetica Neue Light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Clement </a:t>
            </a: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M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UHIRWA</a:t>
            </a:r>
          </a:p>
          <a:p>
            <a:pPr indent="-22860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50000"/>
              <a:buFont typeface="Helvetica Neue Light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Co-founder </a:t>
            </a:r>
          </a:p>
          <a:p>
            <a:pPr indent="-22860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50000"/>
              <a:buFont typeface="Helvetica Neue Light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</a:t>
            </a: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</a:t>
            </a:r>
          </a:p>
        </p:txBody>
      </p:sp>
      <p:pic>
        <p:nvPicPr>
          <p:cNvPr descr="image26.jpg" id="147" name="Shape 1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1473" y="2936821"/>
            <a:ext cx="1915136" cy="2397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27.jpg" id="148" name="Shape 1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0250" y="2939125"/>
            <a:ext cx="2043975" cy="2397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28.jpg" id="149" name="Shape 1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04250" y="2939125"/>
            <a:ext cx="2124474" cy="2397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14.png" id="150" name="Shape 15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934065" y="7755157"/>
            <a:ext cx="2124482" cy="212362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/>
          <p:nvPr/>
        </p:nvSpPr>
        <p:spPr>
          <a:xfrm>
            <a:off x="6601450" y="5336625"/>
            <a:ext cx="1915200" cy="14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-22860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50000"/>
              <a:buFont typeface="Helvetica Neue Light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Edward KIRENGA</a:t>
            </a:r>
          </a:p>
          <a:p>
            <a:pPr indent="-22860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50000"/>
              <a:buFont typeface="Helvetica Neue Light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CFO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8.jpg" id="72" name="Shape 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78986" y="11476"/>
            <a:ext cx="13704358" cy="9724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9.jpg" id="77" name="Shape 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5803"/>
            <a:ext cx="12931648" cy="917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11.jpg" id="82" name="Shape 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284182"/>
            <a:ext cx="12931646" cy="917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7013830" y="678596"/>
            <a:ext cx="3128212" cy="17526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wrap="square" tIns="50800">
            <a:no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ct val="100000"/>
              <a:buFont typeface="Palatino"/>
              <a:buNone/>
            </a:pPr>
            <a:r>
              <a:rPr b="1" i="0" lang="en-US" sz="2000" u="none" cap="none" strike="noStrike">
                <a:solidFill>
                  <a:srgbClr val="324863"/>
                </a:solidFill>
                <a:latin typeface="Palatino"/>
                <a:ea typeface="Palatino"/>
                <a:cs typeface="Palatino"/>
                <a:sym typeface="Palatino"/>
              </a:rPr>
              <a:t>I don’t Trust that guy </a:t>
            </a: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Font typeface="Palatino"/>
              <a:buNone/>
            </a:pPr>
            <a:r>
              <a:t/>
            </a:r>
            <a:endParaRPr b="1" i="0" sz="2000" u="none" cap="none" strike="noStrike">
              <a:solidFill>
                <a:srgbClr val="324863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ct val="100000"/>
              <a:buFont typeface="Palatino"/>
              <a:buNone/>
            </a:pPr>
            <a:r>
              <a:rPr b="1" i="0" lang="en-US" sz="2000" u="none" cap="none" strike="noStrike">
                <a:solidFill>
                  <a:srgbClr val="324863"/>
                </a:solidFill>
                <a:latin typeface="Palatino"/>
                <a:ea typeface="Palatino"/>
                <a:cs typeface="Palatino"/>
                <a:sym typeface="Palatino"/>
              </a:rPr>
              <a:t>My Time, Transport … ? </a:t>
            </a:r>
          </a:p>
          <a:p>
            <a:pPr indent="-190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Font typeface="Palatino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ct val="100000"/>
              <a:buFont typeface="Palatino"/>
              <a:buNone/>
            </a:pPr>
            <a:r>
              <a:rPr b="1" i="0" lang="en-US" sz="2000" u="none" cap="none" strike="noStrike">
                <a:solidFill>
                  <a:srgbClr val="324863"/>
                </a:solidFill>
                <a:latin typeface="Palatino"/>
                <a:ea typeface="Palatino"/>
                <a:cs typeface="Palatino"/>
                <a:sym typeface="Palatino"/>
              </a:rPr>
              <a:t>No interest after all?</a:t>
            </a:r>
          </a:p>
        </p:txBody>
      </p:sp>
      <p:sp>
        <p:nvSpPr>
          <p:cNvPr id="88" name="Shape 88"/>
          <p:cNvSpPr txBox="1"/>
          <p:nvPr>
            <p:ph idx="4294967295" type="body"/>
          </p:nvPr>
        </p:nvSpPr>
        <p:spPr>
          <a:xfrm>
            <a:off x="59643" y="112988"/>
            <a:ext cx="5872126" cy="1635606"/>
          </a:xfrm>
          <a:prstGeom prst="rect">
            <a:avLst/>
          </a:prstGeom>
          <a:noFill/>
          <a:ln>
            <a:noFill/>
          </a:ln>
          <a:effectLst>
            <a:outerShdw blurRad="63500" rotWithShape="0" dir="5400000" dist="25400">
              <a:srgbClr val="000000">
                <a:alpha val="4705"/>
              </a:srgbClr>
            </a:outerShdw>
          </a:effectLst>
        </p:spPr>
        <p:txBody>
          <a:bodyPr anchorCtr="0" anchor="t" bIns="50800" lIns="50800" rIns="50800" wrap="square" tIns="50800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20"/>
              </a:buClr>
              <a:buSzPct val="1000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0066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Before: </a:t>
            </a:r>
          </a:p>
        </p:txBody>
      </p:sp>
      <p:sp>
        <p:nvSpPr>
          <p:cNvPr id="89" name="Shape 89"/>
          <p:cNvSpPr/>
          <p:nvPr/>
        </p:nvSpPr>
        <p:spPr>
          <a:xfrm>
            <a:off x="121434" y="5387505"/>
            <a:ext cx="5872126" cy="787401"/>
          </a:xfrm>
          <a:prstGeom prst="rect">
            <a:avLst/>
          </a:prstGeom>
          <a:noFill/>
          <a:ln>
            <a:noFill/>
          </a:ln>
          <a:effectLst>
            <a:outerShdw blurRad="63500" rotWithShape="0" dir="5400000" dist="25400">
              <a:srgbClr val="000000">
                <a:alpha val="4705"/>
              </a:srgbClr>
            </a:outerShdw>
          </a:effectLst>
        </p:spPr>
        <p:txBody>
          <a:bodyPr anchorCtr="0" anchor="t" bIns="50800" lIns="50800" rIns="50800" wrap="square" tIns="50800">
            <a:noAutofit/>
          </a:bodyPr>
          <a:lstStyle/>
          <a:p>
            <a:pPr indent="-15875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620"/>
              </a:buClr>
              <a:buSzPct val="100000"/>
              <a:buFont typeface="Helvetica Neue"/>
              <a:buNone/>
            </a:pPr>
            <a:r>
              <a:rPr b="1" i="0" lang="en-US" sz="2500" u="none" cap="none" strike="noStrike">
                <a:solidFill>
                  <a:srgbClr val="0066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After:</a:t>
            </a:r>
          </a:p>
        </p:txBody>
      </p:sp>
      <p:pic>
        <p:nvPicPr>
          <p:cNvPr descr="image14.png" id="90" name="Shape 90"/>
          <p:cNvPicPr preferRelativeResize="0"/>
          <p:nvPr/>
        </p:nvPicPr>
        <p:blipFill rotWithShape="1">
          <a:blip r:embed="rId3">
            <a:alphaModFix/>
          </a:blip>
          <a:srcRect b="0" l="9503" r="0" t="11105"/>
          <a:stretch/>
        </p:blipFill>
        <p:spPr>
          <a:xfrm>
            <a:off x="11205513" y="7881762"/>
            <a:ext cx="1922574" cy="18877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16.jpg" id="91" name="Shape 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593764" y="5994504"/>
            <a:ext cx="8577787" cy="37507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17.jpg" id="92" name="Shape 9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698390"/>
            <a:ext cx="6830097" cy="4565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:\Screenshot_20170921-201852.png" id="97" name="Shape 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9064" y="1775892"/>
            <a:ext cx="4523540" cy="79854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:\test.jpg" id="98" name="Shape 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490324" y="2171531"/>
            <a:ext cx="5308145" cy="770904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/>
          <p:nvPr/>
        </p:nvSpPr>
        <p:spPr>
          <a:xfrm>
            <a:off x="235197" y="1026554"/>
            <a:ext cx="4590509" cy="965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-1778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Village Contributions</a:t>
            </a:r>
          </a:p>
          <a:p>
            <a:pPr indent="-1778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(Savings)</a:t>
            </a:r>
          </a:p>
        </p:txBody>
      </p:sp>
      <p:sp>
        <p:nvSpPr>
          <p:cNvPr id="100" name="Shape 100"/>
          <p:cNvSpPr/>
          <p:nvPr/>
        </p:nvSpPr>
        <p:spPr>
          <a:xfrm>
            <a:off x="8059580" y="821212"/>
            <a:ext cx="4528070" cy="965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Urban Contributions</a:t>
            </a: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(Social)</a:t>
            </a:r>
          </a:p>
        </p:txBody>
      </p:sp>
      <p:pic>
        <p:nvPicPr>
          <p:cNvPr descr="Screen Shot 2017-09-23 at 9.06.49 AM.png" id="101" name="Shape 10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91892" y="5217685"/>
            <a:ext cx="4483171" cy="337323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/>
          <p:nvPr/>
        </p:nvSpPr>
        <p:spPr>
          <a:xfrm>
            <a:off x="1" y="-4058"/>
            <a:ext cx="13004801" cy="9169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342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071"/>
              </a:buClr>
              <a:buSzPct val="100000"/>
              <a:buFont typeface="Helvetica Neue Light"/>
              <a:buNone/>
            </a:pPr>
            <a:r>
              <a:rPr b="0" i="0" lang="en-US" sz="5400" u="none" cap="none" strike="noStrike">
                <a:solidFill>
                  <a:srgbClr val="00A07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DEMO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Shape 107"/>
          <p:cNvCxnSpPr/>
          <p:nvPr/>
        </p:nvCxnSpPr>
        <p:spPr>
          <a:xfrm flipH="1" rot="10800000">
            <a:off x="6215112" y="1548172"/>
            <a:ext cx="1" cy="6657256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</p:cxnSp>
      <p:cxnSp>
        <p:nvCxnSpPr>
          <p:cNvPr id="108" name="Shape 108"/>
          <p:cNvCxnSpPr/>
          <p:nvPr/>
        </p:nvCxnSpPr>
        <p:spPr>
          <a:xfrm>
            <a:off x="2243402" y="4920789"/>
            <a:ext cx="8451420" cy="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</p:cxnSp>
      <p:sp>
        <p:nvSpPr>
          <p:cNvPr id="109" name="Shape 109"/>
          <p:cNvSpPr/>
          <p:nvPr/>
        </p:nvSpPr>
        <p:spPr>
          <a:xfrm>
            <a:off x="6303952" y="1358050"/>
            <a:ext cx="2222907" cy="647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-2286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Expensive</a:t>
            </a:r>
          </a:p>
        </p:txBody>
      </p:sp>
      <p:sp>
        <p:nvSpPr>
          <p:cNvPr id="110" name="Shape 110"/>
          <p:cNvSpPr/>
          <p:nvPr/>
        </p:nvSpPr>
        <p:spPr>
          <a:xfrm>
            <a:off x="1665910" y="4788767"/>
            <a:ext cx="1093979" cy="63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-2222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</a:pPr>
            <a:r>
              <a:rPr b="0" i="0" lang="en-US" sz="3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Hard</a:t>
            </a:r>
          </a:p>
        </p:txBody>
      </p:sp>
      <p:sp>
        <p:nvSpPr>
          <p:cNvPr id="111" name="Shape 111"/>
          <p:cNvSpPr/>
          <p:nvPr/>
        </p:nvSpPr>
        <p:spPr>
          <a:xfrm>
            <a:off x="9670335" y="4146968"/>
            <a:ext cx="2681022" cy="647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-2286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Connivance </a:t>
            </a:r>
          </a:p>
        </p:txBody>
      </p:sp>
      <p:sp>
        <p:nvSpPr>
          <p:cNvPr id="112" name="Shape 112"/>
          <p:cNvSpPr/>
          <p:nvPr/>
        </p:nvSpPr>
        <p:spPr>
          <a:xfrm>
            <a:off x="5205157" y="8030271"/>
            <a:ext cx="2019910" cy="647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-2286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Low Cost</a:t>
            </a:r>
          </a:p>
        </p:txBody>
      </p:sp>
      <p:sp>
        <p:nvSpPr>
          <p:cNvPr id="113" name="Shape 113"/>
          <p:cNvSpPr/>
          <p:nvPr/>
        </p:nvSpPr>
        <p:spPr>
          <a:xfrm>
            <a:off x="2513638" y="5900750"/>
            <a:ext cx="1270001" cy="1270001"/>
          </a:xfrm>
          <a:prstGeom prst="ellipse">
            <a:avLst/>
          </a:prstGeom>
          <a:solidFill>
            <a:srgbClr val="FFFFFF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50800" lIns="50800" rIns="50800" wrap="square" tIns="50800">
            <a:noAutofit/>
          </a:bodyPr>
          <a:lstStyle/>
          <a:p>
            <a:pPr indent="-1206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1" i="0" lang="en-US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Microfinance</a:t>
            </a:r>
          </a:p>
        </p:txBody>
      </p:sp>
      <p:sp>
        <p:nvSpPr>
          <p:cNvPr id="114" name="Shape 114"/>
          <p:cNvSpPr/>
          <p:nvPr/>
        </p:nvSpPr>
        <p:spPr>
          <a:xfrm>
            <a:off x="2048754" y="2572850"/>
            <a:ext cx="1734900" cy="1368000"/>
          </a:xfrm>
          <a:prstGeom prst="ellipse">
            <a:avLst/>
          </a:prstGeom>
          <a:solidFill>
            <a:srgbClr val="FFFFFF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50800" lIns="50800" rIns="50800" wrap="square" tIns="50800">
            <a:noAutofit/>
          </a:bodyPr>
          <a:lstStyle/>
          <a:p>
            <a:pPr indent="-1333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5454"/>
              <a:buFont typeface="Helvetica Neue"/>
              <a:buNone/>
            </a:pPr>
            <a:r>
              <a:rPr i="0" lang="en-US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Crowdfunding</a:t>
            </a:r>
          </a:p>
        </p:txBody>
      </p:sp>
      <p:sp>
        <p:nvSpPr>
          <p:cNvPr id="115" name="Shape 115"/>
          <p:cNvSpPr/>
          <p:nvPr/>
        </p:nvSpPr>
        <p:spPr>
          <a:xfrm>
            <a:off x="8115497" y="5680550"/>
            <a:ext cx="1612200" cy="1435200"/>
          </a:xfrm>
          <a:prstGeom prst="ellipse">
            <a:avLst/>
          </a:prstGeom>
          <a:solidFill>
            <a:srgbClr val="FFFFFF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50800" lIns="50800" rIns="50800" wrap="square" tIns="50800">
            <a:noAutofit/>
          </a:bodyPr>
          <a:lstStyle/>
          <a:p>
            <a:pPr indent="-1524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Uplus</a:t>
            </a:r>
          </a:p>
        </p:txBody>
      </p:sp>
      <p:sp>
        <p:nvSpPr>
          <p:cNvPr id="116" name="Shape 116"/>
          <p:cNvSpPr/>
          <p:nvPr/>
        </p:nvSpPr>
        <p:spPr>
          <a:xfrm>
            <a:off x="9948800" y="5518400"/>
            <a:ext cx="1612200" cy="15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-3429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 Light"/>
              <a:buChar char="●"/>
            </a:pPr>
            <a:r>
              <a:rPr lang="en-U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Easy </a:t>
            </a:r>
          </a:p>
          <a:p>
            <a:pPr indent="-3429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 Light"/>
              <a:buChar char="●"/>
            </a:pPr>
            <a:r>
              <a:rPr lang="en-U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Smart</a:t>
            </a:r>
          </a:p>
          <a:p>
            <a:pPr indent="-3429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 Light"/>
              <a:buChar char="●"/>
            </a:pPr>
            <a:r>
              <a:rPr lang="en-U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Faste</a:t>
            </a:r>
          </a:p>
          <a:p>
            <a:pPr indent="-3429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 Light"/>
              <a:buChar char="●"/>
            </a:pPr>
            <a:r>
              <a:rPr lang="en-U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Secure</a:t>
            </a:r>
          </a:p>
          <a:p>
            <a:pPr indent="-3429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 Light"/>
              <a:buChar char="●"/>
            </a:pPr>
            <a:r>
              <a:rPr lang="en-U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Cheap</a:t>
            </a:r>
          </a:p>
        </p:txBody>
      </p:sp>
      <p:sp>
        <p:nvSpPr>
          <p:cNvPr id="117" name="Shape 117"/>
          <p:cNvSpPr/>
          <p:nvPr/>
        </p:nvSpPr>
        <p:spPr>
          <a:xfrm>
            <a:off x="3896725" y="5900750"/>
            <a:ext cx="1880400" cy="15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-3429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 Light"/>
              <a:buChar char="●"/>
            </a:pPr>
            <a:r>
              <a:rPr lang="en-U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Hard</a:t>
            </a:r>
          </a:p>
          <a:p>
            <a:pPr indent="-3429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 Light"/>
              <a:buChar char="●"/>
            </a:pPr>
            <a:r>
              <a:rPr lang="en-U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Manual</a:t>
            </a:r>
          </a:p>
          <a:p>
            <a:pPr indent="-3429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 Light"/>
              <a:buChar char="●"/>
            </a:pPr>
            <a:r>
              <a:rPr lang="en-U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Time consuming</a:t>
            </a:r>
          </a:p>
          <a:p>
            <a:pPr indent="-3429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 Light"/>
              <a:buChar char="●"/>
            </a:pPr>
            <a:r>
              <a:rPr lang="en-U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Expensive</a:t>
            </a:r>
          </a:p>
        </p:txBody>
      </p:sp>
      <p:sp>
        <p:nvSpPr>
          <p:cNvPr id="118" name="Shape 118"/>
          <p:cNvSpPr/>
          <p:nvPr/>
        </p:nvSpPr>
        <p:spPr>
          <a:xfrm>
            <a:off x="3783650" y="2438750"/>
            <a:ext cx="2388600" cy="17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-3429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 Light"/>
              <a:buChar char="●"/>
            </a:pPr>
            <a:r>
              <a:rPr lang="en-U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Not applicable in african market</a:t>
            </a:r>
          </a:p>
          <a:p>
            <a:pPr indent="-3429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 Light"/>
              <a:buChar char="●"/>
            </a:pPr>
            <a:r>
              <a:rPr lang="en-U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Expansive 6% charge and above</a:t>
            </a:r>
          </a:p>
          <a:p>
            <a:pPr indent="-3429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Helvetica Neue Light"/>
              <a:buChar char="●"/>
            </a:pPr>
            <a:r>
              <a:rPr lang="en-U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Only accepts Visa cards.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650238" y="390596"/>
            <a:ext cx="11704324" cy="1625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65000" rIns="65000" wrap="square" tIns="65000">
            <a:noAutofit/>
          </a:bodyPr>
          <a:lstStyle/>
          <a:p>
            <a:pPr indent="-3937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071"/>
              </a:buClr>
              <a:buSzPct val="100000"/>
              <a:buFont typeface="Calibri"/>
              <a:buNone/>
            </a:pPr>
            <a:r>
              <a:rPr b="1" i="0" lang="en-US" sz="6200" u="none" cap="none" strike="noStrike">
                <a:solidFill>
                  <a:srgbClr val="00A071"/>
                </a:solidFill>
                <a:latin typeface="Calibri"/>
                <a:ea typeface="Calibri"/>
                <a:cs typeface="Calibri"/>
                <a:sym typeface="Calibri"/>
              </a:rPr>
              <a:t>Traction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50238" y="2275838"/>
            <a:ext cx="11704324" cy="6436929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65000" rIns="65000" wrap="square" tIns="65000">
            <a:noAutofit/>
          </a:bodyPr>
          <a:lstStyle/>
          <a:p>
            <a:pPr indent="-471487" lvl="0" marL="471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71487" lvl="0" marL="47148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2nd Best Fin-tech Prize in East Africa.</a:t>
            </a:r>
          </a:p>
          <a:p>
            <a:pPr indent="-471487" lvl="0" marL="47148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Initial seed capital.</a:t>
            </a:r>
          </a:p>
          <a:p>
            <a:pPr indent="-471487" lvl="0" marL="47148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Already on Web, USSD, Android.</a:t>
            </a:r>
          </a:p>
          <a:p>
            <a:pPr indent="-471487" lvl="0" marL="47148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Integration with major MNOs in Rwanda:</a:t>
            </a:r>
          </a:p>
          <a:p>
            <a:pPr indent="-449034" lvl="1" marL="90623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Arial"/>
              <a:buChar char="–"/>
            </a:pPr>
            <a:r>
              <a:rPr b="1" i="0" lang="en-US" sz="3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MTN </a:t>
            </a:r>
            <a:r>
              <a:rPr b="1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Rwanda &amp; Uganda</a:t>
            </a:r>
            <a:r>
              <a:rPr b="1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en-US" sz="3600" u="none" cap="none" strike="noStrike">
                <a:solidFill>
                  <a:srgbClr val="024C90"/>
                </a:solidFill>
                <a:latin typeface="Calibri"/>
                <a:ea typeface="Calibri"/>
                <a:cs typeface="Calibri"/>
                <a:sym typeface="Calibri"/>
              </a:rPr>
              <a:t>Tigo</a:t>
            </a: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en-US" sz="3600" u="none" cap="none" strike="noStrike">
                <a:solidFill>
                  <a:srgbClr val="024C90"/>
                </a:solidFill>
                <a:latin typeface="Calibri"/>
                <a:ea typeface="Calibri"/>
                <a:cs typeface="Calibri"/>
                <a:sym typeface="Calibri"/>
              </a:rPr>
              <a:t>Visa &amp; Master.</a:t>
            </a:r>
          </a:p>
          <a:p>
            <a:pPr indent="-471487" lvl="0" marL="47148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83 groups on the platform already.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650238" y="390596"/>
            <a:ext cx="11704324" cy="1625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65000" rIns="65000" wrap="square" tIns="65000">
            <a:noAutofit/>
          </a:bodyPr>
          <a:lstStyle/>
          <a:p>
            <a:pPr indent="-3937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071"/>
              </a:buClr>
              <a:buSzPct val="100000"/>
              <a:buFont typeface="Calibri"/>
              <a:buNone/>
            </a:pPr>
            <a:r>
              <a:rPr b="1" i="0" lang="en-US" sz="6200" u="none" cap="none" strike="noStrike">
                <a:solidFill>
                  <a:srgbClr val="00A071"/>
                </a:solidFill>
                <a:latin typeface="Calibri"/>
                <a:ea typeface="Calibri"/>
                <a:cs typeface="Calibri"/>
                <a:sym typeface="Calibri"/>
              </a:rPr>
              <a:t>BUSINESS MODEL 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50238" y="2275838"/>
            <a:ext cx="11704324" cy="6436929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65000" rIns="65000" wrap="square" tIns="65000">
            <a:noAutofit/>
          </a:bodyPr>
          <a:lstStyle/>
          <a:p>
            <a:pPr indent="-471487" lvl="0" marL="471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875"/>
              </a:buClr>
              <a:buSzPct val="100000"/>
              <a:buFont typeface="Arial"/>
              <a:buChar char="•"/>
            </a:pPr>
            <a:r>
              <a:rPr b="1" i="0" lang="en-US" sz="3600" u="none" cap="none" strike="noStrike">
                <a:solidFill>
                  <a:srgbClr val="009875"/>
                </a:solidFill>
                <a:latin typeface="Calibri"/>
                <a:ea typeface="Calibri"/>
                <a:cs typeface="Calibri"/>
                <a:sym typeface="Calibri"/>
              </a:rPr>
              <a:t>(Android + Web App)</a:t>
            </a:r>
          </a:p>
          <a:p>
            <a:pPr indent="-449034" lvl="1" marL="90623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9875"/>
              </a:buClr>
              <a:buSzPct val="100000"/>
              <a:buFont typeface="Arial"/>
              <a:buChar char="–"/>
            </a:pPr>
            <a:r>
              <a:rPr b="1" i="0" lang="en-US" sz="3600" u="none" cap="none" strike="noStrike">
                <a:solidFill>
                  <a:srgbClr val="009875"/>
                </a:solidFill>
                <a:latin typeface="Calibri"/>
                <a:ea typeface="Calibri"/>
                <a:cs typeface="Calibri"/>
                <a:sym typeface="Calibri"/>
              </a:rPr>
              <a:t>Transaction fee</a:t>
            </a: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3% per transaction(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Mobile money, Visa &amp; Master cards</a:t>
            </a: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-449034" lvl="1" marL="90623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9875"/>
              </a:buClr>
              <a:buSzPct val="1000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9034" lvl="1" marL="90623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9875"/>
              </a:buClr>
              <a:buSzPct val="1000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9034" lvl="1" marL="90623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9875"/>
              </a:buClr>
              <a:buSzPct val="1000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71487" lvl="0" marL="47148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9875"/>
              </a:buClr>
              <a:buSzPct val="100000"/>
              <a:buFont typeface="Arial"/>
              <a:buChar char="•"/>
            </a:pPr>
            <a:r>
              <a:rPr b="1" i="0" lang="en-US" sz="3600" u="none" cap="none" strike="noStrike">
                <a:solidFill>
                  <a:srgbClr val="009875"/>
                </a:solidFill>
                <a:latin typeface="Calibri"/>
                <a:ea typeface="Calibri"/>
                <a:cs typeface="Calibri"/>
                <a:sym typeface="Calibri"/>
              </a:rPr>
              <a:t>Savings group (USSD)</a:t>
            </a:r>
          </a:p>
          <a:p>
            <a:pPr indent="-449034" lvl="1" marL="90623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9875"/>
              </a:buClr>
              <a:buSzPct val="100000"/>
              <a:buFont typeface="Arial"/>
              <a:buChar char="–"/>
            </a:pPr>
            <a:r>
              <a:rPr b="1" i="0" lang="en-US" sz="3600" u="none" cap="none" strike="noStrike">
                <a:solidFill>
                  <a:srgbClr val="009875"/>
                </a:solidFill>
                <a:latin typeface="Calibri"/>
                <a:ea typeface="Calibri"/>
                <a:cs typeface="Calibri"/>
                <a:sym typeface="Calibri"/>
              </a:rPr>
              <a:t>Subscription Fee: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$</a:t>
            </a:r>
            <a:r>
              <a:rPr lang="en-US" sz="3600"/>
              <a:t>3</a:t>
            </a: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3600"/>
              <a:t>6</a:t>
            </a: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per member</a:t>
            </a:r>
          </a:p>
          <a:p>
            <a:pPr indent="-449034" lvl="1" marL="90623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NGO Data license: $1000 / year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