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96" r:id="rId3"/>
    <p:sldId id="344" r:id="rId4"/>
    <p:sldId id="256" r:id="rId5"/>
    <p:sldId id="257" r:id="rId6"/>
    <p:sldId id="258" r:id="rId7"/>
    <p:sldId id="259" r:id="rId8"/>
    <p:sldId id="260" r:id="rId9"/>
    <p:sldId id="261" r:id="rId10"/>
    <p:sldId id="262" r:id="rId11"/>
    <p:sldId id="263" r:id="rId12"/>
    <p:sldId id="264" r:id="rId13"/>
    <p:sldId id="265" r:id="rId14"/>
    <p:sldId id="266" r:id="rId15"/>
    <p:sldId id="267" r:id="rId16"/>
    <p:sldId id="397" r:id="rId17"/>
    <p:sldId id="343"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342" r:id="rId31"/>
    <p:sldId id="398"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438" r:id="rId45"/>
    <p:sldId id="439" r:id="rId46"/>
    <p:sldId id="440" r:id="rId47"/>
    <p:sldId id="441" r:id="rId48"/>
    <p:sldId id="442" r:id="rId49"/>
    <p:sldId id="443" r:id="rId50"/>
    <p:sldId id="444" r:id="rId51"/>
    <p:sldId id="445" r:id="rId52"/>
    <p:sldId id="446" r:id="rId53"/>
    <p:sldId id="447" r:id="rId54"/>
    <p:sldId id="448" r:id="rId55"/>
    <p:sldId id="449"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554" y="-90"/>
      </p:cViewPr>
      <p:guideLst>
        <p:guide orient="horz" pos="213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CA512B3-CDDD-4222-9FBC-22984349431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4D5DC4-1CCD-4093-9A12-5705E4C868E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A512B3-CDDD-4222-9FBC-22984349431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4D5DC4-1CCD-4093-9A12-5705E4C868E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A512B3-CDDD-4222-9FBC-22984349431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4D5DC4-1CCD-4093-9A12-5705E4C868E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A512B3-CDDD-4222-9FBC-22984349431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4D5DC4-1CCD-4093-9A12-5705E4C868E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A512B3-CDDD-4222-9FBC-22984349431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4D5DC4-1CCD-4093-9A12-5705E4C868E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0CA512B3-CDDD-4222-9FBC-22984349431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4D5DC4-1CCD-4093-9A12-5705E4C868E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CA512B3-CDDD-4222-9FBC-22984349431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4D5DC4-1CCD-4093-9A12-5705E4C868E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CA512B3-CDDD-4222-9FBC-22984349431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4D5DC4-1CCD-4093-9A12-5705E4C868E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CA512B3-CDDD-4222-9FBC-22984349431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4D5DC4-1CCD-4093-9A12-5705E4C868E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A512B3-CDDD-4222-9FBC-22984349431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4D5DC4-1CCD-4093-9A12-5705E4C868E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CA512B3-CDDD-4222-9FBC-22984349431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4D5DC4-1CCD-4093-9A12-5705E4C868E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CA512B3-CDDD-4222-9FBC-22984349431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4D5DC4-1CCD-4093-9A12-5705E4C868E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512B3-CDDD-4222-9FBC-229843494312}"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D5DC4-1CCD-4093-9A12-5705E4C868E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9225" y="181610"/>
            <a:ext cx="8802370" cy="6442710"/>
          </a:xfrm>
        </p:spPr>
        <p:txBody>
          <a:bodyPr>
            <a:normAutofit fontScale="97500"/>
          </a:bodyPr>
          <a:lstStyle/>
          <a:p>
            <a:pPr marL="0" indent="0">
              <a:buNone/>
            </a:pPr>
            <a:r>
              <a:rPr lang="zh-CN" altLang="en-US" sz="2400"/>
              <a:t>词汇总结：</a:t>
            </a:r>
            <a:endParaRPr lang="zh-CN" altLang="en-US" sz="2400"/>
          </a:p>
          <a:p>
            <a:pPr marL="0" indent="0">
              <a:buNone/>
            </a:pPr>
            <a:r>
              <a:rPr lang="en-US" altLang="zh-CN" sz="2400" b="1" kern="100" dirty="0" smtClean="0">
                <a:latin typeface="Calibri" panose="020F0502020204030204"/>
                <a:ea typeface="宋体" panose="02010600030101010101" pitchFamily="2" charset="-122"/>
                <a:sym typeface="+mn-ea"/>
              </a:rPr>
              <a:t>solar radiation, warming/cooling effect</a:t>
            </a:r>
            <a:endParaRPr lang="en-US" altLang="zh-CN" sz="2400" b="1" kern="100" dirty="0" smtClean="0">
              <a:latin typeface="Calibri" panose="020F0502020204030204"/>
              <a:ea typeface="宋体" panose="02010600030101010101" pitchFamily="2" charset="-122"/>
              <a:sym typeface="+mn-ea"/>
            </a:endParaRPr>
          </a:p>
          <a:p>
            <a:pPr marL="0" indent="0">
              <a:buNone/>
            </a:pPr>
            <a:r>
              <a:rPr lang="en-US" altLang="zh-CN" sz="2400" b="1" kern="100" dirty="0" smtClean="0">
                <a:latin typeface="Calibri" panose="020F0502020204030204"/>
                <a:ea typeface="宋体" panose="02010600030101010101" pitchFamily="2" charset="-122"/>
                <a:sym typeface="+mn-ea"/>
              </a:rPr>
              <a:t>Similarly, ice and snow as well as being very cold themselves have an additional cooling effect because they keep solar radiation from being absorbed.</a:t>
            </a:r>
            <a:endParaRPr lang="en-US" altLang="zh-CN" sz="2400" b="1" kern="100" dirty="0" smtClean="0">
              <a:latin typeface="Calibri" panose="020F0502020204030204"/>
              <a:ea typeface="宋体" panose="02010600030101010101" pitchFamily="2" charset="-122"/>
              <a:sym typeface="+mn-ea"/>
            </a:endParaRPr>
          </a:p>
          <a:p>
            <a:pPr marL="0" indent="0">
              <a:buNone/>
            </a:pPr>
            <a:r>
              <a:rPr lang="en-US" altLang="zh-CN" sz="2400" b="1" kern="100" dirty="0" smtClean="0">
                <a:latin typeface="Calibri" panose="020F0502020204030204"/>
                <a:ea typeface="宋体" panose="02010600030101010101" pitchFamily="2" charset="-122"/>
                <a:sym typeface="+mn-ea"/>
              </a:rPr>
              <a:t>Keep sb./sth. doing sth.(from doing sth.), self-perpetuating, cover/coating, loop, dramatic appeal,</a:t>
            </a:r>
            <a:endParaRPr lang="en-US" altLang="zh-CN" sz="2400" b="1" kern="100" dirty="0" smtClean="0">
              <a:latin typeface="Calibri" panose="020F0502020204030204"/>
              <a:ea typeface="宋体" panose="02010600030101010101" pitchFamily="2" charset="-122"/>
              <a:sym typeface="+mn-ea"/>
            </a:endParaRPr>
          </a:p>
          <a:p>
            <a:pPr marL="0" indent="0">
              <a:buNone/>
            </a:pPr>
            <a:r>
              <a:rPr lang="en-US" altLang="zh-CN" sz="2400" b="1" kern="100" dirty="0" smtClean="0">
                <a:latin typeface="Calibri" panose="020F0502020204030204"/>
                <a:ea typeface="宋体" panose="02010600030101010101" pitchFamily="2" charset="-122"/>
                <a:sym typeface="+mn-ea"/>
              </a:rPr>
              <a:t>sedimentary rocks, measure, a chemical index of alteration, a gauge of chemical weathering of rock</a:t>
            </a:r>
            <a:endParaRPr lang="en-US" altLang="zh-CN" sz="2400" b="1" kern="100" dirty="0" smtClean="0">
              <a:latin typeface="Calibri" panose="020F0502020204030204"/>
              <a:ea typeface="宋体" panose="02010600030101010101" pitchFamily="2" charset="-122"/>
              <a:sym typeface="+mn-ea"/>
            </a:endParaRPr>
          </a:p>
          <a:p>
            <a:pPr marL="0" indent="0">
              <a:buNone/>
            </a:pPr>
            <a:r>
              <a:rPr lang="en-US" altLang="zh-CN" sz="2400" b="1" kern="100" dirty="0" smtClean="0">
                <a:latin typeface="Calibri" panose="020F0502020204030204"/>
                <a:ea typeface="宋体" panose="02010600030101010101" pitchFamily="2" charset="-122"/>
                <a:sym typeface="+mn-ea"/>
              </a:rPr>
              <a:t>Normally the process is kept in check by the ocean's absorption of solar radiation </a:t>
            </a:r>
            <a:endParaRPr lang="en-US" altLang="zh-CN" sz="2400" b="1" kern="100" dirty="0" smtClean="0">
              <a:latin typeface="Calibri" panose="020F0502020204030204"/>
              <a:ea typeface="宋体" panose="02010600030101010101" pitchFamily="2" charset="-122"/>
              <a:sym typeface="+mn-ea"/>
            </a:endParaRPr>
          </a:p>
          <a:p>
            <a:pPr marL="0" indent="0">
              <a:buNone/>
            </a:pPr>
            <a:r>
              <a:rPr lang="en-US" altLang="zh-CN" sz="2400" b="1" kern="100" dirty="0" smtClean="0">
                <a:latin typeface="Calibri" panose="020F0502020204030204"/>
                <a:ea typeface="宋体" panose="02010600030101010101" pitchFamily="2" charset="-122"/>
                <a:sym typeface="+mn-ea"/>
              </a:rPr>
              <a:t>Well, a low rate of chemical weathering is consistent with cool and dry conditions.</a:t>
            </a:r>
            <a:endParaRPr lang="en-US" altLang="zh-CN" sz="2400" b="1" kern="100" dirty="0" smtClean="0">
              <a:latin typeface="Calibri" panose="020F0502020204030204"/>
              <a:ea typeface="宋体" panose="02010600030101010101" pitchFamily="2" charset="-122"/>
              <a:sym typeface="+mn-ea"/>
            </a:endParaRPr>
          </a:p>
          <a:p>
            <a:pPr marL="0" indent="0">
              <a:buNone/>
            </a:pPr>
            <a:r>
              <a:rPr lang="en-US" altLang="zh-CN" sz="2400" b="1" kern="100" dirty="0" smtClean="0">
                <a:latin typeface="Calibri" panose="020F0502020204030204"/>
                <a:ea typeface="宋体" panose="02010600030101010101" pitchFamily="2" charset="-122"/>
                <a:sym typeface="+mn-ea"/>
              </a:rPr>
              <a:t>The chemical index of alteration suggests that the climate during the Cryogenian wasn't consistent.</a:t>
            </a:r>
            <a:endParaRPr lang="en-US" altLang="zh-CN" sz="2400" b="1" kern="100" dirty="0" smtClean="0">
              <a:latin typeface="Calibri" panose="020F0502020204030204"/>
              <a:ea typeface="宋体" panose="02010600030101010101" pitchFamily="2" charset="-122"/>
              <a:sym typeface="+mn-ea"/>
            </a:endParaRPr>
          </a:p>
          <a:p>
            <a:pPr marL="0" indent="0">
              <a:buNone/>
            </a:pPr>
            <a:r>
              <a:rPr lang="en-US" altLang="zh-CN" sz="2400" b="1" kern="100" dirty="0" smtClean="0">
                <a:latin typeface="Calibri" panose="020F0502020204030204"/>
                <a:ea typeface="宋体" panose="02010600030101010101" pitchFamily="2" charset="-122"/>
                <a:sym typeface="+mn-ea"/>
              </a:rPr>
              <a:t>The incoming solar radiation would have been reflected back, right?</a:t>
            </a:r>
            <a:endParaRPr lang="en-US" altLang="zh-CN" sz="2400" b="1" kern="100" dirty="0" smtClean="0">
              <a:latin typeface="Calibri" panose="020F0502020204030204"/>
              <a:ea typeface="宋体" panose="02010600030101010101" pitchFamily="2" charset="-122"/>
              <a:sym typeface="+mn-ea"/>
            </a:endParaRPr>
          </a:p>
          <a:p>
            <a:pPr marL="0" indent="0">
              <a:buNone/>
            </a:pPr>
            <a:endParaRPr lang="zh-CN" altLang="en-US">
              <a:sym typeface="+mn-ea"/>
            </a:endParaRPr>
          </a:p>
          <a:p>
            <a:pPr marL="0" indent="0">
              <a:buNone/>
            </a:pPr>
            <a:endParaRPr lang="en-US" altLang="zh-CN">
              <a:sym typeface="+mn-ea"/>
            </a:endParaRPr>
          </a:p>
          <a:p>
            <a:pPr marL="0" indent="0">
              <a:buNone/>
            </a:pPr>
            <a:endParaRPr lang="en-US" altLang="zh-CN">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88640"/>
            <a:ext cx="9036496" cy="6480720"/>
          </a:xfrm>
        </p:spPr>
        <p:txBody>
          <a:bodyPr>
            <a:normAutofit/>
          </a:bodyPr>
          <a:lstStyle/>
          <a:p>
            <a:pPr marR="0" lvl="1" rtl="0"/>
            <a:r>
              <a:rPr lang="en-US" altLang="zh-CN" sz="3000" b="1" i="0" u="none" strike="noStrike" kern="100" baseline="0" dirty="0" err="1" smtClean="0">
                <a:latin typeface="Calibri" panose="020F0502020204030204"/>
                <a:ea typeface="宋体" panose="02010600030101010101" pitchFamily="2" charset="-122"/>
              </a:rPr>
              <a:t>(2)Cryo</a:t>
            </a:r>
            <a:r>
              <a:rPr lang="zh-CN" altLang="en-US" sz="3000" b="1" i="0" u="none" strike="noStrike" kern="100" baseline="0" dirty="0" smtClean="0">
                <a:latin typeface="Calibri" panose="020F0502020204030204"/>
                <a:ea typeface="宋体" panose="02010600030101010101" pitchFamily="2" charset="-122"/>
              </a:rPr>
              <a:t> </a:t>
            </a:r>
            <a:r>
              <a:rPr lang="en-US" altLang="zh-CN" sz="3000" b="1" i="0" u="none" strike="noStrike" kern="100" baseline="0" dirty="0" smtClean="0">
                <a:latin typeface="Calibri" panose="020F0502020204030204"/>
                <a:ea typeface="宋体" panose="02010600030101010101" pitchFamily="2" charset="-122"/>
              </a:rPr>
              <a:t>is from the Greek and means cold. The name comes from the glacial deposits going back to this period. They're found all around the world, which indicates that glacier spread across all the continents at that time even near the equator.</a:t>
            </a:r>
            <a:endParaRPr lang="en-US" altLang="zh-CN" sz="3000" b="1" i="0" u="none" strike="noStrike" kern="100" baseline="0" dirty="0" smtClean="0">
              <a:latin typeface="Calibri" panose="020F0502020204030204"/>
              <a:ea typeface="宋体" panose="02010600030101010101" pitchFamily="2" charset="-122"/>
            </a:endParaRPr>
          </a:p>
          <a:p>
            <a:pPr marR="0" lvl="1" rtl="0"/>
            <a:r>
              <a:rPr lang="en-US" altLang="zh-CN" sz="3000" b="1" i="0" u="none" strike="noStrike" kern="100" baseline="0" dirty="0" smtClean="0">
                <a:latin typeface="Calibri" panose="020F0502020204030204"/>
                <a:ea typeface="宋体" panose="02010600030101010101" pitchFamily="2" charset="-122"/>
              </a:rPr>
              <a:t>And this is the premise of a hypothesis commonly called Snowball Earth. The name pretty much described the condition, that it is just proposed existed than with not only the continents, but also the oceans entirely covered with thick sheets of ice.</a:t>
            </a:r>
            <a:endParaRPr lang="zh-CN" altLang="en-US" sz="3000" b="1" i="0" u="none" strike="noStrike" kern="100" baseline="0" dirty="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16632"/>
            <a:ext cx="8229600" cy="6009531"/>
          </a:xfrm>
        </p:spPr>
        <p:txBody>
          <a:bodyPr>
            <a:normAutofit/>
          </a:bodyPr>
          <a:lstStyle/>
          <a:p>
            <a:pPr marR="0" lvl="1" rtl="0"/>
            <a:r>
              <a:rPr lang="en-US" altLang="zh-CN" sz="3000" b="1" i="0" u="none" strike="noStrike" kern="100" baseline="0" dirty="0" smtClean="0">
                <a:latin typeface="Calibri" panose="020F0502020204030204"/>
                <a:ea typeface="宋体" panose="02010600030101010101" pitchFamily="2" charset="-122"/>
              </a:rPr>
              <a:t>But how could the Snowball Earth climate have come about? In the other ice ages, we'</a:t>
            </a:r>
            <a:r>
              <a:rPr lang="en-US" altLang="zh-CN" sz="3000" b="1" i="0" u="none" strike="noStrike" kern="100" baseline="0" dirty="0" err="1" smtClean="0">
                <a:latin typeface="Calibri" panose="020F0502020204030204"/>
                <a:ea typeface="宋体" panose="02010600030101010101" pitchFamily="2" charset="-122"/>
              </a:rPr>
              <a:t>ve</a:t>
            </a:r>
            <a:r>
              <a:rPr lang="en-US" altLang="zh-CN" sz="3000" b="1" i="0" u="none" strike="noStrike" kern="100" baseline="0" dirty="0" smtClean="0">
                <a:latin typeface="Calibri" panose="020F0502020204030204"/>
                <a:ea typeface="宋体" panose="02010600030101010101" pitchFamily="2" charset="-122"/>
              </a:rPr>
              <a:t> looked at, up to 30% of the Earth's surface was covered in ice. But here we're talking way more than that. </a:t>
            </a:r>
            <a:endParaRPr lang="en-US" altLang="zh-CN" sz="3000" b="1" i="0" u="none" strike="noStrike" kern="100" baseline="0" dirty="0" smtClean="0">
              <a:latin typeface="Calibri" panose="020F0502020204030204"/>
              <a:ea typeface="宋体" panose="02010600030101010101" pitchFamily="2" charset="-122"/>
            </a:endParaRPr>
          </a:p>
          <a:p>
            <a:pPr marR="0" lvl="1" rtl="0"/>
            <a:r>
              <a:rPr lang="en-US" altLang="zh-CN" sz="3000" b="1" i="0" u="none" strike="noStrike" kern="100" baseline="0" dirty="0" smtClean="0">
                <a:latin typeface="Calibri" panose="020F0502020204030204"/>
                <a:ea typeface="宋体" panose="02010600030101010101" pitchFamily="2" charset="-122"/>
              </a:rPr>
              <a:t>Okay. This gives us a chance for review. When radiation from the sun reaches our planet, some of it is absorbed and some of it reflected back into space, right? And different surfaces on Earth reflect solar radiation differently. They don't have the same surface albedo. </a:t>
            </a:r>
            <a:endParaRPr lang="zh-CN" altLang="en-US" sz="3000" b="1" i="0" u="none" strike="noStrike" kern="100" baseline="0" dirty="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88640"/>
            <a:ext cx="8229600" cy="5937523"/>
          </a:xfrm>
        </p:spPr>
        <p:txBody>
          <a:bodyPr>
            <a:noAutofit/>
          </a:bodyPr>
          <a:lstStyle/>
          <a:p>
            <a:pPr marR="0" lvl="1" rtl="0"/>
            <a:r>
              <a:rPr lang="en-US" altLang="zh-CN" sz="3000" b="1" i="0" u="none" strike="noStrike" kern="100" baseline="0" dirty="0" smtClean="0">
                <a:latin typeface="Calibri" panose="020F0502020204030204"/>
                <a:ea typeface="宋体" panose="02010600030101010101" pitchFamily="2" charset="-122"/>
              </a:rPr>
              <a:t>Surface albedo is a measure that tells us how much solar radiation gets reflected back into space. Ocean water, for example, tends to absorb radiation. Its surface albedo is low. So that has a warming effect on the planet. But ice and snow reflect a lot of solar radiation. They have a higher albedo. It's like how wearing white clothing can help you stay cooler in a hot day than wearing black clothing. Similarly, ice and snow as well as being very cold themselves have an additional cooling effect because they keep solar radiation from being absorbed. </a:t>
            </a:r>
            <a:endParaRPr lang="zh-CN" altLang="en-US" sz="3000" b="1" i="0" u="none" strike="noStrike" kern="100" baseline="0" dirty="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260648"/>
            <a:ext cx="8892480" cy="6480720"/>
          </a:xfrm>
        </p:spPr>
        <p:txBody>
          <a:bodyPr>
            <a:noAutofit/>
          </a:bodyPr>
          <a:lstStyle/>
          <a:p>
            <a:pPr marR="0" lvl="1" algn="just" rtl="0"/>
            <a:r>
              <a:rPr lang="en-US" altLang="zh-CN" sz="3000" b="1" i="0" u="none" strike="noStrike" kern="100" baseline="0" dirty="0" smtClean="0">
                <a:latin typeface="Calibri" panose="020F0502020204030204"/>
                <a:ea typeface="宋体" panose="02010600030101010101" pitchFamily="2" charset="-122"/>
              </a:rPr>
              <a:t>Now once this process of reflection and cooling gets started, it can end up being self-</a:t>
            </a:r>
            <a:r>
              <a:rPr lang="en-US" altLang="zh-CN" sz="3000" b="1" i="0" u="none" strike="noStrike" kern="100" baseline="0" dirty="0" err="1" smtClean="0">
                <a:latin typeface="Calibri" panose="020F0502020204030204"/>
                <a:ea typeface="宋体" panose="02010600030101010101" pitchFamily="2" charset="-122"/>
              </a:rPr>
              <a:t>perpetuating.(3)The</a:t>
            </a:r>
            <a:r>
              <a:rPr lang="en-US" altLang="zh-CN" sz="3000" b="1" i="0" u="none" strike="noStrike" kern="100" baseline="0" dirty="0" smtClean="0">
                <a:latin typeface="Calibri" panose="020F0502020204030204"/>
                <a:ea typeface="宋体" panose="02010600030101010101" pitchFamily="2" charset="-122"/>
              </a:rPr>
              <a:t> cooling increases the ice cover, which increases the surface albedo, so the climate gets even colder, causing more ice to form and so on. This is called the ice albedo feedback. Normally the process is kept in check by the ocean's absorption of solar radiation, but according to the Snowball Earth hypothesis, the feedback loop didn't stop. And so ice and snow were covering more and more land, cooling Earth's surface more and more quickly, and got to the point where even the oceans were covered in ice. </a:t>
            </a:r>
            <a:endParaRPr lang="zh-CN" altLang="en-US" sz="3000" b="1" i="0" u="none" strike="noStrike" kern="100" baseline="0" dirty="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35560" y="217170"/>
            <a:ext cx="8884920" cy="6523990"/>
          </a:xfrm>
        </p:spPr>
        <p:txBody>
          <a:bodyPr>
            <a:normAutofit fontScale="90000" lnSpcReduction="10000"/>
          </a:bodyPr>
          <a:lstStyle/>
          <a:p>
            <a:pPr marL="457200" marR="0" lvl="1" indent="0" algn="just" rtl="0">
              <a:buNone/>
            </a:pPr>
            <a:r>
              <a:rPr lang="en-US" altLang="zh-CN" sz="2200" b="1" i="0" u="none" strike="noStrike" kern="100" baseline="0" dirty="0" smtClean="0">
                <a:latin typeface="Calibri" panose="020F0502020204030204"/>
                <a:ea typeface="宋体" panose="02010600030101010101" pitchFamily="2" charset="-122"/>
              </a:rPr>
              <a:t>Now the thought of Earth as a giant snowball. I have to admit it has some dramatic appeal. And a number of geologists have come on board with it in fact, because there's certainly evidence of extreme glaciation during the </a:t>
            </a:r>
            <a:r>
              <a:rPr lang="en-US" altLang="zh-CN" sz="2200" b="1" i="0" u="none" strike="noStrike" kern="100" baseline="0" dirty="0" err="1" smtClean="0">
                <a:latin typeface="Calibri" panose="020F0502020204030204"/>
                <a:ea typeface="宋体" panose="02010600030101010101" pitchFamily="2" charset="-122"/>
              </a:rPr>
              <a:t>Cryogenian</a:t>
            </a:r>
            <a:r>
              <a:rPr lang="en-US" altLang="zh-CN" sz="2200" b="1" i="0" u="none" strike="noStrike" kern="100" baseline="0" dirty="0" smtClean="0">
                <a:latin typeface="Calibri" panose="020F0502020204030204"/>
                <a:ea typeface="宋体" panose="02010600030101010101" pitchFamily="2" charset="-122"/>
              </a:rPr>
              <a:t> period. For example, in Oman, now Oman's in the Middle East, right? So a hot climate today. Well, sedimentary rocks there provide clear evidence of glaciers in the </a:t>
            </a:r>
            <a:r>
              <a:rPr lang="en-US" altLang="zh-CN" sz="2200" b="1" i="0" u="none" strike="noStrike" kern="100" baseline="0" dirty="0" err="1" smtClean="0">
                <a:latin typeface="Calibri" panose="020F0502020204030204"/>
                <a:ea typeface="宋体" panose="02010600030101010101" pitchFamily="2" charset="-122"/>
              </a:rPr>
              <a:t>Cryogenian</a:t>
            </a:r>
            <a:r>
              <a:rPr lang="en-US" altLang="zh-CN" sz="2200" b="1" i="0" u="none" strike="noStrike" kern="100" baseline="0" dirty="0" smtClean="0">
                <a:latin typeface="Calibri" panose="020F0502020204030204"/>
                <a:ea typeface="宋体" panose="02010600030101010101" pitchFamily="2" charset="-122"/>
              </a:rPr>
              <a:t> period. But a new research study looked at the sedimentary rocks more closely. The technique they used. It</a:t>
            </a:r>
            <a:r>
              <a:rPr lang="zh-CN" altLang="en-US" sz="2200" b="1" i="0" u="none" strike="noStrike" kern="100" baseline="0" dirty="0" smtClean="0">
                <a:latin typeface="Calibri" panose="020F0502020204030204"/>
                <a:ea typeface="宋体" panose="02010600030101010101" pitchFamily="2" charset="-122"/>
              </a:rPr>
              <a:t>’</a:t>
            </a:r>
            <a:r>
              <a:rPr lang="en-US" altLang="zh-CN" sz="2200" b="1" i="0" u="none" strike="noStrike" kern="100" baseline="0" dirty="0" smtClean="0">
                <a:latin typeface="Calibri" panose="020F0502020204030204"/>
                <a:ea typeface="宋体" panose="02010600030101010101" pitchFamily="2" charset="-122"/>
              </a:rPr>
              <a:t>s useful to know this, because we will come across it again. What they look at is a measure called a chemical index of alteration. (5)The chemical index of alteration is a gauge of chemical weathering of rock, which means the chemical changes that occurred in rock due to environmental conditions. A high rate of chemical weathering indicates a warm and humid environment. Well, a low rate of chemical weathering is consistent with cool and dry conditions. (4)So in this rock in Oman, the chemical index of alteration suggests that the climate during the </a:t>
            </a:r>
            <a:r>
              <a:rPr lang="en-US" altLang="zh-CN" sz="2200" b="1" i="0" u="none" strike="noStrike" kern="100" baseline="0" dirty="0" err="1" smtClean="0">
                <a:latin typeface="Calibri" panose="020F0502020204030204"/>
                <a:ea typeface="宋体" panose="02010600030101010101" pitchFamily="2" charset="-122"/>
              </a:rPr>
              <a:t>Cryogenian</a:t>
            </a:r>
            <a:r>
              <a:rPr lang="en-US" altLang="zh-CN" sz="2200" b="1" i="0" u="none" strike="noStrike" kern="100" baseline="0" dirty="0" smtClean="0">
                <a:latin typeface="Calibri" panose="020F0502020204030204"/>
                <a:ea typeface="宋体" panose="02010600030101010101" pitchFamily="2" charset="-122"/>
              </a:rPr>
              <a:t> wasn't consistent. There's definitely evidence of periods with low rates of chemical weathering and therefore cold conditions. But these alternate with intervals of high chemical weathering, which represent times of warmer weather, which means that there were periods when</a:t>
            </a:r>
            <a:r>
              <a:rPr lang="zh-CN" altLang="en-US" sz="2200" b="1" i="0" u="none" strike="noStrike" kern="100" baseline="0" dirty="0" smtClean="0">
                <a:latin typeface="Calibri" panose="020F0502020204030204"/>
                <a:ea typeface="宋体" panose="02010600030101010101" pitchFamily="2" charset="-122"/>
              </a:rPr>
              <a:t> </a:t>
            </a:r>
            <a:r>
              <a:rPr lang="en-US" altLang="zh-CN" sz="2200" b="1" i="0" u="none" strike="noStrike" kern="100" baseline="0" dirty="0" smtClean="0">
                <a:latin typeface="Calibri" panose="020F0502020204030204"/>
                <a:ea typeface="宋体" panose="02010600030101010101" pitchFamily="2" charset="-122"/>
              </a:rPr>
              <a:t>that deep-freeze broke. But how? If the Earth was completely frozen for a long period of time, I doubt warmer periods could have happened. The incoming solar radiation would have been reflected back, right? (6)So the warmer periods indicate that at least some portions of the ocean weren't frozen over.</a:t>
            </a:r>
            <a:endParaRPr lang="zh-CN" altLang="en-US" sz="2200" b="1" i="0" u="none" strike="noStrike" kern="100" baseline="0" dirty="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9225" y="181610"/>
            <a:ext cx="8802370" cy="6442710"/>
          </a:xfrm>
        </p:spPr>
        <p:txBody>
          <a:bodyPr>
            <a:normAutofit fontScale="90000" lnSpcReduction="20000"/>
          </a:bodyPr>
          <a:lstStyle/>
          <a:p>
            <a:pPr marL="0" indent="0">
              <a:buNone/>
            </a:pPr>
            <a:r>
              <a:rPr lang="zh-CN" altLang="en-US" sz="2400"/>
              <a:t>词汇总结：</a:t>
            </a:r>
            <a:endParaRPr lang="zh-CN" altLang="en-US" sz="2400"/>
          </a:p>
          <a:p>
            <a:pPr marL="0" indent="0">
              <a:buNone/>
            </a:pPr>
            <a:r>
              <a:rPr lang="en-US" altLang="zh-CN" sz="2400" b="1" kern="100" dirty="0" smtClean="0">
                <a:latin typeface="Calibri" panose="020F0502020204030204"/>
                <a:ea typeface="宋体" panose="02010600030101010101" pitchFamily="2" charset="-122"/>
                <a:sym typeface="+mn-ea"/>
              </a:rPr>
              <a:t>It was designed by an engineer named Gustav Eiffel, who entered and won the competition sponsored by the exposition organizers to design a structure that would serve both as the entrance to the exposition and as a visible symbol of French industrial and technological achievements. </a:t>
            </a:r>
            <a:endParaRPr lang="en-US" altLang="zh-CN" sz="2400" b="1" kern="100" dirty="0" smtClean="0">
              <a:latin typeface="Calibri" panose="020F0502020204030204"/>
              <a:ea typeface="宋体" panose="02010600030101010101" pitchFamily="2" charset="-122"/>
              <a:sym typeface="+mn-ea"/>
            </a:endParaRPr>
          </a:p>
          <a:p>
            <a:pPr marL="0" indent="0">
              <a:buNone/>
            </a:pPr>
            <a:r>
              <a:rPr lang="en-US" altLang="zh-CN" sz="2400" b="1" kern="100" dirty="0" smtClean="0">
                <a:latin typeface="Calibri" panose="020F0502020204030204"/>
                <a:ea typeface="宋体" panose="02010600030101010101" pitchFamily="2" charset="-122"/>
                <a:sym typeface="+mn-ea"/>
              </a:rPr>
              <a:t>Critics, many of them the best-known composers, architects, painters, poets and writers of the time, they called it an eyesore, one that unfortunately could be seen from anywhere in the city. </a:t>
            </a:r>
            <a:endParaRPr lang="en-US" altLang="zh-CN" sz="2400" b="1" kern="100" dirty="0" smtClean="0">
              <a:latin typeface="Calibri" panose="020F0502020204030204"/>
              <a:ea typeface="宋体" panose="02010600030101010101" pitchFamily="2" charset="-122"/>
              <a:sym typeface="+mn-ea"/>
            </a:endParaRPr>
          </a:p>
          <a:p>
            <a:pPr marL="0" indent="0">
              <a:buNone/>
            </a:pPr>
            <a:r>
              <a:rPr lang="en-US" altLang="zh-CN" sz="2400" b="1" kern="100" dirty="0" smtClean="0">
                <a:latin typeface="Calibri" panose="020F0502020204030204"/>
                <a:ea typeface="宋体" panose="02010600030101010101" pitchFamily="2" charset="-122"/>
                <a:sym typeface="+mn-ea"/>
              </a:rPr>
              <a:t>Its iron structure was boldly exposed rather than covered up with masonry as was the norm.</a:t>
            </a:r>
            <a:endParaRPr lang="en-US" altLang="zh-CN" sz="2400" b="1" kern="100" dirty="0" smtClean="0">
              <a:latin typeface="Calibri" panose="020F0502020204030204"/>
              <a:ea typeface="宋体" panose="02010600030101010101" pitchFamily="2" charset="-122"/>
              <a:sym typeface="+mn-ea"/>
            </a:endParaRPr>
          </a:p>
          <a:p>
            <a:pPr marL="0" indent="0">
              <a:buNone/>
            </a:pPr>
            <a:r>
              <a:rPr lang="en-US" altLang="zh-CN" sz="2400" b="1" kern="100" dirty="0" smtClean="0">
                <a:latin typeface="Calibri" panose="020F0502020204030204"/>
                <a:ea typeface="宋体" panose="02010600030101010101" pitchFamily="2" charset="-122"/>
                <a:sym typeface="+mn-ea"/>
              </a:rPr>
              <a:t>speak out against it, it was the tallest building in the world, let alone in Paris, four huge legs resting on a concrete foundation, looks almost industrial, more like part of a factory than an example of great architecture you want to showcase to the world, a radical departure from the tradition, feature sth., innovation, a source of inspiration, much obsessed with it, This image signals a rupture with traditional painting style</a:t>
            </a:r>
            <a:endParaRPr lang="en-US" altLang="zh-CN" sz="2400" b="1" kern="100" dirty="0" smtClean="0">
              <a:latin typeface="Calibri" panose="020F0502020204030204"/>
              <a:ea typeface="宋体" panose="02010600030101010101" pitchFamily="2" charset="-122"/>
              <a:sym typeface="+mn-ea"/>
            </a:endParaRPr>
          </a:p>
          <a:p>
            <a:pPr marL="0" indent="0">
              <a:buNone/>
            </a:pPr>
            <a:r>
              <a:rPr lang="en-US" altLang="zh-CN" sz="2400" b="1" kern="100" dirty="0" smtClean="0">
                <a:latin typeface="Calibri" panose="020F0502020204030204"/>
                <a:ea typeface="宋体" panose="02010600030101010101" pitchFamily="2" charset="-122"/>
                <a:sym typeface="+mn-ea"/>
              </a:rPr>
              <a:t>The Eiffel Tower's shocking newness of form that owed nothing to ancient traditions, its almost machine-like appearance, everything that had so as to upset the art establishment back in the 1880s was embraced by these artists. </a:t>
            </a:r>
            <a:endParaRPr lang="en-US" altLang="zh-CN" sz="2400" b="1" kern="100" dirty="0" smtClean="0">
              <a:latin typeface="Calibri" panose="020F0502020204030204"/>
              <a:ea typeface="宋体" panose="02010600030101010101" pitchFamily="2" charset="-122"/>
              <a:sym typeface="+mn-ea"/>
            </a:endParaRPr>
          </a:p>
          <a:p>
            <a:pPr marL="0" indent="0">
              <a:buNone/>
            </a:pPr>
            <a:endParaRPr lang="zh-CN" altLang="en-US">
              <a:sym typeface="+mn-ea"/>
            </a:endParaRPr>
          </a:p>
          <a:p>
            <a:pPr marL="0" indent="0">
              <a:buNone/>
            </a:pPr>
            <a:endParaRPr lang="en-US" altLang="zh-CN">
              <a:sym typeface="+mn-ea"/>
            </a:endParaRPr>
          </a:p>
          <a:p>
            <a:pPr marL="0" indent="0">
              <a:buNone/>
            </a:pPr>
            <a:endParaRPr lang="en-US" altLang="zh-CN">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内容占位符 3" descr="D:\NEW JJ\6666.webp.jpg6666.webp"/>
          <p:cNvPicPr>
            <a:picLocks noGrp="1" noChangeAspect="1"/>
          </p:cNvPicPr>
          <p:nvPr>
            <p:ph idx="1"/>
          </p:nvPr>
        </p:nvPicPr>
        <p:blipFill>
          <a:blip r:embed="rId1"/>
          <a:srcRect/>
          <a:stretch>
            <a:fillRect/>
          </a:stretch>
        </p:blipFill>
        <p:spPr>
          <a:xfrm>
            <a:off x="809625" y="0"/>
            <a:ext cx="7682230" cy="682053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74638"/>
            <a:ext cx="8229600" cy="1143000"/>
          </a:xfrm>
        </p:spPr>
        <p:txBody>
          <a:bodyPr/>
          <a:lstStyle/>
          <a:p>
            <a:pPr marR="0" rtl="0"/>
            <a:r>
              <a:rPr lang="en-US" altLang="zh-CN" b="1" i="0" u="none" strike="noStrike" kern="2200" baseline="0" smtClean="0">
                <a:latin typeface="微软雅黑" panose="020B0503020204020204" charset="-122"/>
                <a:ea typeface="微软雅黑" panose="020B0503020204020204" charset="-122"/>
              </a:rPr>
              <a:t>【</a:t>
            </a:r>
            <a:r>
              <a:rPr lang="zh-CN" altLang="en-US" b="1" i="0" u="none" strike="noStrike" kern="2200" baseline="0" smtClean="0">
                <a:latin typeface="微软雅黑" panose="020B0503020204020204" charset="-122"/>
                <a:ea typeface="微软雅黑" panose="020B0503020204020204" charset="-122"/>
              </a:rPr>
              <a:t>真题</a:t>
            </a:r>
            <a:r>
              <a:rPr lang="en-US" altLang="zh-CN" b="1" i="0" u="none" strike="noStrike" kern="2200" baseline="0" smtClean="0">
                <a:latin typeface="Calibri" panose="020F0502020204030204"/>
                <a:ea typeface="微软雅黑" panose="020B0503020204020204" charset="-122"/>
              </a:rPr>
              <a:t>Eiffel Tower</a:t>
            </a:r>
            <a:r>
              <a:rPr lang="zh-CN" altLang="en-US" b="1" i="0" u="none" strike="noStrike" kern="2200" baseline="0" smtClean="0">
                <a:latin typeface="微软雅黑" panose="020B0503020204020204" charset="-122"/>
                <a:ea typeface="微软雅黑" panose="020B0503020204020204" charset="-122"/>
              </a:rPr>
              <a:t> </a:t>
            </a:r>
            <a:r>
              <a:rPr lang="en-US" altLang="zh-CN" b="1" i="0" u="none" strike="noStrike" kern="2200" baseline="0" smtClean="0">
                <a:latin typeface="微软雅黑" panose="020B0503020204020204" charset="-122"/>
                <a:ea typeface="微软雅黑" panose="020B0503020204020204" charset="-122"/>
              </a:rPr>
              <a:t>】</a:t>
            </a:r>
            <a:endParaRPr lang="zh-CN" altLang="en-US" b="1" i="0" u="none" strike="noStrike" kern="2200" baseline="0" smtClean="0">
              <a:latin typeface="微软雅黑" panose="020B0503020204020204" charset="-122"/>
              <a:ea typeface="微软雅黑" panose="020B0503020204020204" charset="-122"/>
            </a:endParaRPr>
          </a:p>
        </p:txBody>
      </p:sp>
      <p:sp>
        <p:nvSpPr>
          <p:cNvPr id="3" name="文本占位符 2"/>
          <p:cNvSpPr>
            <a:spLocks noGrp="1"/>
          </p:cNvSpPr>
          <p:nvPr>
            <p:ph type="body" idx="4294967295"/>
          </p:nvPr>
        </p:nvSpPr>
        <p:spPr>
          <a:xfrm>
            <a:off x="0" y="1600200"/>
            <a:ext cx="8229600" cy="4525963"/>
          </a:xfrm>
        </p:spPr>
        <p:txBody>
          <a:bodyPr/>
          <a:lstStyle/>
          <a:p>
            <a:pPr marR="0" lvl="1" rtl="0"/>
            <a:r>
              <a:rPr lang="en-US" altLang="zh-CN" b="1" i="0" u="none" strike="noStrike" kern="100" baseline="0" smtClean="0">
                <a:latin typeface="Calibri" panose="020F0502020204030204"/>
                <a:ea typeface="宋体" panose="02010600030101010101" pitchFamily="2" charset="-122"/>
              </a:rPr>
              <a:t>1.What is the main purpose of the lecture?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rPr>
              <a:t>To explain how </a:t>
            </a:r>
            <a:r>
              <a:rPr lang="en-US" altLang="zh-CN" b="1" i="0" u="none" strike="noStrike" kern="100" baseline="0" smtClean="0">
                <a:latin typeface="Calibri" panose="020F0502020204030204"/>
                <a:ea typeface="宋体" panose="02010600030101010101" pitchFamily="2" charset="-122"/>
              </a:rPr>
              <a:t>the Eiffel Tower was designed</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rPr>
              <a:t>To highlight the similarities between the Eiffel Tower and </a:t>
            </a:r>
            <a:r>
              <a:rPr lang="en-US" altLang="zh-CN" b="1" i="0" u="none" strike="noStrike" kern="100" baseline="0" smtClean="0">
                <a:latin typeface="Calibri" panose="020F0502020204030204"/>
                <a:ea typeface="宋体" panose="02010600030101010101" pitchFamily="2" charset="-122"/>
              </a:rPr>
              <a:t>other modern buildings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rPr>
              <a:t>To show how perceptions of the Eiffel Tower changed over time </a:t>
            </a:r>
            <a:endParaRPr lang="en-US" altLang="zh-CN" b="1" i="0" u="none" strike="noStrike" kern="100" baseline="0" smtClean="0">
              <a:latin typeface="Calibri" panose="020F0502020204030204"/>
            </a:endParaRPr>
          </a:p>
          <a:p>
            <a:pPr marR="0" lvl="1" rtl="0"/>
            <a:r>
              <a:rPr lang="en-US" altLang="zh-CN" b="1" i="0" u="none" strike="noStrike" kern="100" baseline="0" smtClean="0">
                <a:latin typeface="Calibri" panose="020F0502020204030204"/>
              </a:rPr>
              <a:t>To argue that the E</a:t>
            </a:r>
            <a:r>
              <a:rPr lang="en-US" altLang="zh-CN" b="1" i="0" u="none" strike="noStrike" kern="100" baseline="0" smtClean="0">
                <a:latin typeface="Calibri" panose="020F0502020204030204"/>
                <a:ea typeface="宋体" panose="02010600030101010101" pitchFamily="2" charset="-122"/>
              </a:rPr>
              <a:t>iffel Tower has always been admired by artists</a:t>
            </a:r>
            <a:endParaRPr lang="zh-CN" altLang="en-US" b="1" i="0" u="none" strike="noStrike" kern="100" baseline="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600200"/>
            <a:ext cx="8229600" cy="4525963"/>
          </a:xfrm>
        </p:spPr>
        <p:txBody>
          <a:bodyPr/>
          <a:lstStyle/>
          <a:p>
            <a:pPr marR="0" lvl="1" rtl="0"/>
            <a:r>
              <a:rPr lang="en-US" altLang="zh-CN" b="1" i="0" u="none" strike="noStrike" kern="100" baseline="0" smtClean="0">
                <a:latin typeface="Calibri" panose="020F0502020204030204"/>
                <a:ea typeface="宋体" panose="02010600030101010101" pitchFamily="2" charset="-122"/>
              </a:rPr>
              <a:t>2.According to the professor , why was Eiffel Tower built?</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rPr>
              <a:t>Click on</a:t>
            </a:r>
            <a:r>
              <a:rPr lang="zh-CN" altLang="en-US" b="1" i="0" u="none" strike="noStrike" kern="100" baseline="0" smtClean="0">
                <a:latin typeface="Calibri" panose="020F0502020204030204"/>
                <a:ea typeface="宋体" panose="02010600030101010101" pitchFamily="2" charset="-122"/>
              </a:rPr>
              <a:t> </a:t>
            </a:r>
            <a:r>
              <a:rPr lang="en-US" altLang="zh-CN" b="1" i="0" u="none" strike="noStrike" kern="100" baseline="0" smtClean="0">
                <a:latin typeface="Calibri" panose="020F0502020204030204"/>
                <a:ea typeface="宋体" panose="02010600030101010101" pitchFamily="2" charset="-122"/>
              </a:rPr>
              <a:t>two</a:t>
            </a:r>
            <a:r>
              <a:rPr lang="zh-CN" altLang="en-US" b="1" i="0" u="none" strike="noStrike" kern="100" baseline="0" smtClean="0">
                <a:latin typeface="Calibri" panose="020F0502020204030204"/>
                <a:ea typeface="宋体" panose="02010600030101010101" pitchFamily="2" charset="-122"/>
              </a:rPr>
              <a:t> </a:t>
            </a:r>
            <a:r>
              <a:rPr lang="en-US" altLang="zh-CN" b="1" i="0" u="none" strike="noStrike" kern="100" baseline="0" smtClean="0">
                <a:latin typeface="Calibri" panose="020F0502020204030204"/>
                <a:ea typeface="宋体" panose="02010600030101010101" pitchFamily="2" charset="-122"/>
              </a:rPr>
              <a:t>answers</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rPr>
              <a:t>To display French technological achievements</a:t>
            </a:r>
            <a:endParaRPr lang="en-US" altLang="zh-CN" b="1" i="0" u="none" strike="noStrike" kern="100" baseline="0" smtClean="0">
              <a:latin typeface="Calibri" panose="020F0502020204030204"/>
            </a:endParaRPr>
          </a:p>
          <a:p>
            <a:pPr marR="0" lvl="1" rtl="0"/>
            <a:r>
              <a:rPr lang="en-US" altLang="zh-CN" b="1" i="0" u="none" strike="noStrike" kern="100" baseline="0" smtClean="0">
                <a:latin typeface="Calibri" panose="020F0502020204030204"/>
              </a:rPr>
              <a:t>To create a new landmark for Paris</a:t>
            </a:r>
            <a:endParaRPr lang="en-US" altLang="zh-CN" b="1" i="0" u="none" strike="noStrike" kern="100" baseline="0" smtClean="0">
              <a:latin typeface="Calibri" panose="020F0502020204030204"/>
            </a:endParaRPr>
          </a:p>
          <a:p>
            <a:pPr marR="0" lvl="1" rtl="0"/>
            <a:r>
              <a:rPr lang="en-US" altLang="zh-CN" b="1" i="0" u="none" strike="noStrike" kern="100" baseline="0" smtClean="0">
                <a:latin typeface="Calibri" panose="020F0502020204030204"/>
              </a:rPr>
              <a:t>To welcome visitors to the Universal Exposition</a:t>
            </a:r>
            <a:endParaRPr lang="en-US" altLang="zh-CN" b="1" i="0" u="none" strike="noStrike" kern="100" baseline="0" smtClean="0">
              <a:latin typeface="Calibri" panose="020F0502020204030204"/>
            </a:endParaRPr>
          </a:p>
          <a:p>
            <a:pPr marR="0" lvl="1" rtl="0"/>
            <a:r>
              <a:rPr lang="en-US" altLang="zh-CN" b="1" i="0" u="none" strike="noStrike" kern="100" baseline="0" smtClean="0">
                <a:latin typeface="Calibri" panose="020F0502020204030204"/>
              </a:rPr>
              <a:t>To encourage the design of tall buildings in prominent cities</a:t>
            </a:r>
            <a:endParaRPr lang="en-US" altLang="zh-CN" b="1" i="0" u="none" strike="noStrike" kern="100" baseline="0" smtClean="0">
              <a:latin typeface="Calibri" panose="020F0502020204030204"/>
            </a:endParaRPr>
          </a:p>
          <a:p>
            <a:pPr marR="0" lvl="1" rtl="0"/>
            <a:endParaRPr lang="zh-CN" altLang="en-US" b="1" i="0" u="none" strike="noStrike" kern="100" baseline="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600200"/>
            <a:ext cx="8229600" cy="4525963"/>
          </a:xfrm>
        </p:spPr>
        <p:txBody>
          <a:bodyPr>
            <a:normAutofit fontScale="92500"/>
          </a:bodyPr>
          <a:lstStyle/>
          <a:p>
            <a:pPr marR="0" lvl="1" rtl="0"/>
            <a:r>
              <a:rPr lang="en-US" altLang="zh-CN" b="1" i="0" u="none" strike="noStrike" kern="100" baseline="0" smtClean="0">
                <a:latin typeface="Calibri" panose="020F0502020204030204"/>
                <a:ea typeface="宋体" panose="02010600030101010101" pitchFamily="2" charset="-122"/>
              </a:rPr>
              <a:t>3.Why</a:t>
            </a:r>
            <a:r>
              <a:rPr lang="zh-CN" altLang="en-US" b="1" i="0" u="none" strike="noStrike" kern="100" baseline="0" smtClean="0">
                <a:latin typeface="Calibri" panose="020F0502020204030204"/>
                <a:ea typeface="宋体" panose="02010600030101010101" pitchFamily="2" charset="-122"/>
              </a:rPr>
              <a:t> </a:t>
            </a:r>
            <a:r>
              <a:rPr lang="en-US" altLang="zh-CN" b="1" i="0" u="none" strike="noStrike" kern="100" baseline="0" smtClean="0">
                <a:latin typeface="Calibri" panose="020F0502020204030204"/>
                <a:ea typeface="宋体" panose="02010600030101010101" pitchFamily="2" charset="-122"/>
              </a:rPr>
              <a:t>does the professor mention that the arches of the Eiffel Tower resemble railway bridges? </a:t>
            </a:r>
            <a:r>
              <a:rPr lang="zh-CN" altLang="en-US" b="1" i="0" u="none" strike="noStrike" kern="100" baseline="0" smtClean="0">
                <a:latin typeface="Calibri" panose="020F0502020204030204"/>
                <a:ea typeface="宋体" panose="02010600030101010101" pitchFamily="2" charset="-122"/>
              </a:rPr>
              <a:t> </a:t>
            </a:r>
            <a:endParaRPr lang="zh-CN" altLang="en-US"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rPr>
              <a:t>To show how difficult it was to build an iron tower in the 1880s </a:t>
            </a:r>
            <a:endParaRPr lang="en-US" altLang="zh-CN" b="1" i="0" u="none" strike="noStrike" kern="100" baseline="0" smtClean="0">
              <a:latin typeface="Calibri" panose="020F0502020204030204"/>
            </a:endParaRPr>
          </a:p>
          <a:p>
            <a:pPr marR="0" lvl="1" rtl="0"/>
            <a:r>
              <a:rPr lang="en-US" altLang="zh-CN" b="1" i="0" u="none" strike="noStrike" kern="100" baseline="0" smtClean="0">
                <a:latin typeface="Calibri" panose="020F0502020204030204"/>
              </a:rPr>
              <a:t>To emphasize the structural strength of the E</a:t>
            </a:r>
            <a:r>
              <a:rPr lang="en-US" altLang="zh-CN" b="1" i="0" u="none" strike="noStrike" kern="100" baseline="0" smtClean="0">
                <a:latin typeface="Calibri" panose="020F0502020204030204"/>
                <a:ea typeface="宋体" panose="02010600030101010101" pitchFamily="2" charset="-122"/>
              </a:rPr>
              <a:t>iffel Tower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rPr>
              <a:t>To imply that railway bridges were the inspiration for the design of </a:t>
            </a:r>
            <a:r>
              <a:rPr lang="en-US" altLang="zh-CN" b="1" i="0" u="none" strike="noStrike" kern="100" baseline="0" smtClean="0">
                <a:latin typeface="Calibri" panose="020F0502020204030204"/>
                <a:ea typeface="宋体" panose="02010600030101010101" pitchFamily="2" charset="-122"/>
              </a:rPr>
              <a:t>the tower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rPr>
              <a:t>To give a reason why the Eiffel Tower was disliked</a:t>
            </a:r>
            <a:endParaRPr lang="zh-CN" altLang="en-US" b="1" i="0" u="none" strike="noStrike" kern="100" baseline="0" smtClean="0">
              <a:latin typeface="Times New Roman" panose="020206030504050203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内容占位符 3" descr="D:\NEW JJ\6666.webp.jpg6666.webp"/>
          <p:cNvPicPr>
            <a:picLocks noGrp="1" noChangeAspect="1"/>
          </p:cNvPicPr>
          <p:nvPr>
            <p:ph idx="1"/>
          </p:nvPr>
        </p:nvPicPr>
        <p:blipFill>
          <a:blip r:embed="rId1"/>
          <a:srcRect/>
          <a:stretch>
            <a:fillRect/>
          </a:stretch>
        </p:blipFill>
        <p:spPr>
          <a:xfrm>
            <a:off x="809625" y="0"/>
            <a:ext cx="7682230" cy="6820535"/>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600200"/>
            <a:ext cx="8229600" cy="4525963"/>
          </a:xfrm>
        </p:spPr>
        <p:txBody>
          <a:bodyPr/>
          <a:lstStyle/>
          <a:p>
            <a:pPr marR="0" lvl="1" rtl="0"/>
            <a:r>
              <a:rPr lang="en-US" altLang="zh-CN" b="1" i="0" u="none" strike="noStrike" kern="100" baseline="0" smtClean="0">
                <a:latin typeface="Calibri" panose="020F0502020204030204"/>
                <a:ea typeface="宋体" panose="02010600030101010101" pitchFamily="2" charset="-122"/>
              </a:rPr>
              <a:t>4.According to the professor, what characterize the Beaux Arts style?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rPr>
              <a:t>simple entryways </a:t>
            </a:r>
            <a:endParaRPr lang="en-US" altLang="zh-CN" b="1" i="0" u="none" strike="noStrike" kern="100" baseline="0" smtClean="0">
              <a:latin typeface="Calibri" panose="020F0502020204030204"/>
            </a:endParaRPr>
          </a:p>
          <a:p>
            <a:pPr marR="0" lvl="1" rtl="0"/>
            <a:r>
              <a:rPr lang="en-US" altLang="zh-CN" b="1" i="0" u="none" strike="noStrike" kern="100" baseline="0" smtClean="0">
                <a:latin typeface="Calibri" panose="020F0502020204030204"/>
              </a:rPr>
              <a:t>classical forms and details </a:t>
            </a:r>
            <a:endParaRPr lang="en-US" altLang="zh-CN" b="1" i="0" u="none" strike="noStrike" kern="100" baseline="0" smtClean="0">
              <a:latin typeface="Calibri" panose="020F0502020204030204"/>
            </a:endParaRPr>
          </a:p>
          <a:p>
            <a:pPr marR="0" lvl="1" rtl="0"/>
            <a:r>
              <a:rPr lang="en-US" altLang="zh-CN" b="1" i="0" u="none" strike="noStrike" kern="100" baseline="0" smtClean="0">
                <a:latin typeface="Calibri" panose="020F0502020204030204"/>
              </a:rPr>
              <a:t>the use of heavy industrial materials </a:t>
            </a:r>
            <a:endParaRPr lang="en-US" altLang="zh-CN" b="1" i="0" u="none" strike="noStrike" kern="100" baseline="0" smtClean="0">
              <a:latin typeface="Calibri" panose="020F0502020204030204"/>
            </a:endParaRPr>
          </a:p>
          <a:p>
            <a:pPr marR="0" lvl="1" rtl="0"/>
            <a:r>
              <a:rPr lang="en-US" altLang="zh-CN" b="1" i="0" u="none" strike="noStrike" kern="100" baseline="0" smtClean="0">
                <a:latin typeface="Calibri" panose="020F0502020204030204"/>
              </a:rPr>
              <a:t>the absence of columns</a:t>
            </a:r>
            <a:endParaRPr lang="zh-CN" altLang="en-US" b="1" i="0" u="none" strike="noStrike" kern="100" baseline="0" smtClean="0">
              <a:latin typeface="Times New Roman" panose="02020603050405020304"/>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600200"/>
            <a:ext cx="8229600" cy="4525963"/>
          </a:xfrm>
        </p:spPr>
        <p:txBody>
          <a:bodyPr>
            <a:normAutofit fontScale="92500"/>
          </a:bodyPr>
          <a:lstStyle/>
          <a:p>
            <a:pPr marR="0" lvl="1" rtl="0"/>
            <a:r>
              <a:rPr lang="en-US" altLang="zh-CN" b="1" i="0" u="none" strike="noStrike" kern="100" baseline="0" dirty="0" smtClean="0">
                <a:latin typeface="Calibri" panose="020F0502020204030204"/>
                <a:ea typeface="宋体" panose="02010600030101010101" pitchFamily="2" charset="-122"/>
              </a:rPr>
              <a:t>5.What is the professor's opinion about the criticisms of the Eiffel Tower</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upon its completion?</a:t>
            </a:r>
            <a:endParaRPr lang="en-US" altLang="zh-CN" b="1" i="0" u="none" strike="noStrike" kern="100" baseline="0" dirty="0" smtClean="0">
              <a:latin typeface="Calibri" panose="020F0502020204030204"/>
              <a:ea typeface="宋体" panose="02010600030101010101" pitchFamily="2" charset="-122"/>
            </a:endParaRPr>
          </a:p>
          <a:p>
            <a:pPr marR="0" lvl="1" rtl="0"/>
            <a:r>
              <a:rPr lang="en-US" altLang="zh-CN" b="1" i="0" u="none" strike="noStrike" kern="100" baseline="0" dirty="0" smtClean="0">
                <a:latin typeface="Calibri" panose="020F0502020204030204"/>
              </a:rPr>
              <a:t>They were understandable considering the style of architecture that was popular when it was built. </a:t>
            </a:r>
            <a:endParaRPr lang="en-US" altLang="zh-CN" b="1" i="0" u="none" strike="noStrike" kern="100" baseline="0" dirty="0" smtClean="0">
              <a:latin typeface="Calibri" panose="020F0502020204030204"/>
            </a:endParaRPr>
          </a:p>
          <a:p>
            <a:pPr marR="0" lvl="1" rtl="0"/>
            <a:r>
              <a:rPr lang="en-US" altLang="zh-CN" b="1" i="0" u="none" strike="noStrike" kern="100" baseline="0" dirty="0" smtClean="0">
                <a:latin typeface="Calibri" panose="020F0502020204030204"/>
              </a:rPr>
              <a:t>They</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were inappropriate since they threatened the success of the Universal Exposition.</a:t>
            </a:r>
            <a:endParaRPr lang="en-US" altLang="zh-CN" b="1" i="0" u="none" strike="noStrike" kern="100" baseline="0" dirty="0" smtClean="0">
              <a:latin typeface="Calibri" panose="020F0502020204030204"/>
              <a:ea typeface="宋体" panose="02010600030101010101" pitchFamily="2" charset="-122"/>
            </a:endParaRPr>
          </a:p>
          <a:p>
            <a:pPr marR="0" lvl="1" rtl="0"/>
            <a:r>
              <a:rPr lang="en-US" altLang="zh-CN" b="1" i="0" u="none" strike="noStrike" kern="100" baseline="0" dirty="0" smtClean="0">
                <a:latin typeface="Calibri" panose="020F0502020204030204"/>
              </a:rPr>
              <a:t>They were failed by competition among artists in Paris.</a:t>
            </a:r>
            <a:endParaRPr lang="en-US" altLang="zh-CN" b="1" i="0" u="none" strike="noStrike" kern="100" baseline="0" dirty="0" smtClean="0">
              <a:latin typeface="Calibri" panose="020F0502020204030204"/>
            </a:endParaRPr>
          </a:p>
          <a:p>
            <a:pPr marR="0" lvl="1" rtl="0"/>
            <a:r>
              <a:rPr lang="en-US" altLang="zh-CN" b="1" i="0" u="none" strike="noStrike" kern="100" baseline="0" dirty="0" smtClean="0">
                <a:latin typeface="Calibri" panose="020F0502020204030204"/>
              </a:rPr>
              <a:t>They helped bring the Beaux Arts period to a </a:t>
            </a:r>
            <a:r>
              <a:rPr lang="en-US" altLang="zh-CN" b="1" i="0" u="none" strike="noStrike" kern="100" baseline="0" dirty="0" smtClean="0">
                <a:latin typeface="Calibri" panose="020F0502020204030204"/>
                <a:ea typeface="宋体" panose="02010600030101010101" pitchFamily="2" charset="-122"/>
              </a:rPr>
              <a:t>close.</a:t>
            </a:r>
            <a:endParaRPr lang="zh-CN" altLang="en-US" b="1" i="0" u="none" strike="noStrike" kern="100" baseline="0" dirty="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600200"/>
            <a:ext cx="8229600" cy="4525963"/>
          </a:xfrm>
        </p:spPr>
        <p:txBody>
          <a:bodyPr>
            <a:normAutofit fontScale="92500"/>
          </a:bodyPr>
          <a:lstStyle/>
          <a:p>
            <a:pPr marR="0" lvl="1" rtl="0"/>
            <a:r>
              <a:rPr lang="en-US" altLang="zh-CN" b="1" i="0" u="none" strike="noStrike" kern="100" baseline="0" smtClean="0">
                <a:latin typeface="Calibri" panose="020F0502020204030204"/>
                <a:ea typeface="宋体" panose="02010600030101010101" pitchFamily="2" charset="-122"/>
              </a:rPr>
              <a:t>6.Why does the professor describe the clouds</a:t>
            </a:r>
            <a:r>
              <a:rPr lang="zh-CN" altLang="en-US" b="1" i="0" u="none" strike="noStrike" kern="100" baseline="0" smtClean="0">
                <a:latin typeface="Calibri" panose="020F0502020204030204"/>
                <a:ea typeface="宋体" panose="02010600030101010101" pitchFamily="2" charset="-122"/>
              </a:rPr>
              <a:t> </a:t>
            </a:r>
            <a:r>
              <a:rPr lang="en-US" altLang="zh-CN" b="1" i="0" u="none" strike="noStrike" kern="100" baseline="0" smtClean="0">
                <a:latin typeface="Calibri" panose="020F0502020204030204"/>
                <a:ea typeface="宋体" panose="02010600030101010101" pitchFamily="2" charset="-122"/>
              </a:rPr>
              <a:t>of Robert Delaunay's painting </a:t>
            </a:r>
            <a:r>
              <a:rPr lang="zh-CN" altLang="en-US" b="1" i="0" u="none" strike="noStrike" kern="100" baseline="0" smtClean="0">
                <a:latin typeface="Calibri" panose="020F0502020204030204"/>
                <a:ea typeface="宋体" panose="02010600030101010101" pitchFamily="2" charset="-122"/>
              </a:rPr>
              <a:t>“</a:t>
            </a:r>
            <a:r>
              <a:rPr lang="en-US" altLang="zh-CN" b="1" i="0" u="none" strike="noStrike" kern="100" baseline="0" smtClean="0">
                <a:latin typeface="Calibri" panose="020F0502020204030204"/>
                <a:ea typeface="宋体" panose="02010600030101010101" pitchFamily="2" charset="-122"/>
              </a:rPr>
              <a:t>the Eiffel Tower”</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rPr>
              <a:t>To point out an image in the painting that symbolizes a dramatic break from traditional painting styles </a:t>
            </a:r>
            <a:endParaRPr lang="en-US" altLang="zh-CN" b="1" i="0" u="none" strike="noStrike" kern="100" baseline="0" smtClean="0">
              <a:latin typeface="Calibri" panose="020F0502020204030204"/>
            </a:endParaRPr>
          </a:p>
          <a:p>
            <a:pPr marR="0" lvl="1" rtl="0"/>
            <a:r>
              <a:rPr lang="en-US" altLang="zh-CN" b="1" i="0" u="none" strike="noStrike" kern="100" baseline="0" smtClean="0">
                <a:latin typeface="Calibri" panose="020F0502020204030204"/>
              </a:rPr>
              <a:t>To give an example of a type of image that is seldom found in Cubist paintings </a:t>
            </a:r>
            <a:endParaRPr lang="en-US" altLang="zh-CN" b="1" i="0" u="none" strike="noStrike" kern="100" baseline="0" smtClean="0">
              <a:latin typeface="Calibri" panose="020F0502020204030204"/>
            </a:endParaRPr>
          </a:p>
          <a:p>
            <a:pPr marR="0" lvl="1" rtl="0"/>
            <a:r>
              <a:rPr lang="en-US" altLang="zh-CN" b="1" i="0" u="none" strike="noStrike" kern="100" baseline="0" smtClean="0">
                <a:latin typeface="Calibri" panose="020F0502020204030204"/>
              </a:rPr>
              <a:t>To explain that De</a:t>
            </a:r>
            <a:r>
              <a:rPr lang="en-US" altLang="zh-CN" b="1" i="0" u="none" strike="noStrike" kern="100" baseline="0" smtClean="0">
                <a:latin typeface="Calibri" panose="020F0502020204030204"/>
                <a:ea typeface="宋体" panose="02010600030101010101" pitchFamily="2" charset="-122"/>
              </a:rPr>
              <a:t>launay incorporated Beaux Arts images into his paintings</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rPr>
              <a:t>To give an example of an image that appeared many times in Delaunay</a:t>
            </a:r>
            <a:r>
              <a:rPr lang="zh-CN" altLang="en-US" b="1" i="0" u="none" strike="noStrike" kern="100" baseline="0" smtClean="0">
                <a:latin typeface="Calibri" panose="020F0502020204030204"/>
              </a:rPr>
              <a:t>’</a:t>
            </a:r>
            <a:r>
              <a:rPr lang="en-US" altLang="zh-CN" b="1" i="0" u="none" strike="noStrike" kern="100" baseline="0" smtClean="0">
                <a:latin typeface="Calibri" panose="020F0502020204030204"/>
              </a:rPr>
              <a:t>s paintings of the Eiffel Tower</a:t>
            </a:r>
            <a:endParaRPr lang="en-US" altLang="zh-CN" b="1" i="0" u="none" strike="noStrike" kern="100" baseline="0" smtClean="0">
              <a:latin typeface="Calibri" panose="020F0502020204030204"/>
            </a:endParaRPr>
          </a:p>
          <a:p>
            <a:pPr marR="0" lvl="1" rtl="0"/>
            <a:endParaRPr lang="zh-CN" altLang="en-US" b="1" i="0" u="none" strike="noStrike" kern="100" baseline="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424180"/>
            <a:ext cx="8835390" cy="5702300"/>
          </a:xfrm>
        </p:spPr>
        <p:txBody>
          <a:bodyPr>
            <a:normAutofit/>
          </a:bodyPr>
          <a:lstStyle/>
          <a:p>
            <a:pPr marL="457200" marR="0" lvl="1" indent="0" rtl="0">
              <a:buNone/>
            </a:pPr>
            <a:r>
              <a:rPr lang="en-US" altLang="zh-CN" b="1" i="0" u="none" strike="noStrike" kern="100" baseline="0" smtClean="0">
                <a:latin typeface="Calibri" panose="020F0502020204030204"/>
              </a:rPr>
              <a:t>C  AC  D  B  A  A</a:t>
            </a:r>
            <a:endParaRPr lang="en-US" altLang="zh-CN" b="1" i="0" u="none" strike="noStrike" kern="100" baseline="0" smtClean="0">
              <a:latin typeface="Calibri" panose="020F0502020204030204"/>
            </a:endParaRPr>
          </a:p>
          <a:p>
            <a:pPr marR="0" lvl="1" rtl="0"/>
            <a:r>
              <a:rPr lang="en-US" altLang="zh-CN" b="1" i="0" u="none" strike="noStrike" kern="100" baseline="0" smtClean="0">
                <a:latin typeface="Calibri" panose="020F0502020204030204"/>
              </a:rPr>
              <a:t>The Eiffel Tower in Paris is one of the </a:t>
            </a:r>
            <a:r>
              <a:rPr lang="en-US" altLang="zh-CN" b="1" i="0" u="none" strike="noStrike" kern="100" baseline="0" smtClean="0">
                <a:latin typeface="Calibri" panose="020F0502020204030204"/>
                <a:ea typeface="宋体" panose="02010600030101010101" pitchFamily="2" charset="-122"/>
              </a:rPr>
              <a:t>world</a:t>
            </a:r>
            <a:r>
              <a:rPr lang="zh-CN" altLang="en-US" b="1" i="0" u="none" strike="noStrike" kern="100" baseline="0" smtClean="0">
                <a:latin typeface="Calibri" panose="020F0502020204030204"/>
                <a:ea typeface="宋体" panose="02010600030101010101" pitchFamily="2" charset="-122"/>
              </a:rPr>
              <a:t>’</a:t>
            </a:r>
            <a:r>
              <a:rPr lang="en-US" altLang="zh-CN" b="1" i="0" u="none" strike="noStrike" kern="100" baseline="0" smtClean="0">
                <a:latin typeface="Calibri" panose="020F0502020204030204"/>
                <a:ea typeface="宋体" panose="02010600030101010101" pitchFamily="2" charset="-122"/>
              </a:rPr>
              <a:t>s most famous architectural landmarks. It</a:t>
            </a:r>
            <a:r>
              <a:rPr lang="zh-CN" altLang="en-US" b="1" i="0" u="none" strike="noStrike" kern="100" baseline="0" smtClean="0">
                <a:latin typeface="Calibri" panose="020F0502020204030204"/>
                <a:ea typeface="宋体" panose="02010600030101010101" pitchFamily="2" charset="-122"/>
              </a:rPr>
              <a:t>’</a:t>
            </a:r>
            <a:r>
              <a:rPr lang="en-US" altLang="zh-CN" b="1" i="0" u="none" strike="noStrike" kern="100" baseline="0" smtClean="0">
                <a:latin typeface="Calibri" panose="020F0502020204030204"/>
                <a:ea typeface="宋体" panose="02010600030101010101" pitchFamily="2" charset="-122"/>
              </a:rPr>
              <a:t>s been part of the Parisian landscape since its completion in 1889. And it</a:t>
            </a:r>
            <a:r>
              <a:rPr lang="zh-CN" altLang="en-US" b="1" i="0" u="none" strike="noStrike" kern="100" baseline="0" smtClean="0">
                <a:latin typeface="Calibri" panose="020F0502020204030204"/>
                <a:ea typeface="宋体" panose="02010600030101010101" pitchFamily="2" charset="-122"/>
              </a:rPr>
              <a:t>’</a:t>
            </a:r>
            <a:r>
              <a:rPr lang="en-US" altLang="zh-CN" b="1" i="0" u="none" strike="noStrike" kern="100" baseline="0" smtClean="0">
                <a:latin typeface="Calibri" panose="020F0502020204030204"/>
                <a:ea typeface="宋体" panose="02010600030101010101" pitchFamily="2" charset="-122"/>
              </a:rPr>
              <a:t>s so connected to the city that it's hard to imagine the time when the tower wasn't there. Think of all the photographs and paintings, um</a:t>
            </a:r>
            <a:r>
              <a:rPr lang="en-US" altLang="zh-CN" b="1" i="0" u="none" strike="noStrike" kern="100" baseline="0" smtClean="0">
                <a:latin typeface="Times New Roman" panose="02020603050405020304"/>
                <a:ea typeface="宋体" panose="02010600030101010101" pitchFamily="2" charset="-122"/>
              </a:rPr>
              <a:t>,</a:t>
            </a:r>
            <a:r>
              <a:rPr lang="zh-CN" altLang="en-US" b="1" i="0" u="none" strike="noStrike" kern="100" baseline="0" smtClean="0">
                <a:latin typeface="Calibri" panose="020F0502020204030204"/>
                <a:ea typeface="宋体" panose="02010600030101010101" pitchFamily="2" charset="-122"/>
              </a:rPr>
              <a:t> </a:t>
            </a:r>
            <a:r>
              <a:rPr lang="en-US" altLang="zh-CN" b="1" i="0" u="none" strike="noStrike" kern="100" baseline="0" smtClean="0">
                <a:latin typeface="Calibri" panose="020F0502020204030204"/>
                <a:ea typeface="宋体" panose="02010600030101010101" pitchFamily="2" charset="-122"/>
              </a:rPr>
              <a:t>all the images of the tower in movies. And you'll be forgiven if you thought the Eiffel Tower has always been admired by artists. But if we look at a little of the history of the tower,</a:t>
            </a:r>
            <a:r>
              <a:rPr lang="zh-CN" altLang="en-US" b="1" i="0" u="none" strike="noStrike" kern="100" baseline="0" smtClean="0">
                <a:latin typeface="Calibri" panose="020F0502020204030204"/>
                <a:ea typeface="宋体" panose="02010600030101010101" pitchFamily="2" charset="-122"/>
              </a:rPr>
              <a:t> </a:t>
            </a:r>
            <a:r>
              <a:rPr lang="en-US" altLang="zh-CN" b="1" i="0" u="none" strike="noStrike" kern="100" baseline="0" smtClean="0">
                <a:latin typeface="Calibri" panose="020F0502020204030204"/>
                <a:ea typeface="宋体" panose="02010600030101010101" pitchFamily="2" charset="-122"/>
              </a:rPr>
              <a:t>you'll see that this wasn't always the case. </a:t>
            </a:r>
            <a:endParaRPr lang="zh-CN" altLang="en-US" b="1" i="0" u="none" strike="noStrike" kern="100" baseline="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786765"/>
            <a:ext cx="8600440" cy="5339715"/>
          </a:xfrm>
        </p:spPr>
        <p:txBody>
          <a:bodyPr/>
          <a:lstStyle/>
          <a:p>
            <a:pPr marR="0" lvl="1" rtl="0"/>
            <a:r>
              <a:rPr lang="en-US" altLang="zh-CN" b="1" i="0" u="none" strike="noStrike" kern="100" baseline="0" smtClean="0">
                <a:latin typeface="Calibri" panose="020F0502020204030204"/>
              </a:rPr>
              <a:t>The Eiffel Tower was built for the universal exposition of 1889, a world's fair</a:t>
            </a:r>
            <a:r>
              <a:rPr lang="zh-CN" altLang="en-US" b="1" i="0" u="none" strike="noStrike" kern="100" baseline="0" smtClean="0">
                <a:latin typeface="Calibri" panose="020F0502020204030204"/>
                <a:ea typeface="宋体" panose="02010600030101010101" pitchFamily="2" charset="-122"/>
              </a:rPr>
              <a:t> </a:t>
            </a:r>
            <a:r>
              <a:rPr lang="en-US" altLang="zh-CN" b="1" i="0" u="none" strike="noStrike" kern="100" baseline="0" smtClean="0">
                <a:latin typeface="Calibri" panose="020F0502020204030204"/>
                <a:ea typeface="宋体" panose="02010600030101010101" pitchFamily="2" charset="-122"/>
              </a:rPr>
              <a:t>that presented the latest developments in science, technology, commerce, culture and industry. (2)It was designed by an engineer named Gustav Eiffel, who entered and won the competition sponsored by the exposition organizers to design a structure that would serve both as the entrance to the exposition and as a visible symbol of</a:t>
            </a:r>
            <a:r>
              <a:rPr lang="zh-CN" altLang="en-US" b="1" i="0" u="none" strike="noStrike" kern="100" baseline="0" smtClean="0">
                <a:latin typeface="Calibri" panose="020F0502020204030204"/>
                <a:ea typeface="宋体" panose="02010600030101010101" pitchFamily="2" charset="-122"/>
              </a:rPr>
              <a:t> </a:t>
            </a:r>
            <a:r>
              <a:rPr lang="en-US" altLang="zh-CN" b="1" i="0" u="none" strike="noStrike" kern="100" baseline="0" smtClean="0">
                <a:latin typeface="Calibri" panose="020F0502020204030204"/>
                <a:ea typeface="宋体" panose="02010600030101010101" pitchFamily="2" charset="-122"/>
              </a:rPr>
              <a:t>French industrial and technological achievements. </a:t>
            </a:r>
            <a:endParaRPr lang="zh-CN" altLang="en-US" b="1" i="0" u="none" strike="noStrike" kern="100" baseline="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993775"/>
            <a:ext cx="8437880" cy="5132705"/>
          </a:xfrm>
        </p:spPr>
        <p:txBody>
          <a:bodyPr>
            <a:normAutofit/>
          </a:bodyPr>
          <a:lstStyle/>
          <a:p>
            <a:pPr marR="0" lvl="1" rtl="0"/>
            <a:r>
              <a:rPr lang="en-US" altLang="zh-CN" b="1" i="0" u="none" strike="noStrike" kern="100" baseline="0" smtClean="0">
                <a:latin typeface="Calibri" panose="020F0502020204030204"/>
              </a:rPr>
              <a:t>(3-)But for almost the moment</a:t>
            </a:r>
            <a:r>
              <a:rPr lang="zh-CN" altLang="en-US" b="1" i="0" u="none" strike="noStrike" kern="100" baseline="0" smtClean="0">
                <a:latin typeface="Calibri" panose="020F0502020204030204"/>
                <a:ea typeface="宋体" panose="02010600030101010101" pitchFamily="2" charset="-122"/>
              </a:rPr>
              <a:t> </a:t>
            </a:r>
            <a:r>
              <a:rPr lang="en-US" altLang="zh-CN" b="1" i="0" u="none" strike="noStrike" kern="100" baseline="0" smtClean="0">
                <a:latin typeface="Calibri" panose="020F0502020204030204"/>
                <a:ea typeface="宋体" panose="02010600030101010101" pitchFamily="2" charset="-122"/>
              </a:rPr>
              <a:t>the tower was announced as the winner of the competition, and even as it was being constructed, critics began to speak out against it.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rPr>
              <a:t>Why? Well, let's look at the tower. First there is its height. At 300 meters i</a:t>
            </a:r>
            <a:r>
              <a:rPr lang="en-US" altLang="zh-CN" b="1" i="0" u="none" strike="noStrike" kern="100" baseline="0" smtClean="0">
                <a:latin typeface="Calibri" panose="020F0502020204030204"/>
                <a:ea typeface="宋体" panose="02010600030101010101" pitchFamily="2" charset="-122"/>
              </a:rPr>
              <a:t>t</a:t>
            </a:r>
            <a:r>
              <a:rPr lang="zh-CN" altLang="en-US" b="1" i="0" u="none" strike="noStrike" kern="100" baseline="0" smtClean="0">
                <a:latin typeface="Calibri" panose="020F0502020204030204"/>
                <a:ea typeface="宋体" panose="02010600030101010101" pitchFamily="2" charset="-122"/>
              </a:rPr>
              <a:t> </a:t>
            </a:r>
            <a:r>
              <a:rPr lang="en-US" altLang="zh-CN" b="1" i="0" u="none" strike="noStrike" kern="100" baseline="0" smtClean="0">
                <a:latin typeface="Calibri" panose="020F0502020204030204"/>
                <a:ea typeface="宋体" panose="02010600030101010101" pitchFamily="2" charset="-122"/>
              </a:rPr>
              <a:t>was the tallest building in the world, let alone in Paris. Critics, many of them the best-known composers, architects, painters, poets and writers of the time, they called it an eyesore, one that unfortunately could be seen from anywhere in the city. </a:t>
            </a:r>
            <a:endParaRPr lang="zh-CN" altLang="en-US" b="1" i="0" u="none" strike="noStrike" kern="100" baseline="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332656"/>
            <a:ext cx="8892480" cy="6408712"/>
          </a:xfrm>
        </p:spPr>
        <p:txBody>
          <a:bodyPr>
            <a:normAutofit fontScale="92500" lnSpcReduction="20000"/>
          </a:bodyPr>
          <a:lstStyle/>
          <a:p>
            <a:pPr marR="0" lvl="1" algn="just" rtl="0"/>
            <a:r>
              <a:rPr lang="en-US" altLang="zh-CN" b="1" i="0" u="none" strike="noStrike" kern="100" baseline="0" dirty="0" smtClean="0">
                <a:latin typeface="Calibri" panose="020F0502020204030204"/>
              </a:rPr>
              <a:t>And aside from its height, there was the unprecedented nature of the design. Four huge legs resting on a concrete foundation. </a:t>
            </a:r>
            <a:r>
              <a:rPr lang="en-US" altLang="zh-CN" b="1" kern="100" smtClean="0">
                <a:latin typeface="Calibri" panose="020F0502020204030204"/>
                <a:sym typeface="+mn-ea"/>
              </a:rPr>
              <a:t>(3-)</a:t>
            </a:r>
            <a:r>
              <a:rPr lang="en-US" altLang="zh-CN" b="1" i="0" u="none" strike="noStrike" kern="100" baseline="0" dirty="0" smtClean="0">
                <a:latin typeface="Calibri" panose="020F0502020204030204"/>
              </a:rPr>
              <a:t>Standby arches that resembled railway bridges. Its iron structure was boldly exposed rather than covered up with masonry as was the norm. It looks almost industrial, </a:t>
            </a:r>
            <a:r>
              <a:rPr lang="en-US" altLang="zh-CN" b="1" i="0" u="none" strike="noStrike" kern="100" baseline="0" dirty="0" err="1" smtClean="0">
                <a:latin typeface="Calibri" panose="020F0502020204030204"/>
              </a:rPr>
              <a:t>doesn</a:t>
            </a:r>
            <a:r>
              <a:rPr lang="en-US" altLang="zh-CN" b="1" i="0" u="none" strike="noStrike" kern="100" baseline="0" dirty="0" smtClean="0">
                <a:latin typeface="Calibri" panose="020F0502020204030204"/>
              </a:rPr>
              <a:t>'t it? More like part of a factory than an example of great architecture you want to showcase to the world. (4)The tower was a radical departure from the Beaux-Ar</a:t>
            </a:r>
            <a:r>
              <a:rPr lang="en-US" altLang="zh-CN" b="1" i="0" u="none" strike="noStrike" kern="100" baseline="0" dirty="0" smtClean="0">
                <a:latin typeface="Calibri" panose="020F0502020204030204"/>
                <a:ea typeface="宋体" panose="02010600030101010101" pitchFamily="2" charset="-122"/>
              </a:rPr>
              <a:t>ts style of architecture that was popular at the time. Beaux-Arts architecture was heavily influenced by the architecture of classical Greek and Roman buildings. For example, it featured grand columns of entrances, arched windows and doors, and sculpted the ornamental details. And it</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was the preferred style of all the famous French architects. In short, it</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was everything that the Eiffel tower wasn't. So, given this context, the position of the critics wasn't all that unreasonable. </a:t>
            </a:r>
            <a:endParaRPr lang="zh-CN" altLang="en-US" b="1" i="0" u="none" strike="noStrike" kern="100" baseline="0" dirty="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16632"/>
            <a:ext cx="8748464" cy="6408712"/>
          </a:xfrm>
        </p:spPr>
        <p:txBody>
          <a:bodyPr>
            <a:normAutofit fontScale="92500" lnSpcReduction="20000"/>
          </a:bodyPr>
          <a:lstStyle/>
          <a:p>
            <a:pPr marR="0" lvl="1" algn="just" rtl="0"/>
            <a:r>
              <a:rPr lang="en-US" altLang="zh-CN" b="1" i="0" u="none" strike="noStrike" kern="100" baseline="0" dirty="0" smtClean="0">
                <a:latin typeface="Calibri" panose="020F0502020204030204"/>
              </a:rPr>
              <a:t>(5)Now as I alluded to earlier, while it was under construction, a group</a:t>
            </a:r>
            <a:r>
              <a:rPr lang="zh-CN" altLang="en-US" b="1" i="0" u="none" strike="noStrike" kern="100" baseline="0" dirty="0" smtClean="0">
                <a:latin typeface="Calibri" panose="020F0502020204030204"/>
              </a:rPr>
              <a:t> </a:t>
            </a:r>
            <a:r>
              <a:rPr lang="en-US" altLang="zh-CN" b="1" i="0" u="none" strike="noStrike" kern="100" baseline="0" dirty="0" smtClean="0">
                <a:latin typeface="Calibri" panose="020F0502020204030204"/>
              </a:rPr>
              <a:t>of famous artists and architects bitterly protested the tower by filling newspapers with letters and editorials against it. For the art establishment, the tower violated the very principles of artistic taste and have no place in Paris. </a:t>
            </a:r>
            <a:endParaRPr lang="en-US" altLang="zh-CN" b="1" i="0" u="none" strike="noStrike" kern="100" baseline="0" dirty="0" smtClean="0">
              <a:latin typeface="Calibri" panose="020F0502020204030204"/>
            </a:endParaRPr>
          </a:p>
          <a:p>
            <a:pPr marR="0" lvl="1" algn="just" rtl="0"/>
            <a:r>
              <a:rPr lang="en-US" altLang="zh-CN" b="1" i="0" u="none" strike="noStrike" kern="100" baseline="0" dirty="0" smtClean="0">
                <a:latin typeface="Calibri" panose="020F0502020204030204"/>
              </a:rPr>
              <a:t>But as it happens,</a:t>
            </a:r>
            <a:r>
              <a:rPr lang="zh-CN" altLang="en-US" b="1" i="0" u="none" strike="noStrike" kern="100" baseline="0" dirty="0" smtClean="0">
                <a:latin typeface="Calibri" panose="020F0502020204030204"/>
              </a:rPr>
              <a:t> </a:t>
            </a:r>
            <a:r>
              <a:rPr lang="en-US" altLang="zh-CN" b="1" i="0" u="none" strike="noStrike" kern="100" baseline="0" dirty="0" smtClean="0">
                <a:latin typeface="Calibri" panose="020F0502020204030204"/>
              </a:rPr>
              <a:t>opinions changed. Um, let's skip ahead a couple of decades, shall we? In the 1910s, a new generation of artists appeared in cities across Europe. These young artists enthusiastically embraced the innovations that were accelerating the rhythms of modern life. Innovations like cars and airplanes, telephones, movies, radio. And as part of this trend, they wanted to forget or even destroy everything that was old. </a:t>
            </a:r>
            <a:r>
              <a:rPr lang="en-US" altLang="zh-CN" b="1" kern="100" dirty="0" smtClean="0">
                <a:latin typeface="Calibri" panose="020F0502020204030204"/>
                <a:sym typeface="+mn-ea"/>
              </a:rPr>
              <a:t>(6-)</a:t>
            </a:r>
            <a:r>
              <a:rPr lang="en-US" altLang="zh-CN" b="1" i="0" u="none" strike="noStrike" kern="100" baseline="0" dirty="0" smtClean="0">
                <a:latin typeface="Calibri" panose="020F0502020204030204"/>
              </a:rPr>
              <a:t>The E</a:t>
            </a:r>
            <a:r>
              <a:rPr lang="en-US" altLang="zh-CN" b="1" i="0" u="none" strike="noStrike" kern="100" baseline="0" dirty="0" smtClean="0">
                <a:latin typeface="Calibri" panose="020F0502020204030204"/>
                <a:ea typeface="宋体" panose="02010600030101010101" pitchFamily="2" charset="-122"/>
              </a:rPr>
              <a:t>iffel Tower's shocking newness of form that owed nothing to ancient traditions, its</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almost machinelike appearance, everything that had so</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upset the art establishment back in the 1880s was embraced by these artists. </a:t>
            </a:r>
            <a:endParaRPr lang="zh-CN" altLang="en-US" b="1" i="0" u="none" strike="noStrike" kern="100" baseline="0" dirty="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16632"/>
            <a:ext cx="8820472" cy="6552728"/>
          </a:xfrm>
        </p:spPr>
        <p:txBody>
          <a:bodyPr>
            <a:normAutofit fontScale="92500" lnSpcReduction="20000"/>
          </a:bodyPr>
          <a:lstStyle/>
          <a:p>
            <a:pPr marR="0" lvl="1" algn="just" rtl="0"/>
            <a:r>
              <a:rPr lang="en-US" altLang="zh-CN" b="1" i="0" u="none" strike="noStrike" kern="100" baseline="0" dirty="0" smtClean="0">
                <a:latin typeface="Calibri" panose="020F0502020204030204"/>
              </a:rPr>
              <a:t>(6-)Indeed, the tower became a source of inspiration for many young artists. One such artist was Roberto De</a:t>
            </a:r>
            <a:r>
              <a:rPr lang="en-US" altLang="zh-CN" b="1" i="0" u="none" strike="noStrike" kern="100" baseline="0" dirty="0" smtClean="0">
                <a:latin typeface="Calibri" panose="020F0502020204030204"/>
                <a:ea typeface="宋体" panose="02010600030101010101" pitchFamily="2" charset="-122"/>
              </a:rPr>
              <a:t>lorme. Roberto Delorme began painting the Eiffel Tower in 1909</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and remained pretty much obsessed with it for the next two years, producing about 30 versions of the same subject. And</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now it looks like we were out of time here. But for next time look at some of Delorme's paintings in your book, especially at the one called the Eiffel Tower. You</a:t>
            </a:r>
            <a:r>
              <a:rPr lang="zh-CN" altLang="en-US" b="1" i="0" u="none" strike="noStrike" kern="100" baseline="0" dirty="0" smtClean="0">
                <a:latin typeface="Calibri" panose="020F0502020204030204"/>
                <a:ea typeface="宋体" panose="02010600030101010101" pitchFamily="2" charset="-122"/>
              </a:rPr>
              <a:t>’</a:t>
            </a:r>
            <a:r>
              <a:rPr lang="en-US" altLang="zh-CN" b="1" i="0" u="none" strike="noStrike" kern="100" baseline="0" dirty="0" err="1" smtClean="0">
                <a:latin typeface="Calibri" panose="020F0502020204030204"/>
                <a:ea typeface="宋体" panose="02010600030101010101" pitchFamily="2" charset="-122"/>
              </a:rPr>
              <a:t>ll</a:t>
            </a:r>
            <a:r>
              <a:rPr lang="en-US" altLang="zh-CN" b="1" i="0" u="none" strike="noStrike" kern="100" baseline="0" dirty="0" smtClean="0">
                <a:latin typeface="Calibri" panose="020F0502020204030204"/>
                <a:ea typeface="宋体" panose="02010600030101010101" pitchFamily="2" charset="-122"/>
              </a:rPr>
              <a:t> notice right away that the Eiffel tower doesn't look much like the paintings we studied so far. It's painted in the Cubist style. So you</a:t>
            </a:r>
            <a:r>
              <a:rPr lang="zh-CN" altLang="en-US" b="1" i="0" u="none" strike="noStrike" kern="100" baseline="0" dirty="0" smtClean="0">
                <a:latin typeface="Calibri" panose="020F0502020204030204"/>
                <a:ea typeface="宋体" panose="02010600030101010101" pitchFamily="2" charset="-122"/>
              </a:rPr>
              <a:t>’</a:t>
            </a:r>
            <a:r>
              <a:rPr lang="en-US" altLang="zh-CN" b="1" i="0" u="none" strike="noStrike" kern="100" baseline="0" dirty="0" err="1" smtClean="0">
                <a:latin typeface="Calibri" panose="020F0502020204030204"/>
                <a:ea typeface="宋体" panose="02010600030101010101" pitchFamily="2" charset="-122"/>
              </a:rPr>
              <a:t>ll</a:t>
            </a:r>
            <a:r>
              <a:rPr lang="en-US" altLang="zh-CN" b="1" i="0" u="none" strike="noStrike" kern="100" baseline="0" dirty="0" smtClean="0">
                <a:latin typeface="Calibri" panose="020F0502020204030204"/>
                <a:ea typeface="宋体" panose="02010600030101010101" pitchFamily="2" charset="-122"/>
              </a:rPr>
              <a:t> see the traditional perspective gives way to multiple</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views of dynamic angular lines. The tower seems to be expanding, contracting, crumbling, twisting before the viewer's eyes. And take note especially those puffy clouds above and behind the tower. See if they don</a:t>
            </a:r>
            <a:r>
              <a:rPr lang="zh-CN" altLang="en-US" b="1" i="0" u="none" strike="noStrike" kern="100" baseline="0" dirty="0" smtClean="0">
                <a:latin typeface="Calibri" panose="020F0502020204030204"/>
                <a:ea typeface="宋体" panose="02010600030101010101" pitchFamily="2" charset="-122"/>
              </a:rPr>
              <a:t>’</a:t>
            </a:r>
            <a:r>
              <a:rPr lang="en-US" altLang="zh-CN" b="1" i="0" u="none" strike="noStrike" kern="100" baseline="0" dirty="0" smtClean="0">
                <a:latin typeface="Calibri" panose="020F0502020204030204"/>
                <a:ea typeface="宋体" panose="02010600030101010101" pitchFamily="2" charset="-122"/>
              </a:rPr>
              <a:t>t look like an explosion to you. This image</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signals a rupture with traditional painting style, justice abrupt as the Eiffel Tower</a:t>
            </a:r>
            <a:r>
              <a:rPr lang="zh-CN" altLang="en-US" b="1" i="0" u="none" strike="noStrike" kern="100" baseline="0" dirty="0" smtClean="0">
                <a:latin typeface="Calibri" panose="020F0502020204030204"/>
                <a:ea typeface="宋体" panose="02010600030101010101" pitchFamily="2" charset="-122"/>
              </a:rPr>
              <a:t>’</a:t>
            </a:r>
            <a:r>
              <a:rPr lang="en-US" altLang="zh-CN" b="1" i="0" u="none" strike="noStrike" kern="100" baseline="0" dirty="0" smtClean="0">
                <a:latin typeface="Calibri" panose="020F0502020204030204"/>
                <a:ea typeface="宋体" panose="02010600030101010101" pitchFamily="2" charset="-122"/>
              </a:rPr>
              <a:t>s original rupture was from the Beaux-Arts style in architecture.</a:t>
            </a:r>
            <a:endParaRPr lang="en-US" altLang="zh-CN" b="1" i="0" u="none" strike="noStrike" kern="100" baseline="0" dirty="0" smtClean="0">
              <a:latin typeface="Calibri" panose="020F0502020204030204"/>
              <a:ea typeface="宋体" panose="02010600030101010101" pitchFamily="2" charset="-122"/>
            </a:endParaRPr>
          </a:p>
          <a:p>
            <a:pPr marR="0" lvl="1" algn="just" rtl="0"/>
            <a:endParaRPr lang="zh-CN" altLang="en-US" b="1" i="0" u="none" strike="noStrike" kern="100" baseline="0" dirty="0" smtClean="0">
              <a:solidFill>
                <a:srgbClr val="808080"/>
              </a:solidFill>
              <a:latin typeface="Times New Roman" panose="02020603050405020304"/>
              <a:ea typeface="微软雅黑" panose="020B050302020402020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内容占位符 3" descr="D:\NEW JJ\6666.webp.jpg6666.webp"/>
          <p:cNvPicPr>
            <a:picLocks noGrp="1" noChangeAspect="1"/>
          </p:cNvPicPr>
          <p:nvPr>
            <p:ph idx="1"/>
          </p:nvPr>
        </p:nvPicPr>
        <p:blipFill>
          <a:blip r:embed="rId1"/>
          <a:srcRect/>
          <a:stretch>
            <a:fillRect/>
          </a:stretch>
        </p:blipFill>
        <p:spPr>
          <a:xfrm>
            <a:off x="809625" y="0"/>
            <a:ext cx="7682230" cy="6820535"/>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74638"/>
            <a:ext cx="8229600" cy="1143000"/>
          </a:xfrm>
        </p:spPr>
        <p:txBody>
          <a:bodyPr/>
          <a:lstStyle/>
          <a:p>
            <a:pPr marR="0" rtl="0"/>
            <a:r>
              <a:rPr lang="en-US" altLang="zh-CN" b="1" i="0" u="none" strike="noStrike" kern="2200" baseline="0" smtClean="0">
                <a:latin typeface="微软雅黑" panose="020B0503020204020204" charset="-122"/>
                <a:ea typeface="微软雅黑" panose="020B0503020204020204" charset="-122"/>
              </a:rPr>
              <a:t>【</a:t>
            </a:r>
            <a:r>
              <a:rPr lang="zh-CN" altLang="en-US" b="1" i="0" u="none" strike="noStrike" kern="2200" baseline="0" smtClean="0">
                <a:latin typeface="微软雅黑" panose="020B0503020204020204" charset="-122"/>
                <a:ea typeface="微软雅黑" panose="020B0503020204020204" charset="-122"/>
              </a:rPr>
              <a:t>真题</a:t>
            </a:r>
            <a:r>
              <a:rPr lang="en-US" altLang="zh-CN" b="1" i="0" u="none" strike="noStrike" kern="2200" baseline="0" smtClean="0">
                <a:latin typeface="Calibri" panose="020F0502020204030204"/>
                <a:ea typeface="宋体" panose="02010600030101010101" pitchFamily="2" charset="-122"/>
              </a:rPr>
              <a:t>Cryogenian period】</a:t>
            </a:r>
            <a:endParaRPr lang="zh-CN" altLang="en-US" b="1" i="0" u="none" strike="noStrike" kern="2200" baseline="0" smtClean="0">
              <a:latin typeface="微软雅黑" panose="020B0503020204020204" charset="-122"/>
              <a:ea typeface="微软雅黑" panose="020B0503020204020204" charset="-122"/>
            </a:endParaRPr>
          </a:p>
        </p:txBody>
      </p:sp>
      <p:sp>
        <p:nvSpPr>
          <p:cNvPr id="3" name="文本占位符 2"/>
          <p:cNvSpPr>
            <a:spLocks noGrp="1"/>
          </p:cNvSpPr>
          <p:nvPr>
            <p:ph type="body" idx="4294967295"/>
          </p:nvPr>
        </p:nvSpPr>
        <p:spPr>
          <a:xfrm>
            <a:off x="0" y="1600200"/>
            <a:ext cx="8229600" cy="4525963"/>
          </a:xfrm>
        </p:spPr>
        <p:txBody>
          <a:bodyPr/>
          <a:lstStyle/>
          <a:p>
            <a:pPr marR="0" lvl="1" rtl="0"/>
            <a:r>
              <a:rPr lang="en-US" altLang="zh-CN" b="1" i="0" u="none" strike="noStrike" kern="100" baseline="0" dirty="0" smtClean="0">
                <a:latin typeface="Calibri" panose="020F0502020204030204"/>
                <a:ea typeface="宋体" panose="02010600030101010101" pitchFamily="2" charset="-122"/>
              </a:rPr>
              <a:t>1. What is the main purpose of the lecture?</a:t>
            </a:r>
            <a:endParaRPr lang="en-US" altLang="zh-CN" b="1" i="0" u="none" strike="noStrike" kern="100" baseline="0" dirty="0" smtClean="0">
              <a:latin typeface="Calibri" panose="020F0502020204030204"/>
              <a:ea typeface="宋体" panose="02010600030101010101" pitchFamily="2" charset="-122"/>
            </a:endParaRPr>
          </a:p>
          <a:p>
            <a:pPr marR="0" lvl="1" rtl="0"/>
            <a:r>
              <a:rPr lang="en-US" altLang="zh-CN" b="1" i="0" u="none" strike="noStrike" kern="100" baseline="0" dirty="0" smtClean="0">
                <a:latin typeface="Calibri" panose="020F0502020204030204"/>
                <a:ea typeface="宋体" panose="02010600030101010101" pitchFamily="2" charset="-122"/>
              </a:rPr>
              <a:t>To explain how geologists determine the dates of ice ages</a:t>
            </a:r>
            <a:endParaRPr lang="en-US" altLang="zh-CN" b="1" i="0" u="none" strike="noStrike" kern="100" baseline="0" dirty="0" smtClean="0">
              <a:latin typeface="Calibri" panose="020F0502020204030204"/>
              <a:ea typeface="宋体" panose="02010600030101010101" pitchFamily="2" charset="-122"/>
            </a:endParaRPr>
          </a:p>
          <a:p>
            <a:pPr marR="0" lvl="1" rtl="0"/>
            <a:r>
              <a:rPr lang="en-US" altLang="zh-CN" b="1" i="0" u="none" strike="noStrike" kern="100" baseline="0" dirty="0" smtClean="0">
                <a:latin typeface="Calibri" panose="020F0502020204030204"/>
                <a:ea typeface="宋体" panose="02010600030101010101" pitchFamily="2" charset="-122"/>
              </a:rPr>
              <a:t>To compare the geologic features of several different ice ages</a:t>
            </a:r>
            <a:endParaRPr lang="en-US" altLang="zh-CN" b="1" i="0" u="none" strike="noStrike" kern="100" baseline="0" dirty="0" smtClean="0">
              <a:latin typeface="Calibri" panose="020F0502020204030204"/>
              <a:ea typeface="宋体" panose="02010600030101010101" pitchFamily="2" charset="-122"/>
            </a:endParaRPr>
          </a:p>
          <a:p>
            <a:pPr marR="0" lvl="1" rtl="0"/>
            <a:r>
              <a:rPr lang="en-US" altLang="zh-CN" b="1" i="0" u="none" strike="noStrike" kern="100" baseline="0" dirty="0" smtClean="0">
                <a:latin typeface="Calibri" panose="020F0502020204030204"/>
                <a:ea typeface="宋体" panose="02010600030101010101" pitchFamily="2" charset="-122"/>
              </a:rPr>
              <a:t>To discuss the possibility of a severe ice age during the </a:t>
            </a:r>
            <a:r>
              <a:rPr lang="en-US" altLang="zh-CN" b="1" i="0" u="none" strike="noStrike" kern="100" baseline="0" dirty="0" err="1" smtClean="0">
                <a:latin typeface="Calibri" panose="020F0502020204030204"/>
                <a:ea typeface="宋体" panose="02010600030101010101" pitchFamily="2" charset="-122"/>
              </a:rPr>
              <a:t>Cryogenian</a:t>
            </a:r>
            <a:r>
              <a:rPr lang="en-US" altLang="zh-CN" b="1" i="0" u="none" strike="noStrike" kern="100" baseline="0" dirty="0" smtClean="0">
                <a:latin typeface="Calibri" panose="020F0502020204030204"/>
                <a:ea typeface="宋体" panose="02010600030101010101" pitchFamily="2" charset="-122"/>
              </a:rPr>
              <a:t> period</a:t>
            </a:r>
            <a:endParaRPr lang="en-US" altLang="zh-CN" b="1" i="0" u="none" strike="noStrike" kern="100" baseline="0" dirty="0" smtClean="0">
              <a:latin typeface="Calibri" panose="020F0502020204030204"/>
              <a:ea typeface="宋体" panose="02010600030101010101" pitchFamily="2" charset="-122"/>
            </a:endParaRPr>
          </a:p>
          <a:p>
            <a:pPr marR="0" lvl="1" rtl="0"/>
            <a:r>
              <a:rPr lang="en-US" altLang="zh-CN" b="1" i="0" u="none" strike="noStrike" kern="100" baseline="0" dirty="0" smtClean="0">
                <a:latin typeface="Calibri" panose="020F0502020204030204"/>
                <a:ea typeface="宋体" panose="02010600030101010101" pitchFamily="2" charset="-122"/>
              </a:rPr>
              <a:t>To examine the effects of a </a:t>
            </a:r>
            <a:r>
              <a:rPr lang="en-US" altLang="zh-CN" b="1" i="0" u="none" strike="noStrike" kern="100" baseline="0" dirty="0" err="1" smtClean="0">
                <a:latin typeface="Calibri" panose="020F0502020204030204"/>
                <a:ea typeface="宋体" panose="02010600030101010101" pitchFamily="2" charset="-122"/>
              </a:rPr>
              <a:t>Cryogenian</a:t>
            </a:r>
            <a:r>
              <a:rPr lang="en-US" altLang="zh-CN" b="1" i="0" u="none" strike="noStrike" kern="100" baseline="0" dirty="0" smtClean="0">
                <a:latin typeface="Calibri" panose="020F0502020204030204"/>
                <a:ea typeface="宋体" panose="02010600030101010101" pitchFamily="2" charset="-122"/>
              </a:rPr>
              <a:t> ice age on subsequent climate patterns</a:t>
            </a:r>
            <a:endParaRPr lang="zh-CN" altLang="en-US" b="1" i="0" u="none" strike="noStrike" kern="100" baseline="0" dirty="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9225" y="181610"/>
            <a:ext cx="8802370" cy="6442710"/>
          </a:xfrm>
        </p:spPr>
        <p:txBody>
          <a:bodyPr>
            <a:normAutofit lnSpcReduction="10000"/>
          </a:bodyPr>
          <a:lstStyle/>
          <a:p>
            <a:pPr marL="0" indent="0">
              <a:buNone/>
            </a:pPr>
            <a:r>
              <a:rPr lang="zh-CN" altLang="en-US" sz="2400"/>
              <a:t>词汇总结：</a:t>
            </a:r>
            <a:endParaRPr lang="zh-CN" altLang="en-US" sz="2400"/>
          </a:p>
          <a:p>
            <a:pPr marL="0" indent="0">
              <a:buNone/>
            </a:pPr>
            <a:r>
              <a:rPr lang="en-US" altLang="zh-CN" sz="2400" b="1" kern="100" dirty="0" smtClean="0">
                <a:latin typeface="Calibri" panose="020F0502020204030204"/>
                <a:ea typeface="宋体" panose="02010600030101010101" pitchFamily="2" charset="-122"/>
                <a:sym typeface="+mn-ea"/>
              </a:rPr>
              <a:t>share, denser, star, planet, orbit around, cores, gravity, infrared light, fusion, fade, the embryos that haven't competed so successfully for material to feed their growth, compress, get stripped away, give off infrared radiation</a:t>
            </a:r>
            <a:endParaRPr lang="en-US" altLang="zh-CN" sz="2400" b="1" kern="100" dirty="0" smtClean="0">
              <a:latin typeface="Calibri" panose="020F0502020204030204"/>
              <a:ea typeface="宋体" panose="02010600030101010101" pitchFamily="2" charset="-122"/>
              <a:sym typeface="+mn-ea"/>
            </a:endParaRPr>
          </a:p>
          <a:p>
            <a:pPr marL="0" indent="0">
              <a:buNone/>
            </a:pPr>
            <a:r>
              <a:rPr lang="en-US" altLang="zh-CN" sz="2400" b="1" kern="100" dirty="0" smtClean="0">
                <a:latin typeface="Calibri" panose="020F0502020204030204"/>
                <a:ea typeface="宋体" panose="02010600030101010101" pitchFamily="2" charset="-122"/>
                <a:sym typeface="+mn-ea"/>
              </a:rPr>
              <a:t>For example, they seem more like planets in that many of them orbit around stars, but they apparently form not like planets but in much the same way stars do at least initially.</a:t>
            </a:r>
            <a:endParaRPr lang="en-US" altLang="zh-CN" sz="2400" b="1" kern="100" dirty="0" smtClean="0">
              <a:latin typeface="Calibri" panose="020F0502020204030204"/>
              <a:ea typeface="宋体" panose="02010600030101010101" pitchFamily="2" charset="-122"/>
              <a:sym typeface="+mn-ea"/>
            </a:endParaRPr>
          </a:p>
          <a:p>
            <a:pPr marL="0" indent="0">
              <a:buNone/>
            </a:pPr>
            <a:r>
              <a:rPr lang="en-US" altLang="zh-CN" sz="2400" b="1" kern="100" dirty="0" smtClean="0">
                <a:latin typeface="Calibri" panose="020F0502020204030204"/>
                <a:ea typeface="宋体" panose="02010600030101010101" pitchFamily="2" charset="-122"/>
                <a:sym typeface="+mn-ea"/>
              </a:rPr>
              <a:t>The usual path to star formation is that the gravity of the stellar embryo pulls in material to add to its mass and at some point this embryo becomes so massive and dense that its material begins to fuse, to undergo nuclear fusion. Essentially it ignites and becomes a star that will burn for billions of years.</a:t>
            </a:r>
            <a:endParaRPr lang="en-US" altLang="zh-CN" sz="2400" b="1" kern="100" dirty="0" smtClean="0">
              <a:latin typeface="Calibri" panose="020F0502020204030204"/>
              <a:ea typeface="宋体" panose="02010600030101010101" pitchFamily="2" charset="-122"/>
              <a:sym typeface="+mn-ea"/>
            </a:endParaRPr>
          </a:p>
          <a:p>
            <a:pPr marL="0" indent="0">
              <a:buNone/>
            </a:pPr>
            <a:r>
              <a:rPr lang="en-US" altLang="zh-CN" sz="2400" b="1" kern="100" dirty="0" smtClean="0">
                <a:latin typeface="Calibri" panose="020F0502020204030204"/>
                <a:ea typeface="宋体" panose="02010600030101010101" pitchFamily="2" charset="-122"/>
                <a:sym typeface="+mn-ea"/>
              </a:rPr>
              <a:t>But if a stellar embryo fails to pull in enough molecules of dust and gas, it will never grow massive enough to ignite the powerful, more typical sort of fusion that turns it into a full-fledged star. </a:t>
            </a:r>
            <a:endParaRPr lang="en-US" altLang="zh-CN" sz="2400" b="1" kern="100" dirty="0" smtClean="0">
              <a:latin typeface="Calibri" panose="020F0502020204030204"/>
              <a:ea typeface="宋体" panose="02010600030101010101" pitchFamily="2" charset="-122"/>
              <a:sym typeface="+mn-ea"/>
            </a:endParaRPr>
          </a:p>
          <a:p>
            <a:pPr marL="0" indent="0">
              <a:buNone/>
            </a:pPr>
            <a:r>
              <a:rPr lang="en-US" altLang="zh-CN" sz="2400" b="1" kern="100" dirty="0" smtClean="0">
                <a:latin typeface="Calibri" panose="020F0502020204030204"/>
                <a:ea typeface="宋体" panose="02010600030101010101" pitchFamily="2" charset="-122"/>
                <a:sym typeface="+mn-ea"/>
              </a:rPr>
              <a:t>Only if our space telescopes are able to catch them in the act of forming will we know for sure.</a:t>
            </a:r>
            <a:endParaRPr lang="en-US" altLang="zh-CN" sz="2400" b="1" kern="100" dirty="0" smtClean="0">
              <a:latin typeface="Calibri" panose="020F0502020204030204"/>
              <a:ea typeface="宋体" panose="02010600030101010101" pitchFamily="2" charset="-122"/>
              <a:sym typeface="+mn-ea"/>
            </a:endParaRPr>
          </a:p>
          <a:p>
            <a:pPr marL="0" indent="0">
              <a:buNone/>
            </a:pPr>
            <a:endParaRPr lang="zh-CN" altLang="en-US">
              <a:sym typeface="+mn-ea"/>
            </a:endParaRPr>
          </a:p>
          <a:p>
            <a:pPr marL="0" indent="0">
              <a:buNone/>
            </a:pPr>
            <a:endParaRPr lang="en-US" altLang="zh-CN">
              <a:sym typeface="+mn-ea"/>
            </a:endParaRPr>
          </a:p>
          <a:p>
            <a:pPr marL="0" indent="0">
              <a:buNone/>
            </a:pPr>
            <a:endParaRPr lang="en-US" altLang="zh-CN">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74638"/>
            <a:ext cx="8229600" cy="1143000"/>
          </a:xfrm>
        </p:spPr>
        <p:txBody>
          <a:bodyPr/>
          <a:lstStyle/>
          <a:p>
            <a:pPr marR="0" rtl="0"/>
            <a:r>
              <a:rPr lang="en-US" altLang="zh-CN" b="1" i="0" u="none" strike="noStrike" kern="2200" baseline="0" smtClean="0">
                <a:latin typeface="微软雅黑" panose="020B0503020204020204" charset="-122"/>
                <a:ea typeface="微软雅黑" panose="020B0503020204020204" charset="-122"/>
              </a:rPr>
              <a:t>【</a:t>
            </a:r>
            <a:r>
              <a:rPr lang="zh-CN" altLang="en-US" b="1" i="0" u="none" strike="noStrike" kern="2200" baseline="0" smtClean="0">
                <a:latin typeface="微软雅黑" panose="020B0503020204020204" charset="-122"/>
                <a:ea typeface="微软雅黑" panose="020B0503020204020204" charset="-122"/>
              </a:rPr>
              <a:t>真题</a:t>
            </a:r>
            <a:r>
              <a:rPr lang="en-US" altLang="zh-CN" b="1" i="0" u="none" strike="noStrike" kern="2200" baseline="0" smtClean="0">
                <a:latin typeface="Calibri" panose="020F0502020204030204"/>
                <a:ea typeface="宋体" panose="02010600030101010101" pitchFamily="2" charset="-122"/>
              </a:rPr>
              <a:t>brown dwarfs】</a:t>
            </a:r>
            <a:endParaRPr lang="zh-CN" altLang="en-US" b="1" i="0" u="none" strike="noStrike" kern="2200" baseline="0" smtClean="0">
              <a:latin typeface="微软雅黑" panose="020B0503020204020204" charset="-122"/>
              <a:ea typeface="微软雅黑" panose="020B0503020204020204" charset="-122"/>
            </a:endParaRPr>
          </a:p>
        </p:txBody>
      </p:sp>
      <p:sp>
        <p:nvSpPr>
          <p:cNvPr id="3" name="文本占位符 2"/>
          <p:cNvSpPr>
            <a:spLocks noGrp="1"/>
          </p:cNvSpPr>
          <p:nvPr>
            <p:ph type="body" idx="4294967295"/>
          </p:nvPr>
        </p:nvSpPr>
        <p:spPr>
          <a:xfrm>
            <a:off x="0" y="1600200"/>
            <a:ext cx="8229600" cy="4525963"/>
          </a:xfrm>
        </p:spPr>
        <p:txBody>
          <a:bodyPr/>
          <a:lstStyle/>
          <a:p>
            <a:pPr marR="0" lvl="1" rtl="0"/>
            <a:r>
              <a:rPr lang="en-US" altLang="zh-CN" b="1" i="0" u="none" strike="noStrike" kern="100" baseline="0" smtClean="0">
                <a:latin typeface="Calibri" panose="020F0502020204030204"/>
                <a:ea typeface="宋体" panose="02010600030101010101" pitchFamily="2" charset="-122"/>
              </a:rPr>
              <a:t>1. What is the main purpose of the lecture?</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explain methods astronomers use to classify stars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explain the formation of molecular clouds in the universe</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discuss how some stellar embryos fail to become stars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discuss similarities between brown dwarfs and planets</a:t>
            </a:r>
            <a:endParaRPr lang="zh-CN" altLang="en-US" b="1" i="0" u="none" strike="noStrike" kern="100" baseline="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600200"/>
            <a:ext cx="8229600" cy="4525963"/>
          </a:xfrm>
        </p:spPr>
        <p:txBody>
          <a:bodyPr/>
          <a:lstStyle/>
          <a:p>
            <a:pPr marR="0" lvl="1" rtl="0"/>
            <a:r>
              <a:rPr lang="en-US" altLang="zh-CN" b="1" i="0" u="none" strike="noStrike" kern="100" baseline="0" smtClean="0">
                <a:latin typeface="Calibri" panose="020F0502020204030204"/>
                <a:ea typeface="宋体" panose="02010600030101010101" pitchFamily="2" charset="-122"/>
              </a:rPr>
              <a:t>2.According to the professor, why is the study of brown dwarfs particularly challenging?</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They cannot be detected directly.</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They combine characteristics of very distinct celestial objects.</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They appear in colors ranging from brown to red.</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They are always near very bright stars.</a:t>
            </a:r>
            <a:endParaRPr lang="zh-CN" altLang="en-US" b="1" i="0" u="none" strike="noStrike" kern="100" baseline="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600200"/>
            <a:ext cx="8229600" cy="4525963"/>
          </a:xfrm>
        </p:spPr>
        <p:txBody>
          <a:bodyPr/>
          <a:lstStyle/>
          <a:p>
            <a:pPr marR="0" lvl="1" rtl="0"/>
            <a:r>
              <a:rPr lang="en-US" altLang="zh-CN" b="1" i="0" u="none" strike="noStrike" kern="100" baseline="0" smtClean="0">
                <a:latin typeface="Calibri" panose="020F0502020204030204"/>
                <a:ea typeface="宋体" panose="02010600030101010101" pitchFamily="2" charset="-122"/>
              </a:rPr>
              <a:t>3.Why does the professor discuss how stars originate?</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explain how brown dwarfs begin to form</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suggest that brown dwarfs do not originate in molecular clouds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explain why brown dwarfs emit light billions of years</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show that stellar embryos cause turbulence within molecular clouds</a:t>
            </a:r>
            <a:endParaRPr lang="zh-CN" altLang="en-US" b="1" i="0" u="none" strike="noStrike" kern="100" baseline="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281305" y="397510"/>
            <a:ext cx="8363585" cy="5981700"/>
          </a:xfrm>
        </p:spPr>
        <p:txBody>
          <a:bodyPr>
            <a:normAutofit/>
          </a:bodyPr>
          <a:lstStyle/>
          <a:p>
            <a:pPr marR="0" lvl="1" rtl="0"/>
            <a:r>
              <a:rPr lang="en-US" altLang="zh-CN" b="1" i="0" u="none" strike="noStrike" kern="100" baseline="0" smtClean="0">
                <a:latin typeface="Calibri" panose="020F0502020204030204"/>
                <a:ea typeface="宋体" panose="02010600030101010101" pitchFamily="2" charset="-122"/>
              </a:rPr>
              <a:t>4.Aaccording to the ejection theory, why do some stellar embryos stop growing before they become stars?</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The motion of dust and gas inhibits their growth.</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The cores in which they form are not dense enough.</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They start forming</a:t>
            </a:r>
            <a:r>
              <a:rPr lang="zh-CN" altLang="en-US" b="1" i="0" u="none" strike="noStrike" kern="100" baseline="0" smtClean="0">
                <a:latin typeface="Calibri" panose="020F0502020204030204"/>
                <a:ea typeface="宋体" panose="02010600030101010101" pitchFamily="2" charset="-122"/>
              </a:rPr>
              <a:t> </a:t>
            </a:r>
            <a:r>
              <a:rPr lang="en-US" altLang="zh-CN" b="1" i="0" u="none" strike="noStrike" kern="100" baseline="0" smtClean="0">
                <a:latin typeface="Calibri" panose="020F0502020204030204"/>
                <a:ea typeface="宋体" panose="02010600030101010101" pitchFamily="2" charset="-122"/>
              </a:rPr>
              <a:t>in the area of a molecular cloud with the least amount of material.</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They are moved by gravitational forces to areas outside cores.</a:t>
            </a:r>
            <a:endParaRPr lang="zh-CN" altLang="en-US" b="1" i="0" u="none" strike="noStrike" kern="100" baseline="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479425" y="478790"/>
            <a:ext cx="8229600" cy="5711190"/>
          </a:xfrm>
        </p:spPr>
        <p:txBody>
          <a:bodyPr>
            <a:normAutofit/>
          </a:bodyPr>
          <a:lstStyle/>
          <a:p>
            <a:pPr marR="0" lvl="1" rtl="0"/>
            <a:r>
              <a:rPr lang="en-US" altLang="zh-CN" b="1" i="0" u="none" strike="noStrike" kern="100" baseline="0" smtClean="0">
                <a:latin typeface="Calibri" panose="020F0502020204030204"/>
                <a:ea typeface="宋体" panose="02010600030101010101" pitchFamily="2" charset="-122"/>
              </a:rPr>
              <a:t>5. Why does the professor mention that newborn stars are surrounded by disks of dust and gas?</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describe a method for testing two theories about brown dwarfs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clarify how brown dwarfs are drawn into star systems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emphasize that brown dwarfs move at low velocities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introduce planet formation as the topic of the next lecture</a:t>
            </a:r>
            <a:endParaRPr lang="zh-CN" altLang="en-US" b="1" i="0" u="none" strike="noStrike" kern="100" baseline="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768985"/>
            <a:ext cx="8482965" cy="5357495"/>
          </a:xfrm>
        </p:spPr>
        <p:txBody>
          <a:bodyPr>
            <a:normAutofit/>
          </a:bodyPr>
          <a:lstStyle/>
          <a:p>
            <a:pPr marR="0" lvl="1" rtl="0"/>
            <a:r>
              <a:rPr lang="en-US" altLang="zh-CN" b="1" i="0" u="none" strike="noStrike" kern="100" baseline="0" dirty="0" smtClean="0">
                <a:latin typeface="Calibri" panose="020F0502020204030204"/>
                <a:ea typeface="宋体" panose="02010600030101010101" pitchFamily="2" charset="-122"/>
              </a:rPr>
              <a:t>6.What</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is the professor</a:t>
            </a:r>
            <a:r>
              <a:rPr lang="zh-CN" altLang="en-US" b="1" i="0" u="none" strike="noStrike" kern="100" baseline="0" dirty="0" smtClean="0">
                <a:latin typeface="Calibri" panose="020F0502020204030204"/>
                <a:ea typeface="宋体" panose="02010600030101010101" pitchFamily="2" charset="-122"/>
              </a:rPr>
              <a:t>’</a:t>
            </a:r>
            <a:r>
              <a:rPr lang="en-US" altLang="zh-CN" b="1" i="0" u="none" strike="noStrike" kern="100" baseline="0" dirty="0" smtClean="0">
                <a:latin typeface="Calibri" panose="020F0502020204030204"/>
                <a:ea typeface="宋体" panose="02010600030101010101" pitchFamily="2" charset="-122"/>
              </a:rPr>
              <a:t>s attitude toward the two theories?</a:t>
            </a:r>
            <a:endParaRPr lang="en-US" altLang="zh-CN" b="1" i="0" u="none" strike="noStrike" kern="100" baseline="0" dirty="0" smtClean="0">
              <a:latin typeface="Calibri" panose="020F0502020204030204"/>
              <a:ea typeface="宋体" panose="02010600030101010101" pitchFamily="2" charset="-122"/>
            </a:endParaRPr>
          </a:p>
          <a:p>
            <a:pPr marR="0" lvl="1" rtl="0"/>
            <a:r>
              <a:rPr lang="en-US" altLang="zh-CN" b="1" i="0" u="none" strike="noStrike" kern="100" baseline="0" dirty="0" smtClean="0">
                <a:latin typeface="Calibri" panose="020F0502020204030204"/>
                <a:ea typeface="宋体" panose="02010600030101010101" pitchFamily="2" charset="-122"/>
              </a:rPr>
              <a:t>He is convinced that neither of them can explain why brown dwarfs have stellar disks.</a:t>
            </a:r>
            <a:endParaRPr lang="en-US" altLang="zh-CN" b="1" i="0" u="none" strike="noStrike" kern="100" baseline="0" dirty="0" smtClean="0">
              <a:latin typeface="Calibri" panose="020F0502020204030204"/>
              <a:ea typeface="宋体" panose="02010600030101010101" pitchFamily="2" charset="-122"/>
            </a:endParaRPr>
          </a:p>
          <a:p>
            <a:pPr marR="0" lvl="1" rtl="0"/>
            <a:r>
              <a:rPr lang="en-US" altLang="zh-CN" b="1" i="0" u="none" strike="noStrike" kern="100" baseline="0" dirty="0" smtClean="0">
                <a:latin typeface="Calibri" panose="020F0502020204030204"/>
                <a:ea typeface="宋体" panose="02010600030101010101" pitchFamily="2" charset="-122"/>
              </a:rPr>
              <a:t>He hopes both theories will be confirmed by computer simulations.</a:t>
            </a:r>
            <a:endParaRPr lang="en-US" altLang="zh-CN" b="1" i="0" u="none" strike="noStrike" kern="100" baseline="0" dirty="0" smtClean="0">
              <a:latin typeface="Calibri" panose="020F0502020204030204"/>
              <a:ea typeface="宋体" panose="02010600030101010101" pitchFamily="2" charset="-122"/>
            </a:endParaRPr>
          </a:p>
          <a:p>
            <a:pPr marR="0" lvl="1" rtl="0"/>
            <a:r>
              <a:rPr lang="en-US" altLang="zh-CN" b="1" i="0" u="none" strike="noStrike" kern="100" baseline="0" dirty="0" smtClean="0">
                <a:latin typeface="Calibri" panose="020F0502020204030204"/>
                <a:ea typeface="宋体" panose="02010600030101010101" pitchFamily="2" charset="-122"/>
              </a:rPr>
              <a:t>He thinks evidence supports the turbulence theory even if he cannot rule out the ejection theory.</a:t>
            </a:r>
            <a:endParaRPr lang="en-US" altLang="zh-CN" b="1" i="0" u="none" strike="noStrike" kern="100" baseline="0" dirty="0" smtClean="0">
              <a:latin typeface="Calibri" panose="020F0502020204030204"/>
              <a:ea typeface="宋体" panose="02010600030101010101" pitchFamily="2" charset="-122"/>
            </a:endParaRPr>
          </a:p>
          <a:p>
            <a:pPr marR="0" lvl="1" rtl="0"/>
            <a:r>
              <a:rPr lang="en-US" altLang="zh-CN" b="1" i="0" u="none" strike="noStrike" kern="100" baseline="0" dirty="0" smtClean="0">
                <a:latin typeface="Calibri" panose="020F0502020204030204"/>
                <a:ea typeface="宋体" panose="02010600030101010101" pitchFamily="2" charset="-122"/>
              </a:rPr>
              <a:t>He finds the ejection theory more attractive than the turbulence theory.</a:t>
            </a:r>
            <a:endParaRPr lang="en-US" altLang="zh-CN" b="1" i="0" u="none" strike="noStrike" kern="100" baseline="0" dirty="0" smtClean="0">
              <a:latin typeface="Calibri" panose="020F0502020204030204"/>
              <a:ea typeface="宋体" panose="02010600030101010101" pitchFamily="2" charset="-122"/>
            </a:endParaRPr>
          </a:p>
          <a:p>
            <a:pPr marR="0" lvl="1" rtl="0"/>
            <a:endParaRPr lang="zh-CN" altLang="en-US" b="1" i="0" u="none" strike="noStrike" kern="100" baseline="0" dirty="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88640"/>
            <a:ext cx="8964488" cy="6480720"/>
          </a:xfrm>
        </p:spPr>
        <p:txBody>
          <a:bodyPr>
            <a:normAutofit fontScale="92500" lnSpcReduction="20000"/>
          </a:bodyPr>
          <a:lstStyle/>
          <a:p>
            <a:pPr marL="457200" marR="0" lvl="1" indent="0" algn="just" rtl="0">
              <a:buNone/>
            </a:pPr>
            <a:r>
              <a:rPr lang="en-US" altLang="zh-CN" b="1" i="0" u="none" strike="noStrike" kern="100" baseline="0" dirty="0" smtClean="0">
                <a:latin typeface="Calibri" panose="020F0502020204030204"/>
                <a:ea typeface="宋体" panose="02010600030101010101" pitchFamily="2" charset="-122"/>
              </a:rPr>
              <a:t>C B A D A C </a:t>
            </a:r>
            <a:endParaRPr lang="en-US" altLang="zh-CN" b="1" i="0" u="none" strike="noStrike" kern="100" baseline="0" dirty="0" smtClean="0">
              <a:latin typeface="Calibri" panose="020F0502020204030204"/>
              <a:ea typeface="宋体" panose="02010600030101010101" pitchFamily="2" charset="-122"/>
            </a:endParaRPr>
          </a:p>
          <a:p>
            <a:pPr marR="0" lvl="1" algn="just" rtl="0"/>
            <a:r>
              <a:rPr lang="en-US" altLang="zh-CN" b="1" i="0" u="none" strike="noStrike" kern="100" baseline="0" dirty="0" smtClean="0">
                <a:latin typeface="Calibri" panose="020F0502020204030204"/>
                <a:ea typeface="宋体" panose="02010600030101010101" pitchFamily="2" charset="-122"/>
              </a:rPr>
              <a:t>Over the past decade we've discovered hundreds of celestial objects we call brown dwarfs. Actually are more reddish than brown. Theories about them have been around for decades but it's only recently that we</a:t>
            </a:r>
            <a:r>
              <a:rPr lang="zh-CN" altLang="en-US" b="1" i="0" u="none" strike="noStrike" kern="100" baseline="0" dirty="0" smtClean="0">
                <a:latin typeface="Calibri" panose="020F0502020204030204"/>
                <a:ea typeface="宋体" panose="02010600030101010101" pitchFamily="2" charset="-122"/>
              </a:rPr>
              <a:t>’</a:t>
            </a:r>
            <a:r>
              <a:rPr lang="en-US" altLang="zh-CN" b="1" i="0" u="none" strike="noStrike" kern="100" baseline="0" dirty="0" err="1" smtClean="0">
                <a:latin typeface="Calibri" panose="020F0502020204030204"/>
                <a:ea typeface="宋体" panose="02010600030101010101" pitchFamily="2" charset="-122"/>
              </a:rPr>
              <a:t>ve</a:t>
            </a:r>
            <a:r>
              <a:rPr lang="en-US" altLang="zh-CN" b="1" i="0" u="none" strike="noStrike" kern="100" baseline="0" dirty="0" smtClean="0">
                <a:latin typeface="Calibri" panose="020F0502020204030204"/>
                <a:ea typeface="宋体" panose="02010600030101010101" pitchFamily="2" charset="-122"/>
              </a:rPr>
              <a:t> been able to find and observe them. </a:t>
            </a:r>
            <a:endParaRPr lang="en-US" altLang="zh-CN" b="1" i="0" u="none" strike="noStrike" kern="100" baseline="0" dirty="0" smtClean="0">
              <a:latin typeface="Calibri" panose="020F0502020204030204"/>
              <a:ea typeface="宋体" panose="02010600030101010101" pitchFamily="2" charset="-122"/>
            </a:endParaRPr>
          </a:p>
          <a:p>
            <a:pPr marR="0" lvl="1" algn="just" rtl="0"/>
            <a:r>
              <a:rPr lang="en-US" altLang="zh-CN" b="1" i="0" u="none" strike="noStrike" kern="100" baseline="0" dirty="0" smtClean="0">
                <a:latin typeface="Calibri" panose="020F0502020204030204"/>
                <a:ea typeface="宋体" panose="02010600030101010101" pitchFamily="2" charset="-122"/>
              </a:rPr>
              <a:t>(2)Brown dwarfs are challenging for astronomers because they're tough to classify. They have masses too large for a planet but too small for a star, and they share some characteristics with planets and others with stars. For example, they seem more like planets in that many of them orbit around stars, but they apparently form not like planets but</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in much the same way stars do at least initially. </a:t>
            </a:r>
            <a:endParaRPr lang="en-US" altLang="zh-CN" b="1" i="0" u="none" strike="noStrike" kern="100" baseline="0" dirty="0" smtClean="0">
              <a:latin typeface="Calibri" panose="020F0502020204030204"/>
              <a:ea typeface="宋体" panose="02010600030101010101" pitchFamily="2" charset="-122"/>
            </a:endParaRPr>
          </a:p>
          <a:p>
            <a:pPr marR="0" lvl="1" algn="just" rtl="0"/>
            <a:r>
              <a:rPr lang="en-US" altLang="zh-CN" b="1" i="0" u="none" strike="noStrike" kern="100" baseline="0" dirty="0" smtClean="0">
                <a:latin typeface="Calibri" panose="020F0502020204030204"/>
                <a:ea typeface="宋体" panose="02010600030101010101" pitchFamily="2" charset="-122"/>
              </a:rPr>
              <a:t>(3-)Remember stars originate in huge clouds of dust and gas thousands of light years across, </a:t>
            </a:r>
            <a:r>
              <a:rPr lang="en-US" altLang="zh-CN" b="1" i="0" u="none" strike="noStrike" kern="100" baseline="0" dirty="0" err="1" smtClean="0">
                <a:latin typeface="Calibri" panose="020F0502020204030204"/>
                <a:ea typeface="宋体" panose="02010600030101010101" pitchFamily="2" charset="-122"/>
              </a:rPr>
              <a:t>ur</a:t>
            </a:r>
            <a:r>
              <a:rPr lang="en-US" altLang="zh-CN" b="1" i="0" u="none" strike="noStrike" kern="100" baseline="0" dirty="0" smtClean="0">
                <a:latin typeface="Calibri" panose="020F0502020204030204"/>
                <a:ea typeface="宋体" panose="02010600030101010101" pitchFamily="2" charset="-122"/>
              </a:rPr>
              <a:t> molecular clouds each with enough material to make dozens of stars. Young stars forming in the denser regions of molecular clouds known as cores, which eventually collapse due to their own gravity .</a:t>
            </a:r>
            <a:endParaRPr lang="zh-CN" altLang="en-US" b="1" i="0" u="none" strike="noStrike" kern="100" baseline="0" dirty="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476672"/>
            <a:ext cx="8229600" cy="5649491"/>
          </a:xfrm>
        </p:spPr>
        <p:txBody>
          <a:bodyPr>
            <a:normAutofit/>
          </a:bodyPr>
          <a:lstStyle/>
          <a:p>
            <a:pPr marR="0" lvl="1" algn="just" rtl="0"/>
            <a:r>
              <a:rPr lang="en-US" altLang="zh-CN" b="1" i="0" u="none" strike="noStrike" kern="100" baseline="0" dirty="0" smtClean="0">
                <a:latin typeface="Calibri" panose="020F0502020204030204"/>
                <a:ea typeface="宋体" panose="02010600030101010101" pitchFamily="2" charset="-122"/>
              </a:rPr>
              <a:t>(3-)Now within any given molecular cloud there can be several cores. And when they collapse, the inner portions break up into humps, which are stellar embryos, stars in the process of forming. So a collapsing core can contain several stellar embryos, several of which can become stars. The usual path to star formation is that the gravity of the stellar embryo pulls in material to add to its mass and at some point this embryo becomes so massive and dense that its material begins to fuse, to undergo nuclear fusion. Essentially it ignites and becomes a star that will burn for billions of years.</a:t>
            </a:r>
            <a:endParaRPr lang="zh-CN" altLang="en-US" b="1" i="0" u="none" strike="noStrike" kern="100" baseline="0" dirty="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600200"/>
            <a:ext cx="8229600" cy="4525963"/>
          </a:xfrm>
        </p:spPr>
        <p:txBody>
          <a:bodyPr>
            <a:normAutofit lnSpcReduction="10000"/>
          </a:bodyPr>
          <a:lstStyle/>
          <a:p>
            <a:pPr marR="0" lvl="1" rtl="0"/>
            <a:r>
              <a:rPr lang="en-US" altLang="zh-CN" b="1" i="0" u="none" strike="noStrike" kern="100" baseline="0" dirty="0" smtClean="0">
                <a:latin typeface="Calibri" panose="020F0502020204030204"/>
                <a:ea typeface="宋体" panose="02010600030101010101" pitchFamily="2" charset="-122"/>
              </a:rPr>
              <a:t>Brown dwarfs start out like stars, we think, as stellar embryos collecting dust and gas in the cores of molecular clouds. And as they gather mass, they are heated by all the material rushing in and begin some infrared light. Certain molecules may even undergo a particular kind of low level of fusion. But if a stellar embryo fails to pull in</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enough molecules of dust and gas, it will never grow massive enough to ignite the powerful, more typical sort of fusion that turns it into a full-fledged star. </a:t>
            </a:r>
            <a:endParaRPr lang="zh-CN" altLang="en-US" b="1" i="0" u="none" strike="noStrike" kern="100" baseline="0" dirty="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600200"/>
            <a:ext cx="8229600" cy="4525963"/>
          </a:xfrm>
        </p:spPr>
        <p:txBody>
          <a:bodyPr>
            <a:normAutofit lnSpcReduction="10000"/>
          </a:bodyPr>
          <a:lstStyle/>
          <a:p>
            <a:pPr marR="0" lvl="1" rtl="0"/>
            <a:r>
              <a:rPr lang="en-US" altLang="zh-CN" b="1" i="0" u="none" strike="noStrike" kern="100" baseline="0" smtClean="0">
                <a:latin typeface="Calibri" panose="020F0502020204030204"/>
                <a:ea typeface="宋体" panose="02010600030101010101" pitchFamily="2" charset="-122"/>
              </a:rPr>
              <a:t>2.Why does the professor discuss the name of the Cryogenian period?</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provide backgrounds for the basis of the Snowball Earth hypothesis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suggest that the Snowball Earth hypothesis is inappropriately named</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contrast the Cryogenian period with later geologic periods</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point out that the Cryogenian ice ages started in several different ways</a:t>
            </a:r>
            <a:endParaRPr lang="zh-CN" altLang="en-US" b="1" i="0" u="none" strike="noStrike" kern="100" baseline="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260648"/>
            <a:ext cx="8229600" cy="5865515"/>
          </a:xfrm>
        </p:spPr>
        <p:txBody>
          <a:bodyPr>
            <a:normAutofit fontScale="92500" lnSpcReduction="10000"/>
          </a:bodyPr>
          <a:lstStyle/>
          <a:p>
            <a:pPr marR="0" lvl="1" rtl="0"/>
            <a:r>
              <a:rPr lang="en-US" altLang="zh-CN" b="1" i="0" u="none" strike="noStrike" kern="100" baseline="0" dirty="0" smtClean="0">
                <a:latin typeface="Calibri" panose="020F0502020204030204"/>
                <a:ea typeface="宋体" panose="02010600030101010101" pitchFamily="2" charset="-122"/>
              </a:rPr>
              <a:t>But what prevents that? Why does it just stop growing? So that after several million years, a</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fairly short time in astronomical terms, this failed star that we now call a brown dwarf just begins to cool again and fade. Two theories.</a:t>
            </a:r>
            <a:endParaRPr lang="en-US" altLang="zh-CN" b="1" i="0" u="none" strike="noStrike" kern="100" baseline="0" dirty="0" smtClean="0">
              <a:latin typeface="Calibri" panose="020F0502020204030204"/>
              <a:ea typeface="宋体" panose="02010600030101010101" pitchFamily="2" charset="-122"/>
            </a:endParaRPr>
          </a:p>
          <a:p>
            <a:pPr marR="0" lvl="1" algn="just" rtl="0"/>
            <a:r>
              <a:rPr lang="en-US" altLang="zh-CN" b="1" i="0" u="none" strike="noStrike" kern="100" baseline="0" dirty="0" smtClean="0">
                <a:latin typeface="Calibri" panose="020F0502020204030204"/>
                <a:ea typeface="宋体" panose="02010600030101010101" pitchFamily="2" charset="-122"/>
              </a:rPr>
              <a:t>First, one called the ejection theory. Okay, well, according to this ejection theory, the smaller stellar embryos inside a collapsing core, the embryos that haven't competed so successfully for material to feed their growth, (4)they are more likely to get tossed around by or evenly ejected by gravitational forces, thrown right out of the core before they can collect enough</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material and become stars. So what might've become a star gets ejected and ends up nothing more than a brown dwarf. That's the ejection theory. </a:t>
            </a:r>
            <a:endParaRPr lang="zh-CN" altLang="en-US" b="1" i="0" u="none" strike="noStrike" kern="100" baseline="0" dirty="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476672"/>
            <a:ext cx="8229600" cy="6192688"/>
          </a:xfrm>
        </p:spPr>
        <p:txBody>
          <a:bodyPr>
            <a:normAutofit fontScale="92500" lnSpcReduction="20000"/>
          </a:bodyPr>
          <a:lstStyle/>
          <a:p>
            <a:pPr marR="0" lvl="1" rtl="0"/>
            <a:r>
              <a:rPr lang="en-US" altLang="zh-CN" b="1" i="0" u="none" strike="noStrike" kern="100" baseline="0" dirty="0" smtClean="0">
                <a:latin typeface="Calibri" panose="020F0502020204030204"/>
                <a:ea typeface="宋体" panose="02010600030101010101" pitchFamily="2" charset="-122"/>
              </a:rPr>
              <a:t>Then there</a:t>
            </a:r>
            <a:r>
              <a:rPr lang="zh-CN" altLang="en-US" b="1" i="0" u="none" strike="noStrike" kern="100" baseline="0" dirty="0" smtClean="0">
                <a:latin typeface="Calibri" panose="020F0502020204030204"/>
                <a:ea typeface="宋体" panose="02010600030101010101" pitchFamily="2" charset="-122"/>
              </a:rPr>
              <a:t>’</a:t>
            </a:r>
            <a:r>
              <a:rPr lang="en-US" altLang="zh-CN" b="1" i="0" u="none" strike="noStrike" kern="100" baseline="0" dirty="0" smtClean="0">
                <a:latin typeface="Calibri" panose="020F0502020204030204"/>
                <a:ea typeface="宋体" panose="02010600030101010101" pitchFamily="2" charset="-122"/>
              </a:rPr>
              <a:t>s the turbulence theory. The turbulence theory says that dust and gas are swirling around inside a</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molecular cloud and it</a:t>
            </a:r>
            <a:r>
              <a:rPr lang="zh-CN" altLang="en-US" b="1" i="0" u="none" strike="noStrike" kern="100" baseline="0" dirty="0" smtClean="0">
                <a:latin typeface="Calibri" panose="020F0502020204030204"/>
                <a:ea typeface="宋体" panose="02010600030101010101" pitchFamily="2" charset="-122"/>
              </a:rPr>
              <a:t>’</a:t>
            </a:r>
            <a:r>
              <a:rPr lang="en-US" altLang="zh-CN" b="1" i="0" u="none" strike="noStrike" kern="100" baseline="0" dirty="0" smtClean="0">
                <a:latin typeface="Calibri" panose="020F0502020204030204"/>
                <a:ea typeface="宋体" panose="02010600030101010101" pitchFamily="2" charset="-122"/>
              </a:rPr>
              <a:t>s this turbulence that compresses some area of the cloud into cores, but not every core has enough dust and gas to form into stars, so instead of stars some cores can only form brown dwarfs, because they never had enough material to</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form stars in the first place. </a:t>
            </a:r>
            <a:endParaRPr lang="en-US" altLang="zh-CN" b="1" i="0" u="none" strike="noStrike" kern="100" baseline="0" dirty="0" smtClean="0">
              <a:latin typeface="Calibri" panose="020F0502020204030204"/>
              <a:ea typeface="宋体" panose="02010600030101010101" pitchFamily="2" charset="-122"/>
            </a:endParaRPr>
          </a:p>
          <a:p>
            <a:pPr marR="0" lvl="1" algn="just" rtl="0"/>
            <a:r>
              <a:rPr lang="en-US" altLang="zh-CN" b="1" i="0" u="none" strike="noStrike" kern="100" baseline="0" dirty="0" smtClean="0">
                <a:latin typeface="Calibri" panose="020F0502020204030204"/>
                <a:ea typeface="宋体" panose="02010600030101010101" pitchFamily="2" charset="-122"/>
              </a:rPr>
              <a:t>Newborn stars are typically surrounded by disks of leftover dust and gas called disks. Over millions of years the disc material drains into the star and some of it may go into forming planets, asteroids or comets. </a:t>
            </a:r>
            <a:r>
              <a:rPr lang="en-US" altLang="zh-CN" b="1" kern="100" dirty="0" smtClean="0">
                <a:latin typeface="Calibri" panose="020F0502020204030204"/>
                <a:ea typeface="宋体" panose="02010600030101010101" pitchFamily="2" charset="-122"/>
                <a:sym typeface="+mn-ea"/>
              </a:rPr>
              <a:t>(5-)</a:t>
            </a:r>
            <a:r>
              <a:rPr lang="en-US" altLang="zh-CN" b="1" i="0" u="none" strike="noStrike" kern="100" baseline="0" dirty="0" smtClean="0">
                <a:latin typeface="Calibri" panose="020F0502020204030204"/>
                <a:ea typeface="宋体" panose="02010600030101010101" pitchFamily="2" charset="-122"/>
              </a:rPr>
              <a:t>Now if the turbulence theory is correct, brown dwarfs like many low mass stars should haves stellar disks. But if ejection theory is correct, computer simulations have shown that any surrounding material will get stripped away mostly when the embryo is ejected from</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the core. </a:t>
            </a:r>
            <a:endParaRPr lang="zh-CN" altLang="en-US" b="1" i="0" u="none" strike="noStrike" kern="100" baseline="0" dirty="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980728"/>
            <a:ext cx="8229600" cy="5145435"/>
          </a:xfrm>
        </p:spPr>
        <p:txBody>
          <a:bodyPr>
            <a:normAutofit fontScale="92500" lnSpcReduction="10000"/>
          </a:bodyPr>
          <a:lstStyle/>
          <a:p>
            <a:pPr marR="0" lvl="1" algn="just" rtl="0"/>
            <a:r>
              <a:rPr lang="en-US" altLang="zh-CN" b="1" kern="100" dirty="0" smtClean="0">
                <a:latin typeface="Calibri" panose="020F0502020204030204"/>
                <a:ea typeface="宋体" panose="02010600030101010101" pitchFamily="2" charset="-122"/>
                <a:sym typeface="+mn-ea"/>
              </a:rPr>
              <a:t> (5-)</a:t>
            </a:r>
            <a:r>
              <a:rPr lang="en-US" altLang="zh-CN" b="1" i="0" u="none" strike="noStrike" kern="100" baseline="0" dirty="0" smtClean="0">
                <a:latin typeface="Calibri" panose="020F0502020204030204"/>
                <a:ea typeface="宋体" panose="02010600030101010101" pitchFamily="2" charset="-122"/>
              </a:rPr>
              <a:t>So do brown dwarfs have stellar disks? It turns out that many do and the discs actually help us find brown dwarfs. See, like I said, brown dwarfs aren't bright but do give off infrared radiation and the stellar disks reflect this infrared radiation and make it appear brighter. So astronomers look for that infrared access when they are searching for brown dwarfs. (6)And hopefully as they observe the disks more closely, they'll be able to get more clues about the formation of brown dwarfs, I mean we</a:t>
            </a:r>
            <a:r>
              <a:rPr lang="zh-CN" altLang="en-US" b="1" i="0" u="none" strike="noStrike" kern="100" baseline="0" dirty="0" smtClean="0">
                <a:latin typeface="Calibri" panose="020F0502020204030204"/>
                <a:ea typeface="宋体" panose="02010600030101010101" pitchFamily="2" charset="-122"/>
              </a:rPr>
              <a:t> </a:t>
            </a:r>
            <a:r>
              <a:rPr lang="en-US" altLang="zh-CN" b="1" i="0" u="none" strike="noStrike" kern="100" baseline="0" dirty="0" smtClean="0">
                <a:latin typeface="Calibri" panose="020F0502020204030204"/>
                <a:ea typeface="宋体" panose="02010600030101010101" pitchFamily="2" charset="-122"/>
              </a:rPr>
              <a:t>can</a:t>
            </a:r>
            <a:r>
              <a:rPr lang="zh-CN" altLang="en-US" b="1" i="0" u="none" strike="noStrike" kern="100" baseline="0" dirty="0" smtClean="0">
                <a:latin typeface="Calibri" panose="020F0502020204030204"/>
                <a:ea typeface="宋体" panose="02010600030101010101" pitchFamily="2" charset="-122"/>
              </a:rPr>
              <a:t>’</a:t>
            </a:r>
            <a:r>
              <a:rPr lang="en-US" altLang="zh-CN" b="1" i="0" u="none" strike="noStrike" kern="100" baseline="0" dirty="0" smtClean="0">
                <a:latin typeface="Calibri" panose="020F0502020204030204"/>
                <a:ea typeface="宋体" panose="02010600030101010101" pitchFamily="2" charset="-122"/>
              </a:rPr>
              <a:t>t say for sure that the ejection theory is incorrect. Maybe brown dwarfs form in different ways. Only if our space telescopes are able to catch them in the act of forming will we know for sure.</a:t>
            </a:r>
            <a:endParaRPr lang="en-US" altLang="zh-CN" b="1" i="0" u="none" strike="noStrike" kern="100" baseline="0" dirty="0" smtClean="0">
              <a:latin typeface="Calibri" panose="020F0502020204030204"/>
              <a:ea typeface="宋体" panose="02010600030101010101" pitchFamily="2" charset="-122"/>
            </a:endParaRPr>
          </a:p>
          <a:p>
            <a:pPr marR="0" lvl="1" rtl="0"/>
            <a:endParaRPr lang="zh-CN" altLang="en-US" b="1" i="0" u="none" strike="noStrike" kern="100" baseline="0" dirty="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内容占位符 3" descr="听力"/>
          <p:cNvPicPr>
            <a:picLocks noGrp="1" noChangeAspect="1"/>
          </p:cNvPicPr>
          <p:nvPr>
            <p:ph idx="1"/>
          </p:nvPr>
        </p:nvPicPr>
        <p:blipFill>
          <a:blip r:embed="rId1"/>
          <a:srcRect/>
          <a:stretch>
            <a:fillRect/>
          </a:stretch>
        </p:blipFill>
        <p:spPr>
          <a:xfrm>
            <a:off x="-16510" y="19685"/>
            <a:ext cx="9112250" cy="6834505"/>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835" y="257175"/>
            <a:ext cx="8291830" cy="6249035"/>
          </a:xfrm>
        </p:spPr>
        <p:txBody>
          <a:bodyPr/>
          <a:lstStyle/>
          <a:p>
            <a:r>
              <a:rPr lang="en-US" altLang="zh-CN" dirty="0"/>
              <a:t>1..What does the professor mainly discuss   </a:t>
            </a:r>
            <a:endParaRPr lang="en-US" altLang="zh-CN" dirty="0"/>
          </a:p>
          <a:p>
            <a:r>
              <a:rPr lang="en-US" altLang="zh-CN" dirty="0"/>
              <a:t>A.	Why the United States chose federalism over other forms of government </a:t>
            </a:r>
            <a:endParaRPr lang="en-US" altLang="zh-CN" dirty="0"/>
          </a:p>
          <a:p>
            <a:r>
              <a:rPr lang="en-US" altLang="zh-CN" dirty="0"/>
              <a:t>B.	How a federal government differs from a state government </a:t>
            </a:r>
            <a:endParaRPr lang="en-US" altLang="zh-CN" dirty="0"/>
          </a:p>
          <a:p>
            <a:r>
              <a:rPr lang="en-US" altLang="zh-CN" dirty="0"/>
              <a:t>C.	Differing perspectives of a governmental concept  </a:t>
            </a:r>
            <a:endParaRPr lang="en-US" altLang="zh-CN" dirty="0"/>
          </a:p>
          <a:p>
            <a:r>
              <a:rPr lang="en-US" altLang="zh-CN" dirty="0"/>
              <a:t>D.	Economic trends that have affected decisions by the United States Supreme Court </a:t>
            </a:r>
            <a:endParaRPr lang="en-US" altLang="zh-CN" dirty="0"/>
          </a:p>
          <a:p>
            <a:r>
              <a:rPr lang="en-US" altLang="zh-CN" dirty="0"/>
              <a:t> an idea of what something is or how it works</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4970" y="332105"/>
            <a:ext cx="8598535" cy="6326505"/>
          </a:xfrm>
        </p:spPr>
        <p:txBody>
          <a:bodyPr/>
          <a:lstStyle/>
          <a:p>
            <a:pPr marL="0" indent="0">
              <a:buNone/>
            </a:pPr>
            <a:r>
              <a:rPr lang="en-US" altLang="zh-CN" sz="2800" dirty="0"/>
              <a:t>2..What does the professor say about the writers of the United States Constitution   </a:t>
            </a:r>
            <a:endParaRPr lang="zh-CN" altLang="zh-CN" sz="2800" dirty="0"/>
          </a:p>
          <a:p>
            <a:pPr marL="514350" lvl="0" indent="-514350">
              <a:buFont typeface="+mj-lt"/>
              <a:buAutoNum type="alphaUcPeriod"/>
            </a:pPr>
            <a:r>
              <a:rPr lang="en-US" altLang="zh-CN" sz="2800" dirty="0"/>
              <a:t>They favored dual federalism over cooperative federalism. </a:t>
            </a:r>
            <a:endParaRPr lang="zh-CN" altLang="zh-CN" sz="2800" dirty="0"/>
          </a:p>
          <a:p>
            <a:pPr marL="514350" lvl="0" indent="-514350">
              <a:buFont typeface="+mj-lt"/>
              <a:buAutoNum type="alphaUcPeriod"/>
            </a:pPr>
            <a:r>
              <a:rPr lang="en-US" altLang="zh-CN" sz="2800" dirty="0"/>
              <a:t>They were unclear about the role of the Supreme Court. </a:t>
            </a:r>
            <a:endParaRPr lang="zh-CN" altLang="zh-CN" sz="2800" dirty="0"/>
          </a:p>
          <a:p>
            <a:pPr marL="514350" lvl="0" indent="-514350">
              <a:buFont typeface="+mj-lt"/>
              <a:buAutoNum type="alphaUcPeriod"/>
            </a:pPr>
            <a:r>
              <a:rPr lang="en-US" altLang="zh-CN" sz="2800" dirty="0"/>
              <a:t>They wanted to minimize disputes between states. </a:t>
            </a:r>
            <a:endParaRPr lang="zh-CN" altLang="zh-CN" sz="2800" dirty="0"/>
          </a:p>
          <a:p>
            <a:pPr marL="514350" lvl="0" indent="-514350">
              <a:buFont typeface="+mj-lt"/>
              <a:buAutoNum type="alphaUcPeriod"/>
            </a:pPr>
            <a:r>
              <a:rPr lang="en-US" altLang="zh-CN" sz="2800" dirty="0"/>
              <a:t>They wanted the Constitution to be flexible.   </a:t>
            </a:r>
            <a:endParaRPr lang="zh-CN" altLang="zh-CN" sz="2800" dirty="0"/>
          </a:p>
          <a:p>
            <a:endParaRPr lang="zh-CN" altLang="en-US" sz="3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835" y="80645"/>
            <a:ext cx="8482965" cy="6046470"/>
          </a:xfrm>
        </p:spPr>
        <p:txBody>
          <a:bodyPr/>
          <a:lstStyle/>
          <a:p>
            <a:pPr marL="0" indent="0">
              <a:buNone/>
            </a:pPr>
            <a:r>
              <a:rPr lang="en-US" altLang="zh-CN" sz="2800" dirty="0" smtClean="0"/>
              <a:t>3</a:t>
            </a:r>
            <a:r>
              <a:rPr lang="en-US" altLang="zh-CN" sz="2800" dirty="0"/>
              <a:t>..What was the significance of the Supreme Court decision regarding a steamboat company in the Gibbons v. Ogden case   </a:t>
            </a:r>
            <a:endParaRPr lang="en-US" altLang="zh-CN" sz="2800" dirty="0"/>
          </a:p>
          <a:p>
            <a:r>
              <a:rPr lang="en-US" altLang="zh-CN" sz="2800" dirty="0"/>
              <a:t>A.	The decision limited the number of businesses that could operate in more than one state. </a:t>
            </a:r>
            <a:endParaRPr lang="en-US" altLang="zh-CN" sz="2800" dirty="0"/>
          </a:p>
          <a:p>
            <a:r>
              <a:rPr lang="en-US" altLang="zh-CN" sz="2800" dirty="0"/>
              <a:t>B.	The decision gave the national government control over commerce between states.</a:t>
            </a:r>
            <a:endParaRPr lang="en-US" altLang="zh-CN" sz="2800" dirty="0"/>
          </a:p>
          <a:p>
            <a:r>
              <a:rPr lang="en-US" altLang="zh-CN" sz="2800" dirty="0"/>
              <a:t>C.	The decision represented the first time the Supreme Court supported dual federalism. </a:t>
            </a:r>
            <a:endParaRPr lang="en-US" altLang="zh-CN" sz="2800" dirty="0"/>
          </a:p>
          <a:p>
            <a:r>
              <a:rPr lang="en-US" altLang="zh-CN" sz="2800" dirty="0"/>
              <a:t>D.	The decision led to regulations that delayed the onset of the Great Depression. </a:t>
            </a:r>
            <a:endParaRPr lang="zh-CN" altLang="zh-CN"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835" y="318770"/>
            <a:ext cx="8279130" cy="5807710"/>
          </a:xfrm>
        </p:spPr>
        <p:txBody>
          <a:bodyPr/>
          <a:lstStyle/>
          <a:p>
            <a:r>
              <a:rPr lang="en-US" sz="2800" dirty="0"/>
              <a:t>4.According to the professor, what factors led to a change in Supreme Court rulings in the 1930s   </a:t>
            </a:r>
            <a:endParaRPr lang="en-US" sz="2800" dirty="0"/>
          </a:p>
          <a:p>
            <a:r>
              <a:rPr lang="en-US" sz="2800" dirty="0"/>
              <a:t>Click on 2 answers.  </a:t>
            </a:r>
            <a:endParaRPr lang="en-US" sz="2800" dirty="0"/>
          </a:p>
          <a:p>
            <a:r>
              <a:rPr lang="en-US" sz="2800" dirty="0"/>
              <a:t>A.	A court case that threatened to close several factories </a:t>
            </a:r>
            <a:endParaRPr lang="en-US" sz="2800" dirty="0"/>
          </a:p>
          <a:p>
            <a:r>
              <a:rPr lang="en-US" sz="2800" dirty="0"/>
              <a:t>B.	A national economy that had become highly interconnected </a:t>
            </a:r>
            <a:endParaRPr lang="en-US" sz="2800" dirty="0"/>
          </a:p>
          <a:p>
            <a:r>
              <a:rPr lang="en-US" sz="2800" dirty="0"/>
              <a:t>C.	An inability of states to support residents in need of help </a:t>
            </a:r>
            <a:endParaRPr lang="en-US" sz="2800" dirty="0"/>
          </a:p>
          <a:p>
            <a:r>
              <a:rPr lang="en-US" sz="2800" dirty="0"/>
              <a:t>D.	A concern that states were failing to regulate industry </a:t>
            </a:r>
            <a:endParaRPr 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835" y="518160"/>
            <a:ext cx="8312785" cy="5608955"/>
          </a:xfrm>
        </p:spPr>
        <p:txBody>
          <a:bodyPr/>
          <a:lstStyle/>
          <a:p>
            <a:pPr marL="0" indent="0">
              <a:buNone/>
            </a:pPr>
            <a:r>
              <a:rPr lang="en-US" altLang="zh-CN" sz="2800" dirty="0"/>
              <a:t>5.What does the professor say about the disagreement over the interpretation of federalism   </a:t>
            </a:r>
            <a:endParaRPr lang="en-US" altLang="zh-CN" sz="2800" dirty="0"/>
          </a:p>
          <a:p>
            <a:pPr marL="0" indent="0">
              <a:buNone/>
            </a:pPr>
            <a:r>
              <a:rPr lang="en-US" altLang="zh-CN" sz="2800" dirty="0"/>
              <a:t>A.	It continues to serve an important purpose. </a:t>
            </a:r>
            <a:endParaRPr lang="en-US" altLang="zh-CN" sz="2800" dirty="0"/>
          </a:p>
          <a:p>
            <a:pPr marL="0" indent="0">
              <a:buNone/>
            </a:pPr>
            <a:r>
              <a:rPr lang="en-US" altLang="zh-CN" sz="2800" dirty="0"/>
              <a:t>B.	It indicates a failure to learn from past mistakes.</a:t>
            </a:r>
            <a:endParaRPr lang="en-US" altLang="zh-CN" sz="2800" dirty="0"/>
          </a:p>
          <a:p>
            <a:pPr marL="0" indent="0">
              <a:buNone/>
            </a:pPr>
            <a:r>
              <a:rPr lang="en-US" altLang="zh-CN" sz="2800" dirty="0"/>
              <a:t>C.	It will probably be resolved in the near future.</a:t>
            </a:r>
            <a:endParaRPr lang="en-US" altLang="zh-CN" sz="2800" dirty="0"/>
          </a:p>
          <a:p>
            <a:pPr marL="0" indent="0">
              <a:buNone/>
            </a:pPr>
            <a:r>
              <a:rPr lang="en-US" altLang="zh-CN" sz="2800" dirty="0"/>
              <a:t>D.	It is responsible for slowing down the political process. </a:t>
            </a:r>
            <a:endParaRPr lang="en-US" altLang="zh-CN"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835" y="118745"/>
            <a:ext cx="8345805" cy="6008370"/>
          </a:xfrm>
        </p:spPr>
        <p:txBody>
          <a:bodyPr/>
          <a:lstStyle/>
          <a:p>
            <a:r>
              <a:rPr lang="en-US" altLang="zh-CN" sz="2800" dirty="0"/>
              <a:t>6..Which statements reflect Supreme Court decisions that favored cooperative federalism   </a:t>
            </a:r>
            <a:endParaRPr lang="en-US" altLang="zh-CN" sz="2800" dirty="0"/>
          </a:p>
          <a:p>
            <a:r>
              <a:rPr lang="en-US" altLang="zh-CN" sz="2800" dirty="0"/>
              <a:t>Click on 3 answers.  </a:t>
            </a:r>
            <a:endParaRPr lang="en-US" altLang="zh-CN" sz="2800" dirty="0"/>
          </a:p>
          <a:p>
            <a:pPr marL="0" indent="0">
              <a:buNone/>
            </a:pPr>
            <a:r>
              <a:rPr lang="en-US" altLang="zh-CN" sz="2800" dirty="0"/>
              <a:t>A.	The national government has the power to establish a bank. </a:t>
            </a:r>
            <a:endParaRPr lang="en-US" altLang="zh-CN" sz="2800" dirty="0"/>
          </a:p>
          <a:p>
            <a:pPr marL="0" indent="0">
              <a:buNone/>
            </a:pPr>
            <a:r>
              <a:rPr lang="en-US" altLang="zh-CN" sz="2800" dirty="0"/>
              <a:t>B.	National and state governments are equals. </a:t>
            </a:r>
            <a:endParaRPr lang="en-US" altLang="zh-CN" sz="2800" dirty="0"/>
          </a:p>
          <a:p>
            <a:pPr marL="0" indent="0">
              <a:buNone/>
            </a:pPr>
            <a:r>
              <a:rPr lang="en-US" altLang="zh-CN" sz="2800" dirty="0"/>
              <a:t>C.	A state government cannot tax a national institution. </a:t>
            </a:r>
            <a:endParaRPr lang="en-US" altLang="zh-CN" sz="2800" dirty="0"/>
          </a:p>
          <a:p>
            <a:pPr marL="0" indent="0">
              <a:buNone/>
            </a:pPr>
            <a:r>
              <a:rPr lang="en-US" altLang="zh-CN" sz="2800" dirty="0"/>
              <a:t>D.	States can tax farm equipment imported from other states. </a:t>
            </a:r>
            <a:endParaRPr lang="en-US" altLang="zh-CN" sz="2800" dirty="0"/>
          </a:p>
          <a:p>
            <a:pPr marL="0" indent="0">
              <a:buNone/>
            </a:pPr>
            <a:r>
              <a:rPr lang="en-US" altLang="zh-CN" sz="2800" dirty="0"/>
              <a:t>E.	A national law can protect the rights of workers in all states. </a:t>
            </a:r>
            <a:endParaRPr lang="en-US" altLang="zh-CN" sz="2800" dirty="0"/>
          </a:p>
          <a:p>
            <a:endParaRPr lang="en-US" altLang="zh-CN" sz="2800" dirty="0"/>
          </a:p>
          <a:p>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600200"/>
            <a:ext cx="8229600" cy="4525963"/>
          </a:xfrm>
        </p:spPr>
        <p:txBody>
          <a:bodyPr>
            <a:normAutofit fontScale="92500"/>
          </a:bodyPr>
          <a:lstStyle/>
          <a:p>
            <a:pPr marR="0" lvl="1" rtl="0"/>
            <a:r>
              <a:rPr lang="en-US" altLang="zh-CN" b="1" i="0" u="none" strike="noStrike" kern="100" baseline="0" smtClean="0">
                <a:latin typeface="Calibri" panose="020F0502020204030204"/>
                <a:ea typeface="宋体" panose="02010600030101010101" pitchFamily="2" charset="-122"/>
              </a:rPr>
              <a:t>3.According to the professor, what factors might have created the conditions for a snowball Earth       event?</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A change in the proportion of land and wafer covering Earth</a:t>
            </a:r>
            <a:r>
              <a:rPr lang="zh-CN" altLang="en-US" b="1" i="0" u="none" strike="noStrike" kern="100" baseline="0" smtClean="0">
                <a:latin typeface="Calibri" panose="020F0502020204030204"/>
                <a:ea typeface="宋体" panose="02010600030101010101" pitchFamily="2" charset="-122"/>
              </a:rPr>
              <a:t>’</a:t>
            </a:r>
            <a:r>
              <a:rPr lang="en-US" altLang="zh-CN" b="1" i="0" u="none" strike="noStrike" kern="100" baseline="0" smtClean="0">
                <a:latin typeface="Calibri" panose="020F0502020204030204"/>
                <a:ea typeface="宋体" panose="02010600030101010101" pitchFamily="2" charset="-122"/>
              </a:rPr>
              <a:t>s surface</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The cooling effect of the oceans' low surface albedo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A change in the atmosphere that lowered Earth's surface temperature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A continuing cycle of radiation reflection and ice growth</a:t>
            </a:r>
            <a:endParaRPr lang="zh-CN" altLang="en-US" b="1" i="0" u="none" strike="noStrike" kern="100" baseline="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2450" y="184785"/>
            <a:ext cx="8201660" cy="6297930"/>
          </a:xfrm>
        </p:spPr>
        <p:txBody>
          <a:bodyPr/>
          <a:lstStyle/>
          <a:p>
            <a:pPr marL="0" indent="0">
              <a:buNone/>
            </a:pPr>
            <a:r>
              <a:rPr lang="en-US" altLang="zh-CN" sz="2200" dirty="0">
                <a:ea typeface="宋体" panose="02010600030101010101" pitchFamily="2" charset="-122"/>
                <a:sym typeface="+mn-ea"/>
              </a:rPr>
              <a:t>C D B BC A ACE</a:t>
            </a:r>
            <a:endParaRPr lang="en-US" sz="2200" dirty="0"/>
          </a:p>
          <a:p>
            <a:pPr marL="0" indent="0">
              <a:buNone/>
            </a:pPr>
            <a:r>
              <a:rPr lang="en-US" sz="2200" dirty="0"/>
              <a:t>Teacher: United States has what’s called a Federal Government. In a federal system of government, the power to make laws and regulations is divided between a national government and smaller political units. States in the states. There’s two view of how those powers should interact with one another. One view is called Dual Federalism. Dual Federalism holds that the national and state governments both have clearly defined powers, though the national government’s power is quite limited. The other perspective, is Cooperative Federalism. Cooperative Federalism asserts that the national government’s power over the state is not so clearly limited. In fact, that it’s not clearly defined. At times national and state governments work together cooperatively, but the national government can also impose its power over the state. Why the competing points of view, after all, the United States Constitution spells out the powers of the national government, (2)but the Constitution is a relatively short document. A lot of it is open to interpretation</a:t>
            </a:r>
            <a:r>
              <a:rPr lang="en-US" sz="2200" dirty="0" smtClean="0"/>
              <a:t>.</a:t>
            </a:r>
            <a:endParaRPr sz="2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457835" y="171450"/>
            <a:ext cx="8445500" cy="5955665"/>
          </a:xfrm>
        </p:spPr>
        <p:txBody>
          <a:bodyPr/>
          <a:lstStyle/>
          <a:p>
            <a:pPr marL="0" indent="0">
              <a:buNone/>
            </a:pPr>
            <a:r>
              <a:rPr lang="en-US" sz="2200" dirty="0">
                <a:sym typeface="+mn-ea"/>
              </a:rPr>
              <a:t> In fact, those who wrote it wanted it that way, to allow some flexibility. So actually passages in the Constitution could support either views of federalism. So, from time to time, there’s clashes between dual and cooperative applications of federalism. And when that happens, the United States Supreme Court, the country’s highest court, decides who has the power in a given situation; the state government or the national government. And decisions made by the Supreme Court are binding on the entire nation. Throughout much of U.S. history, until the 20th century, Supreme Court decisions generally favored Dual Federalism. Deciding that the National Government should not infringe on state power. (*)But, there were a few early Supreme Court decisions that did favor national power. One such case, was McCulloch v. Maryland in 1819. McCulloch v. Maryland addressed the question of whether the national government had power to establish a bank. The Supreme Court said yes, it could establish a bank, a national institution. The court further ruled that this national bank could not be taxed by the state in which it was located. This decision supported the Cooperative Federalist </a:t>
            </a:r>
            <a:r>
              <a:rPr lang="en-US" sz="2200" dirty="0" smtClean="0">
                <a:sym typeface="+mn-ea"/>
              </a:rPr>
              <a:t>view</a:t>
            </a:r>
            <a:endParaRPr lang="zh-CN" altLang="en-US" sz="2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457835" y="373380"/>
            <a:ext cx="8214995" cy="5753100"/>
          </a:xfrm>
        </p:spPr>
        <p:txBody>
          <a:bodyPr/>
          <a:lstStyle/>
          <a:p>
            <a:pPr marL="0" indent="0">
              <a:buNone/>
            </a:pPr>
            <a:r>
              <a:rPr lang="en-US" sz="2200" dirty="0">
                <a:sym typeface="+mn-ea"/>
              </a:rPr>
              <a:t>. (3)Another significant early case favoring Cooperative Federalism, Gibbons v. Ogden was decided in 1824. In Gibbons v. Ogden, the State of New York wanted to give one steamboat company the (exclusive) right to ferry passengers across the river between New York and the neighboring State of New Jersey. The Supreme Court ruled that New York could not make decisions affecting the interests of another state, that a business affecting two states came under the power of the National Government. So again, a Supreme Court ruling favored national power. But these cases were really exceptions. You wouldn’t see an overall shift towards Cooperative Federalism until the 1930’s(</a:t>
            </a:r>
            <a:r>
              <a:rPr lang="zh-CN" altLang="en-US" sz="2200" dirty="0">
                <a:sym typeface="+mn-ea"/>
              </a:rPr>
              <a:t>直到才</a:t>
            </a:r>
            <a:r>
              <a:rPr lang="en-US" sz="2200" dirty="0">
                <a:sym typeface="+mn-ea"/>
              </a:rPr>
              <a:t>). To explain the timing of this shift, let’s consider the economy at that time. In the decades leading up to the 1930’s, the U.S. economy became increasingly interdependent. What do I mean by that? (4-1)Well there were major population shifts from rural farming areas to cities, where factorys were springing up. So, rather than growing their own food, people bough it at grocery stores.</a:t>
            </a:r>
            <a:endParaRPr lang="en-US" sz="2200" dirty="0">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256540" y="358775"/>
            <a:ext cx="8603615" cy="5769610"/>
          </a:xfrm>
        </p:spPr>
        <p:txBody>
          <a:bodyPr/>
          <a:lstStyle/>
          <a:p>
            <a:r>
              <a:rPr lang="en-US" altLang="zh-CN" sz="2200" dirty="0"/>
              <a:t>This in turn relied on distant farms for the food they sold. Those farms which might be in a different state where the equipment in factories in yet in another state. That’s just one example of economic interdependence. Everyone played a part in an expanding economic network. In 1929 a stock market crash sent the nation’s economy into a depression, known as the Great Depression. A U.S. economic independence meant that the prices in one sector of the economy, the finance industry, rippled through the entire economy. Unemployment became widespread. Now, helping the unemployed and others in need had always been the responsibility of state governments. (4-2)But suddenly, those governments no longer had the resources to help. So the Supreme Court began supporting laws that gave the national government more power. For example, in 1935, a national law gave employees in all states the right to bargain collectively and dispute between labor and management. </a:t>
            </a:r>
            <a:endParaRPr lang="zh-CN" altLang="zh-CN" sz="2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256540" y="349250"/>
            <a:ext cx="8576310" cy="5779135"/>
          </a:xfrm>
        </p:spPr>
        <p:txBody>
          <a:bodyPr/>
          <a:lstStyle/>
          <a:p>
            <a:r>
              <a:rPr lang="en-US" altLang="zh-CN" sz="2200" dirty="0">
                <a:sym typeface="+mn-ea"/>
              </a:rPr>
              <a:t>In the past, the high court had viewed such laws as infringing on the rights of states to regulate businesses. But now, they saw it differently. (5)</a:t>
            </a:r>
            <a:r>
              <a:rPr lang="en-US" altLang="zh-CN" sz="2200" dirty="0"/>
              <a:t>This trend away from Dual Federalism and towards Cooperative Federalism has continued, but a dynamic tension between the two also continues. And this tension, this struggle between the opposing views, is actually very useful because it prevents either the national government or state governments from gaining too much power. </a:t>
            </a:r>
            <a:endParaRPr lang="en-US" altLang="zh-CN" sz="2200" dirty="0"/>
          </a:p>
          <a:p>
            <a:pPr marL="0" indent="0">
              <a:buNone/>
            </a:pPr>
            <a:endParaRPr lang="zh-CN" altLang="zh-CN"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600200"/>
            <a:ext cx="8229600" cy="4525963"/>
          </a:xfrm>
        </p:spPr>
        <p:txBody>
          <a:bodyPr>
            <a:normAutofit lnSpcReduction="10000"/>
          </a:bodyPr>
          <a:lstStyle/>
          <a:p>
            <a:pPr marR="0" lvl="1" rtl="0"/>
            <a:r>
              <a:rPr lang="en-US" altLang="zh-CN" b="1" i="0" u="none" strike="noStrike" kern="100" baseline="0" smtClean="0">
                <a:latin typeface="Calibri" panose="020F0502020204030204"/>
                <a:ea typeface="宋体" panose="02010600030101010101" pitchFamily="2" charset="-122"/>
              </a:rPr>
              <a:t>4.Why does the professor talk about a research study in Oman?</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illustrate why it is necessary to study evidence of glaciers from more than one location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determine how solar radiation affects glaciation</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present evidence that Earth</a:t>
            </a:r>
            <a:r>
              <a:rPr lang="zh-CN" altLang="en-US" b="1" i="0" u="none" strike="noStrike" kern="100" baseline="0" smtClean="0">
                <a:latin typeface="Calibri" panose="020F0502020204030204"/>
                <a:ea typeface="宋体" panose="02010600030101010101" pitchFamily="2" charset="-122"/>
              </a:rPr>
              <a:t>’</a:t>
            </a:r>
            <a:r>
              <a:rPr lang="en-US" altLang="zh-CN" b="1" i="0" u="none" strike="noStrike" kern="100" baseline="0" smtClean="0">
                <a:latin typeface="Calibri" panose="020F0502020204030204"/>
                <a:ea typeface="宋体" panose="02010600030101010101" pitchFamily="2" charset="-122"/>
              </a:rPr>
              <a:t>s climate fluctuated during the Cryogenian period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explain why ice ages during the Cryogenian period differed from other ice ages</a:t>
            </a:r>
            <a:endParaRPr lang="zh-CN" altLang="en-US" b="1" i="0" u="none" strike="noStrike" kern="100" baseline="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600200"/>
            <a:ext cx="8229600" cy="4525963"/>
          </a:xfrm>
        </p:spPr>
        <p:txBody>
          <a:bodyPr/>
          <a:lstStyle/>
          <a:p>
            <a:pPr marR="0" lvl="1" rtl="0"/>
            <a:r>
              <a:rPr lang="en-US" altLang="zh-CN" b="1" i="0" u="none" strike="noStrike" kern="100" baseline="0" smtClean="0">
                <a:latin typeface="Calibri" panose="020F0502020204030204"/>
                <a:ea typeface="宋体" panose="02010600030101010101" pitchFamily="2" charset="-122"/>
              </a:rPr>
              <a:t>5.According to the professor, what is the chemical index of alteration used for?</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describe changes in the chemical composition of the atmosphere</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measure the degree of chemical weathering of rocks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find out how oceans affect global temperatures </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To trace the movement of rock over time</a:t>
            </a:r>
            <a:endParaRPr lang="zh-CN" altLang="en-US" b="1" i="0" u="none" strike="noStrike" kern="100" baseline="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600200"/>
            <a:ext cx="8229600" cy="4525963"/>
          </a:xfrm>
        </p:spPr>
        <p:txBody>
          <a:bodyPr/>
          <a:lstStyle/>
          <a:p>
            <a:pPr marR="0" lvl="1" rtl="0"/>
            <a:r>
              <a:rPr lang="en-US" altLang="zh-CN" b="1" i="0" u="none" strike="noStrike" kern="100" baseline="0" smtClean="0">
                <a:latin typeface="Calibri" panose="020F0502020204030204"/>
                <a:ea typeface="宋体" panose="02010600030101010101" pitchFamily="2" charset="-122"/>
              </a:rPr>
              <a:t>6.What is the professor</a:t>
            </a:r>
            <a:r>
              <a:rPr lang="zh-CN" altLang="en-US" b="1" i="0" u="none" strike="noStrike" kern="100" baseline="0" smtClean="0">
                <a:latin typeface="Calibri" panose="020F0502020204030204"/>
                <a:ea typeface="宋体" panose="02010600030101010101" pitchFamily="2" charset="-122"/>
              </a:rPr>
              <a:t>’</a:t>
            </a:r>
            <a:r>
              <a:rPr lang="en-US" altLang="zh-CN" b="1" i="0" u="none" strike="noStrike" kern="100" baseline="0" smtClean="0">
                <a:latin typeface="Calibri" panose="020F0502020204030204"/>
                <a:ea typeface="宋体" panose="02010600030101010101" pitchFamily="2" charset="-122"/>
              </a:rPr>
              <a:t>s opinion about the Snowball Earth hypothesis?</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Its basic premise is accurate and further study will validate it.</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It would be more plausible if the time frame were longer.</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It has some merit but a closer examination reveals flaws.</a:t>
            </a:r>
            <a:endParaRPr lang="en-US" altLang="zh-CN" b="1" i="0" u="none" strike="noStrike" kern="100" baseline="0" smtClean="0">
              <a:latin typeface="Calibri" panose="020F0502020204030204"/>
              <a:ea typeface="宋体" panose="02010600030101010101" pitchFamily="2" charset="-122"/>
            </a:endParaRPr>
          </a:p>
          <a:p>
            <a:pPr marR="0" lvl="1" rtl="0"/>
            <a:r>
              <a:rPr lang="en-US" altLang="zh-CN" b="1" i="0" u="none" strike="noStrike" kern="100" baseline="0" smtClean="0">
                <a:latin typeface="Calibri" panose="020F0502020204030204"/>
                <a:ea typeface="宋体" panose="02010600030101010101" pitchFamily="2" charset="-122"/>
              </a:rPr>
              <a:t>It will probably never be completely discredited.</a:t>
            </a:r>
            <a:endParaRPr lang="zh-CN" altLang="en-US" b="1" i="0" u="none" strike="noStrike" kern="100" baseline="0" smtClean="0">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0" y="1628800"/>
            <a:ext cx="8229600" cy="4497363"/>
          </a:xfrm>
        </p:spPr>
        <p:txBody>
          <a:bodyPr/>
          <a:lstStyle/>
          <a:p>
            <a:pPr marR="0" lvl="1" rtl="0"/>
            <a:r>
              <a:rPr lang="en-US" altLang="zh-CN" b="1" i="0" u="none" strike="noStrike" kern="100" baseline="0" dirty="0" smtClean="0">
                <a:latin typeface="Calibri" panose="020F0502020204030204"/>
                <a:ea typeface="宋体" panose="02010600030101010101" pitchFamily="2" charset="-122"/>
              </a:rPr>
              <a:t>So continuing with ice ages, we've looked at the Pleistocene Ice Age up through the so-called Little Ice Age in Europe, but today I'd like to talk about a controversial hypothesis that Earth went through tremendous ice ages before all these others between approximately 600 and 700 million years ago during a geologic period that's known as the </a:t>
            </a:r>
            <a:r>
              <a:rPr lang="en-US" altLang="zh-CN" b="1" i="0" u="none" strike="noStrike" kern="100" baseline="0" dirty="0" err="1" smtClean="0">
                <a:latin typeface="Calibri" panose="020F0502020204030204"/>
                <a:ea typeface="宋体" panose="02010600030101010101" pitchFamily="2" charset="-122"/>
              </a:rPr>
              <a:t>Cryogenian</a:t>
            </a:r>
            <a:r>
              <a:rPr lang="en-US" altLang="zh-CN" b="1" i="0" u="none" strike="noStrike" kern="100" baseline="0" dirty="0" smtClean="0">
                <a:latin typeface="Calibri" panose="020F0502020204030204"/>
                <a:ea typeface="宋体" panose="02010600030101010101" pitchFamily="2" charset="-122"/>
              </a:rPr>
              <a:t>. </a:t>
            </a:r>
            <a:endParaRPr lang="zh-CN" altLang="en-US" b="1" i="0" u="none" strike="noStrike" kern="100" baseline="0" dirty="0" smtClean="0">
              <a:latin typeface="Times New Roman" panose="02020603050405020304"/>
              <a:ea typeface="宋体" panose="02010600030101010101" pitchFamily="2" charset="-122"/>
            </a:endParaRPr>
          </a:p>
        </p:txBody>
      </p:sp>
      <p:sp>
        <p:nvSpPr>
          <p:cNvPr id="2" name="矩形 1"/>
          <p:cNvSpPr/>
          <p:nvPr/>
        </p:nvSpPr>
        <p:spPr>
          <a:xfrm>
            <a:off x="755576" y="908719"/>
            <a:ext cx="2021707" cy="584775"/>
          </a:xfrm>
          <a:prstGeom prst="rect">
            <a:avLst/>
          </a:prstGeom>
        </p:spPr>
        <p:txBody>
          <a:bodyPr wrap="none">
            <a:spAutoFit/>
          </a:bodyPr>
          <a:lstStyle/>
          <a:p>
            <a:r>
              <a:rPr lang="en-US" altLang="zh-CN" sz="3200" dirty="0"/>
              <a:t>C A D C B C</a:t>
            </a:r>
            <a:endParaRPr lang="zh-CN" altLang="zh-CN"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28757</Words>
  <Application>WPS 演示</Application>
  <PresentationFormat>全屏显示(4:3)</PresentationFormat>
  <Paragraphs>256</Paragraphs>
  <Slides>54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54</vt:i4>
      </vt:variant>
    </vt:vector>
  </HeadingPairs>
  <TitlesOfParts>
    <vt:vector size="62" baseType="lpstr">
      <vt:lpstr>Arial</vt:lpstr>
      <vt:lpstr>宋体</vt:lpstr>
      <vt:lpstr>Wingdings</vt:lpstr>
      <vt:lpstr>Calibri</vt:lpstr>
      <vt:lpstr>微软雅黑</vt:lpstr>
      <vt:lpstr>Times New Roman</vt:lpstr>
      <vt:lpstr>Calibri</vt:lpstr>
      <vt:lpstr>Office 主题​​</vt:lpstr>
      <vt:lpstr>PowerPoint 演示文稿</vt:lpstr>
      <vt:lpstr>PowerPoint 演示文稿</vt:lpstr>
      <vt:lpstr>【真题Cryogenian period】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【真题Eiffel Tower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【真题brown dwarfs】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P3 【真题Cryogenian period】</dc:title>
  <dc:creator>系统管理员</dc:creator>
  <cp:lastModifiedBy>四箭齐发</cp:lastModifiedBy>
  <cp:revision>33</cp:revision>
  <dcterms:created xsi:type="dcterms:W3CDTF">2016-12-27T14:47:00Z</dcterms:created>
  <dcterms:modified xsi:type="dcterms:W3CDTF">2017-04-20T14:36:09Z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