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Lst>
  <p:sldSz cy="5143500" cx="9144000"/>
  <p:notesSz cx="6858000" cy="9144000"/>
  <p:embeddedFontLst>
    <p:embeddedFont>
      <p:font typeface="Ubuntu"/>
      <p:regular r:id="rId122"/>
      <p:bold r:id="rId123"/>
      <p:italic r:id="rId124"/>
      <p:boldItalic r:id="rId125"/>
    </p:embeddedFont>
    <p:embeddedFont>
      <p:font typeface="Inconsolata"/>
      <p:regular r:id="rId126"/>
      <p:bold r:id="rId127"/>
    </p:embeddedFont>
    <p:embeddedFont>
      <p:font typeface="Fira Sans"/>
      <p:regular r:id="rId128"/>
      <p:bold r:id="rId129"/>
      <p:italic r:id="rId130"/>
      <p:boldItalic r:id="rId131"/>
    </p:embeddedFont>
    <p:embeddedFont>
      <p:font typeface="Fira Sans Condensed"/>
      <p:regular r:id="rId132"/>
      <p:bold r:id="rId133"/>
      <p:italic r:id="rId134"/>
      <p:boldItalic r:id="rId1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font" Target="fonts/FiraSans-bold.fntdata"/><Relationship Id="rId128" Type="http://schemas.openxmlformats.org/officeDocument/2006/relationships/font" Target="fonts/FiraSans-regular.fntdata"/><Relationship Id="rId127" Type="http://schemas.openxmlformats.org/officeDocument/2006/relationships/font" Target="fonts/Inconsolata-bold.fntdata"/><Relationship Id="rId126" Type="http://schemas.openxmlformats.org/officeDocument/2006/relationships/font" Target="fonts/Inconsolata-regular.fntdata"/><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Ubuntu-boldItalic.fntdata"/><Relationship Id="rId29" Type="http://schemas.openxmlformats.org/officeDocument/2006/relationships/slide" Target="slides/slide24.xml"/><Relationship Id="rId124" Type="http://schemas.openxmlformats.org/officeDocument/2006/relationships/font" Target="fonts/Ubuntu-italic.fntdata"/><Relationship Id="rId123" Type="http://schemas.openxmlformats.org/officeDocument/2006/relationships/font" Target="fonts/Ubuntu-bold.fntdata"/><Relationship Id="rId122" Type="http://schemas.openxmlformats.org/officeDocument/2006/relationships/font" Target="fonts/Ubuntu-regular.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2" Type="http://schemas.openxmlformats.org/officeDocument/2006/relationships/font" Target="fonts/FiraSansCondensed-regular.fntdata"/><Relationship Id="rId131" Type="http://schemas.openxmlformats.org/officeDocument/2006/relationships/font" Target="fonts/FiraSans-boldItalic.fntdata"/><Relationship Id="rId130" Type="http://schemas.openxmlformats.org/officeDocument/2006/relationships/font" Target="fonts/FiraSans-italic.fntdata"/><Relationship Id="rId135" Type="http://schemas.openxmlformats.org/officeDocument/2006/relationships/font" Target="fonts/FiraSansCondensed-boldItalic.fntdata"/><Relationship Id="rId134" Type="http://schemas.openxmlformats.org/officeDocument/2006/relationships/font" Target="fonts/FiraSansCondensed-italic.fntdata"/><Relationship Id="rId133" Type="http://schemas.openxmlformats.org/officeDocument/2006/relationships/font" Target="fonts/FiraSansCondensed-bold.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f1e98e08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f1e98e08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a375c78652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0" name="Google Shape;1690;ga375c78652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a375c78652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a375c78652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a375c78652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a375c78652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ga375c78652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5" name="Google Shape;1855;ga375c78652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ga375c78652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2" name="Google Shape;1912;ga375c78652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ga375c78652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a375c78652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7" name="Shape 2027"/>
        <p:cNvGrpSpPr/>
        <p:nvPr/>
      </p:nvGrpSpPr>
      <p:grpSpPr>
        <a:xfrm>
          <a:off x="0" y="0"/>
          <a:ext cx="0" cy="0"/>
          <a:chOff x="0" y="0"/>
          <a:chExt cx="0" cy="0"/>
        </a:xfrm>
      </p:grpSpPr>
      <p:sp>
        <p:nvSpPr>
          <p:cNvPr id="2028" name="Google Shape;2028;ga375c78652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9" name="Google Shape;2029;ga375c78652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ga375c78652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9" name="Google Shape;2089;ga375c78652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8" name="Shape 2148"/>
        <p:cNvGrpSpPr/>
        <p:nvPr/>
      </p:nvGrpSpPr>
      <p:grpSpPr>
        <a:xfrm>
          <a:off x="0" y="0"/>
          <a:ext cx="0" cy="0"/>
          <a:chOff x="0" y="0"/>
          <a:chExt cx="0" cy="0"/>
        </a:xfrm>
      </p:grpSpPr>
      <p:sp>
        <p:nvSpPr>
          <p:cNvPr id="2149" name="Google Shape;2149;ga375c78652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0" name="Google Shape;2150;ga375c78652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0" name="Shape 2210"/>
        <p:cNvGrpSpPr/>
        <p:nvPr/>
      </p:nvGrpSpPr>
      <p:grpSpPr>
        <a:xfrm>
          <a:off x="0" y="0"/>
          <a:ext cx="0" cy="0"/>
          <a:chOff x="0" y="0"/>
          <a:chExt cx="0" cy="0"/>
        </a:xfrm>
      </p:grpSpPr>
      <p:sp>
        <p:nvSpPr>
          <p:cNvPr id="2211" name="Google Shape;2211;ga375c78652_0_1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2" name="Google Shape;2212;ga375c78652_0_1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f1e98e08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f1e98e08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3" name="Shape 2273"/>
        <p:cNvGrpSpPr/>
        <p:nvPr/>
      </p:nvGrpSpPr>
      <p:grpSpPr>
        <a:xfrm>
          <a:off x="0" y="0"/>
          <a:ext cx="0" cy="0"/>
          <a:chOff x="0" y="0"/>
          <a:chExt cx="0" cy="0"/>
        </a:xfrm>
      </p:grpSpPr>
      <p:sp>
        <p:nvSpPr>
          <p:cNvPr id="2274" name="Google Shape;2274;ga375c78652_0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5" name="Google Shape;2275;ga375c78652_0_1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1" name="Shape 2341"/>
        <p:cNvGrpSpPr/>
        <p:nvPr/>
      </p:nvGrpSpPr>
      <p:grpSpPr>
        <a:xfrm>
          <a:off x="0" y="0"/>
          <a:ext cx="0" cy="0"/>
          <a:chOff x="0" y="0"/>
          <a:chExt cx="0" cy="0"/>
        </a:xfrm>
      </p:grpSpPr>
      <p:sp>
        <p:nvSpPr>
          <p:cNvPr id="2342" name="Google Shape;2342;ga375c786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3" name="Google Shape;2343;ga375c786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7" name="Shape 2427"/>
        <p:cNvGrpSpPr/>
        <p:nvPr/>
      </p:nvGrpSpPr>
      <p:grpSpPr>
        <a:xfrm>
          <a:off x="0" y="0"/>
          <a:ext cx="0" cy="0"/>
          <a:chOff x="0" y="0"/>
          <a:chExt cx="0" cy="0"/>
        </a:xfrm>
      </p:grpSpPr>
      <p:sp>
        <p:nvSpPr>
          <p:cNvPr id="2428" name="Google Shape;2428;ga375c78652_0_1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9" name="Google Shape;2429;ga375c78652_0_1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3" name="Shape 2513"/>
        <p:cNvGrpSpPr/>
        <p:nvPr/>
      </p:nvGrpSpPr>
      <p:grpSpPr>
        <a:xfrm>
          <a:off x="0" y="0"/>
          <a:ext cx="0" cy="0"/>
          <a:chOff x="0" y="0"/>
          <a:chExt cx="0" cy="0"/>
        </a:xfrm>
      </p:grpSpPr>
      <p:sp>
        <p:nvSpPr>
          <p:cNvPr id="2514" name="Google Shape;2514;ga375c78652_0_1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5" name="Google Shape;2515;ga375c78652_0_1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0" name="Shape 2600"/>
        <p:cNvGrpSpPr/>
        <p:nvPr/>
      </p:nvGrpSpPr>
      <p:grpSpPr>
        <a:xfrm>
          <a:off x="0" y="0"/>
          <a:ext cx="0" cy="0"/>
          <a:chOff x="0" y="0"/>
          <a:chExt cx="0" cy="0"/>
        </a:xfrm>
      </p:grpSpPr>
      <p:sp>
        <p:nvSpPr>
          <p:cNvPr id="2601" name="Google Shape;2601;ga375c78652_0_1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2" name="Google Shape;2602;ga375c78652_0_1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7" name="Shape 2687"/>
        <p:cNvGrpSpPr/>
        <p:nvPr/>
      </p:nvGrpSpPr>
      <p:grpSpPr>
        <a:xfrm>
          <a:off x="0" y="0"/>
          <a:ext cx="0" cy="0"/>
          <a:chOff x="0" y="0"/>
          <a:chExt cx="0" cy="0"/>
        </a:xfrm>
      </p:grpSpPr>
      <p:sp>
        <p:nvSpPr>
          <p:cNvPr id="2688" name="Google Shape;2688;ga375c78652_0_2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9" name="Google Shape;2689;ga375c78652_0_2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4" name="Shape 2774"/>
        <p:cNvGrpSpPr/>
        <p:nvPr/>
      </p:nvGrpSpPr>
      <p:grpSpPr>
        <a:xfrm>
          <a:off x="0" y="0"/>
          <a:ext cx="0" cy="0"/>
          <a:chOff x="0" y="0"/>
          <a:chExt cx="0" cy="0"/>
        </a:xfrm>
      </p:grpSpPr>
      <p:sp>
        <p:nvSpPr>
          <p:cNvPr id="2775" name="Google Shape;2775;gaf5ae92ed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6" name="Google Shape;2776;gaf5ae92ed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f1e98e08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f1e98e08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f1e98e08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f1e98e08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f1e98e08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f1e98e08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f1e98e08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f1e98e08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f1e98e08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f1e98e08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f1e98e08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f1e98e08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Note that in this iteration, B loads from where C stored in the first iteration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f1e98e08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f1e98e08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f1e98e08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f1e98e08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5a0452b3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5a0452b3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f1e98e08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f1e98e08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f1e98e087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f1e98e087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f1e98e08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f1e98e08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f1e98e08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f1e98e08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f1e98e08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f1e98e08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f1e98e08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f1e98e087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f1e98e08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f1e98e08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f1e98e08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f1e98e08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f1e98e08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f1e98e08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f1e98e08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f1e98e08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5a0452b3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5a0452b3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f1e98e08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f1e98e08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f1e98e087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f1e98e087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f1e98e08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f1e98e08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f1e98e087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f1e98e087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f1e98e087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f1e98e087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f1e98e087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f1e98e087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In the left, there is a recurrence, so we have to execute sequentially. On the right, we can launch two threads in parallel for the partial sums.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f1e98e08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f1e98e08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f1e98e087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f1e98e087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f1e98e087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f1e98e087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f1e98e08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f1e98e08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5a0452b3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5a0452b3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f1e98e087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af1e98e087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Observation that we can also do the sums like that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af1e98e087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af1e98e087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If they’re stored in memory in this order, the first 4 are going to go on one vector, the next 4 on the other</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af1e98e087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af1e98e087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 matches the previous way we did partial additions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af1e98e087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af1e98e087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af1e98e087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af1e98e087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af1e98e087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af1e98e087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f1e98e087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af1e98e087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If the condition is invariant, so if it impacts either all lanes or none, vectorization is trivial (and the condition can remain scalar).</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af1e98e087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af1e98e087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f1e98e087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af1e98e087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af1e98e087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af1e98e087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5a0452b3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5a0452b3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af1e98e087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af1e98e087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We’ll describe a generic way to handle this form.</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af1e98e087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af1e98e087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af1e98e087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af1e98e087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a375c78652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a375c78652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a375c78652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a375c78652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a375c78652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a375c78652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af1e98e087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af1e98e087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af1e98e087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af1e98e087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af1e98e087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af1e98e087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af1e98e087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af1e98e087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f1e98e08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f1e98e08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af1e98e087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af1e98e087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af1e98e087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af1e98e087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af1e98e087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af1e98e087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af1e98e087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af1e98e087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af1e98e087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af1e98e087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af1e98e087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af1e98e087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af1e98e087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af1e98e087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 note that interchange is not trivial for the compiler, because B had to be moved inside the loop and the array to be zeroed before starting. Also, now we have one store per iteration, which is bad since modern CPUs have one port for stores.</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af1e98e087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af1e98e087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af1e98e087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af1e98e087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af1e98e087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af1e98e087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f1e98e08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f1e98e08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l">
                <a:solidFill>
                  <a:schemeClr val="dk1"/>
                </a:solidFill>
              </a:rPr>
              <a:t>High-level algorithm</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af1e98e087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af1e98e087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af1e98e087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af1e98e087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af1e98e087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af1e98e087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af1e98e087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af1e98e087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af1e98e087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af1e98e087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af1e98e087_0_1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af1e98e087_0_1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af1e98e087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af1e98e087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af1e98e087_0_1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af1e98e087_0_1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af1e98e087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af1e98e087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af1e98e087_0_1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af1e98e087_0_1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f1e98e0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f1e98e0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af1e98e087_0_1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af1e98e087_0_1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af1e98e087_0_1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af1e98e087_0_1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af1e98e087_0_1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af1e98e087_0_1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af1e98e087_0_1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af1e98e087_0_1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af1e98e087_0_1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af1e98e087_0_1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gaf1e98e087_0_1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af1e98e087_0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af1e98e087_0_1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af1e98e087_0_1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af1e98e087_0_1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af1e98e087_0_1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af1e98e087_0_1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5" name="Google Shape;1395;gaf1e98e087_0_1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af1e98e087_0_1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af1e98e087_0_1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375c78652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375c78652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load does not need to interpret data in a specific way (like e.g. add). load only needs to bring bits from memory. Yet, there are exists tens of ways to load, each one requiring a different type of pointer to be passed in, resulting in ugly code full of casts. So, we wrap it in a function.</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af1e98e087_0_1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7" name="Google Shape;1407;gaf1e98e087_0_1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af1e98e087_0_1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af1e98e087_0_1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af1e98e087_0_1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af1e98e087_0_1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af1e98e087_0_1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af1e98e087_0_1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Vectorization in the presence of uniform conditions is trivial and very efficient. The if remains scalar.</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a375c786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3" name="Google Shape;1443;ga375c786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a375c786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9" name="Google Shape;1449;ga375c786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ga375c7865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4" name="Google Shape;1484;ga375c7865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2" name="Shape 1532"/>
        <p:cNvGrpSpPr/>
        <p:nvPr/>
      </p:nvGrpSpPr>
      <p:grpSpPr>
        <a:xfrm>
          <a:off x="0" y="0"/>
          <a:ext cx="0" cy="0"/>
          <a:chOff x="0" y="0"/>
          <a:chExt cx="0" cy="0"/>
        </a:xfrm>
      </p:grpSpPr>
      <p:sp>
        <p:nvSpPr>
          <p:cNvPr id="1533" name="Google Shape;1533;ga375c78652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4" name="Google Shape;1534;ga375c78652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ga375c78652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5" name="Google Shape;1585;ga375c78652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a375c78652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7" name="Google Shape;1637;ga375c78652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EB8C00"/>
              </a:buClr>
              <a:buSzPts val="5200"/>
              <a:buNone/>
              <a:defRPr b="1" sz="5200">
                <a:solidFill>
                  <a:srgbClr val="EB8C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EB8C00"/>
              </a:buClr>
              <a:buSzPts val="3600"/>
              <a:buNone/>
              <a:defRPr sz="3600">
                <a:solidFill>
                  <a:srgbClr val="EB8C00"/>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EB8C00"/>
              </a:buClr>
              <a:buSzPts val="2800"/>
              <a:buNone/>
              <a:defRPr b="1">
                <a:solidFill>
                  <a:srgbClr val="EB8C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users.uoa.gr/~sdi1600105/"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oftware.intel.com/sites/landingpage/IntrinsicsGuid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2.png"/><Relationship Id="rId4" Type="http://schemas.openxmlformats.org/officeDocument/2006/relationships/image" Target="../media/image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33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l">
                <a:latin typeface="Fira Sans"/>
                <a:ea typeface="Fira Sans"/>
                <a:cs typeface="Fira Sans"/>
                <a:sym typeface="Fira Sans"/>
              </a:rPr>
              <a:t>Introduction to (Unconventional) Vectorization</a:t>
            </a:r>
            <a:endParaRPr>
              <a:latin typeface="Fira Sans"/>
              <a:ea typeface="Fira Sans"/>
              <a:cs typeface="Fira Sans"/>
              <a:sym typeface="Fira Sans"/>
            </a:endParaRPr>
          </a:p>
        </p:txBody>
      </p:sp>
      <p:sp>
        <p:nvSpPr>
          <p:cNvPr id="55" name="Google Shape;55;p13"/>
          <p:cNvSpPr txBox="1"/>
          <p:nvPr>
            <p:ph idx="1" type="subTitle"/>
          </p:nvPr>
        </p:nvSpPr>
        <p:spPr>
          <a:xfrm>
            <a:off x="311700" y="3026775"/>
            <a:ext cx="8520600" cy="60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sz="2300" u="sng">
                <a:solidFill>
                  <a:srgbClr val="CC0000"/>
                </a:solidFill>
                <a:hlinkClick r:id="rId3">
                  <a:extLst>
                    <a:ext uri="{A12FA001-AC4F-418D-AE19-62706E023703}">
                      <ahyp:hlinkClr val="tx"/>
                    </a:ext>
                  </a:extLst>
                </a:hlinkClick>
              </a:rPr>
              <a:t>Stefanos Baziotis</a:t>
            </a:r>
            <a:endParaRPr sz="2300">
              <a:solidFill>
                <a:srgbClr val="CC0000"/>
              </a:solidFill>
            </a:endParaRPr>
          </a:p>
          <a:p>
            <a:pPr indent="0" lvl="0" marL="0" rtl="0" algn="ctr">
              <a:spcBef>
                <a:spcPts val="0"/>
              </a:spcBef>
              <a:spcAft>
                <a:spcPts val="0"/>
              </a:spcAft>
              <a:buNone/>
            </a:pPr>
            <a:r>
              <a:rPr lang="el" sz="2300">
                <a:solidFill>
                  <a:srgbClr val="D9D9D9"/>
                </a:solidFill>
              </a:rPr>
              <a:t>NEC Deutschland</a:t>
            </a:r>
            <a:endParaRPr sz="2300">
              <a:solidFill>
                <a:srgbClr val="D9D9D9"/>
              </a:solidFill>
            </a:endParaRPr>
          </a:p>
          <a:p>
            <a:pPr indent="0" lvl="0" marL="0" rtl="0" algn="ctr">
              <a:spcBef>
                <a:spcPts val="0"/>
              </a:spcBef>
              <a:spcAft>
                <a:spcPts val="0"/>
              </a:spcAft>
              <a:buNone/>
            </a:pPr>
            <a:r>
              <a:rPr lang="el" sz="2300">
                <a:solidFill>
                  <a:srgbClr val="D9D9D9"/>
                </a:solidFill>
              </a:rPr>
              <a:t>National and Kapodistrian University of Athens</a:t>
            </a:r>
            <a:endParaRPr sz="2300">
              <a:solidFill>
                <a:srgbClr val="D9D9D9"/>
              </a:solidFill>
            </a:endParaRPr>
          </a:p>
        </p:txBody>
      </p:sp>
      <p:sp>
        <p:nvSpPr>
          <p:cNvPr id="56" name="Google Shape;56;p13"/>
          <p:cNvSpPr txBox="1"/>
          <p:nvPr/>
        </p:nvSpPr>
        <p:spPr>
          <a:xfrm>
            <a:off x="3302850" y="4335275"/>
            <a:ext cx="2538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3D85C6"/>
                </a:solidFill>
              </a:rPr>
              <a:t>stefanos.baziotis@gmail.com</a:t>
            </a:r>
            <a:endParaRPr>
              <a:solidFill>
                <a:srgbClr val="3D85C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Vectorizing a Loop</a:t>
            </a:r>
            <a:endParaRPr/>
          </a:p>
        </p:txBody>
      </p:sp>
      <p:sp>
        <p:nvSpPr>
          <p:cNvPr id="113" name="Google Shape;113;p22"/>
          <p:cNvSpPr txBox="1"/>
          <p:nvPr/>
        </p:nvSpPr>
        <p:spPr>
          <a:xfrm>
            <a:off x="980850" y="1538600"/>
            <a:ext cx="7182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150">
                <a:solidFill>
                  <a:srgbClr val="6495ED"/>
                </a:solidFill>
                <a:latin typeface="Inconsolata"/>
                <a:ea typeface="Inconsolata"/>
                <a:cs typeface="Inconsolata"/>
                <a:sym typeface="Inconsolata"/>
              </a:rPr>
              <a:t>void</a:t>
            </a:r>
            <a:r>
              <a:rPr lang="el" sz="2150">
                <a:solidFill>
                  <a:srgbClr val="FFFFFF"/>
                </a:solidFill>
                <a:latin typeface="Inconsolata"/>
                <a:ea typeface="Inconsolata"/>
                <a:cs typeface="Inconsolata"/>
                <a:sym typeface="Inconsolata"/>
              </a:rPr>
              <a:t> sum_arrays(</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*A,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*B,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*C,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len)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for</a:t>
            </a: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i = </a:t>
            </a:r>
            <a:r>
              <a:rPr lang="el" sz="2150">
                <a:solidFill>
                  <a:srgbClr val="FFA0A0"/>
                </a:solidFill>
                <a:latin typeface="Inconsolata"/>
                <a:ea typeface="Inconsolata"/>
                <a:cs typeface="Inconsolata"/>
                <a:sym typeface="Inconsolata"/>
              </a:rPr>
              <a:t>0</a:t>
            </a:r>
            <a:r>
              <a:rPr lang="el" sz="2150">
                <a:solidFill>
                  <a:srgbClr val="FFFFFF"/>
                </a:solidFill>
                <a:latin typeface="Inconsolata"/>
                <a:ea typeface="Inconsolata"/>
                <a:cs typeface="Inconsolata"/>
                <a:sym typeface="Inconsolata"/>
              </a:rPr>
              <a:t>; i &lt; len; i += </a:t>
            </a:r>
            <a:r>
              <a:rPr lang="el" sz="2150">
                <a:solidFill>
                  <a:srgbClr val="FFA0A0"/>
                </a:solidFill>
                <a:latin typeface="Inconsolata"/>
                <a:ea typeface="Inconsolata"/>
                <a:cs typeface="Inconsolata"/>
                <a:sym typeface="Inconsolata"/>
              </a:rPr>
              <a:t>4</a:t>
            </a:r>
            <a:r>
              <a:rPr lang="el" sz="2150">
                <a:solidFill>
                  <a:srgbClr val="FFFFFF"/>
                </a:solidFill>
                <a:latin typeface="Inconsolata"/>
                <a:ea typeface="Inconsolata"/>
                <a:cs typeface="Inconsolata"/>
                <a:sym typeface="Inconsolata"/>
              </a:rPr>
              <a:t>)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__m128i</a:t>
            </a:r>
            <a:r>
              <a:rPr lang="el" sz="2150">
                <a:solidFill>
                  <a:srgbClr val="FFFFFF"/>
                </a:solidFill>
                <a:latin typeface="Inconsolata"/>
                <a:ea typeface="Inconsolata"/>
                <a:cs typeface="Inconsolata"/>
                <a:sym typeface="Inconsolata"/>
              </a:rPr>
              <a:t> v1 = loadu_si128(&amp;A[i]);</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__m128i</a:t>
            </a:r>
            <a:r>
              <a:rPr lang="el" sz="2150">
                <a:solidFill>
                  <a:srgbClr val="FFFFFF"/>
                </a:solidFill>
                <a:latin typeface="Inconsolata"/>
                <a:ea typeface="Inconsolata"/>
                <a:cs typeface="Inconsolata"/>
                <a:sym typeface="Inconsolata"/>
              </a:rPr>
              <a:t> v2 = loadu_si128(&amp;B[i]);</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__m128i</a:t>
            </a:r>
            <a:r>
              <a:rPr lang="el" sz="2150">
                <a:solidFill>
                  <a:srgbClr val="FFFFFF"/>
                </a:solidFill>
                <a:latin typeface="Inconsolata"/>
                <a:ea typeface="Inconsolata"/>
                <a:cs typeface="Inconsolata"/>
                <a:sym typeface="Inconsolata"/>
              </a:rPr>
              <a:t> res = add4(v1, v2);</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storeu_si128(&amp;C[i], res);</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b="1" sz="2150">
              <a:solidFill>
                <a:srgbClr val="6495ED"/>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p112"/>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1693" name="Google Shape;1693;p112"/>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1694" name="Google Shape;1694;p112"/>
          <p:cNvSpPr/>
          <p:nvPr/>
        </p:nvSpPr>
        <p:spPr>
          <a:xfrm>
            <a:off x="3215192" y="970792"/>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1695" name="Google Shape;1695;p112"/>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1696" name="Google Shape;1696;p112"/>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1697" name="Google Shape;1697;p112"/>
          <p:cNvSpPr/>
          <p:nvPr/>
        </p:nvSpPr>
        <p:spPr>
          <a:xfrm>
            <a:off x="2324900" y="1851357"/>
            <a:ext cx="369900" cy="3699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1698" name="Google Shape;1698;p112"/>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1699" name="Google Shape;1699;p112"/>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700" name="Google Shape;1700;p112"/>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1" name="Google Shape;1701;p112"/>
          <p:cNvCxnSpPr>
            <a:stCxn id="1693" idx="3"/>
            <a:endCxn id="1694"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1702" name="Google Shape;1702;p112"/>
          <p:cNvCxnSpPr>
            <a:stCxn id="1693" idx="5"/>
            <a:endCxn id="1703"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1704" name="Google Shape;1704;p112"/>
          <p:cNvCxnSpPr>
            <a:stCxn id="1694" idx="3"/>
            <a:endCxn id="1695"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705" name="Google Shape;1705;p112"/>
          <p:cNvCxnSpPr>
            <a:stCxn id="1694" idx="5"/>
            <a:endCxn id="1696"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706" name="Google Shape;1706;p112"/>
          <p:cNvCxnSpPr>
            <a:stCxn id="1695"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707" name="Google Shape;1707;p112"/>
          <p:cNvCxnSpPr>
            <a:stCxn id="1695" idx="5"/>
            <a:endCxn id="1698"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708" name="Google Shape;1708;p112"/>
          <p:cNvCxnSpPr>
            <a:endCxn id="1699"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709" name="Google Shape;1709;p112"/>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710" name="Google Shape;1710;p112"/>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1711" name="Google Shape;1711;p112"/>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1712" name="Google Shape;1712;p112"/>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1713" name="Google Shape;1713;p112"/>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2"/>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12"/>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12"/>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7" name="Google Shape;1717;p112"/>
          <p:cNvCxnSpPr>
            <a:stCxn id="1710" idx="3"/>
            <a:endCxn id="1711"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718" name="Google Shape;1718;p112"/>
          <p:cNvCxnSpPr>
            <a:stCxn id="1710" idx="5"/>
            <a:endCxn id="1712"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719" name="Google Shape;1719;p112"/>
          <p:cNvCxnSpPr>
            <a:stCxn id="1711"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720" name="Google Shape;1720;p112"/>
          <p:cNvCxnSpPr>
            <a:stCxn id="1711" idx="5"/>
            <a:endCxn id="1714"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721" name="Google Shape;1721;p112"/>
          <p:cNvCxnSpPr>
            <a:endCxn id="1715"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722" name="Google Shape;1722;p112"/>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723" name="Google Shape;1723;p112"/>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1724" name="Google Shape;1724;p112"/>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1725" name="Google Shape;1725;p112"/>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1726" name="Google Shape;1726;p112"/>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1727" name="Google Shape;1727;p112"/>
          <p:cNvSpPr txBox="1"/>
          <p:nvPr/>
        </p:nvSpPr>
        <p:spPr>
          <a:xfrm>
            <a:off x="1090475" y="35227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1728" name="Google Shape;1728;p112"/>
          <p:cNvSpPr txBox="1"/>
          <p:nvPr/>
        </p:nvSpPr>
        <p:spPr>
          <a:xfrm>
            <a:off x="1090475" y="3871250"/>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1729" name="Google Shape;1729;p112"/>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1730" name="Google Shape;1730;p112"/>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1731" name="Google Shape;1731;p112"/>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1732" name="Google Shape;1732;p112"/>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12"/>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12"/>
          <p:cNvSpPr/>
          <p:nvPr/>
        </p:nvSpPr>
        <p:spPr>
          <a:xfrm>
            <a:off x="2042638"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12"/>
          <p:cNvSpPr/>
          <p:nvPr/>
        </p:nvSpPr>
        <p:spPr>
          <a:xfrm>
            <a:off x="23308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12"/>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1737" name="Google Shape;1737;p112"/>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1738" name="Google Shape;1738;p112"/>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1739" name="Google Shape;1739;p112"/>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1740" name="Google Shape;1740;p112"/>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1741" name="Google Shape;1741;p112"/>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3"/>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1747" name="Google Shape;1747;p113"/>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1748" name="Google Shape;1748;p113"/>
          <p:cNvSpPr/>
          <p:nvPr/>
        </p:nvSpPr>
        <p:spPr>
          <a:xfrm>
            <a:off x="3215192" y="970792"/>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1749" name="Google Shape;1749;p113"/>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1750" name="Google Shape;1750;p113"/>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1751" name="Google Shape;1751;p113"/>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1752" name="Google Shape;1752;p113"/>
          <p:cNvSpPr/>
          <p:nvPr/>
        </p:nvSpPr>
        <p:spPr>
          <a:xfrm>
            <a:off x="2845196" y="1851357"/>
            <a:ext cx="369900" cy="3699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1753" name="Google Shape;1753;p113"/>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754" name="Google Shape;1754;p113"/>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5" name="Google Shape;1755;p113"/>
          <p:cNvCxnSpPr>
            <a:stCxn id="1747" idx="3"/>
            <a:endCxn id="1748"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1756" name="Google Shape;1756;p113"/>
          <p:cNvCxnSpPr>
            <a:stCxn id="1747" idx="5"/>
            <a:endCxn id="1757"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1758" name="Google Shape;1758;p113"/>
          <p:cNvCxnSpPr>
            <a:stCxn id="1748" idx="3"/>
            <a:endCxn id="1749"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759" name="Google Shape;1759;p113"/>
          <p:cNvCxnSpPr>
            <a:stCxn id="1748" idx="5"/>
            <a:endCxn id="1750"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760" name="Google Shape;1760;p113"/>
          <p:cNvCxnSpPr>
            <a:stCxn id="1749"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761" name="Google Shape;1761;p113"/>
          <p:cNvCxnSpPr>
            <a:stCxn id="1749" idx="5"/>
            <a:endCxn id="1752"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762" name="Google Shape;1762;p113"/>
          <p:cNvCxnSpPr>
            <a:endCxn id="1753"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763" name="Google Shape;1763;p113"/>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764" name="Google Shape;1764;p113"/>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1765" name="Google Shape;1765;p113"/>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1766" name="Google Shape;1766;p113"/>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1767" name="Google Shape;1767;p113"/>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13"/>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13"/>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13"/>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1" name="Google Shape;1771;p113"/>
          <p:cNvCxnSpPr>
            <a:stCxn id="1764" idx="3"/>
            <a:endCxn id="1765"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772" name="Google Shape;1772;p113"/>
          <p:cNvCxnSpPr>
            <a:stCxn id="1764" idx="5"/>
            <a:endCxn id="1766"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773" name="Google Shape;1773;p113"/>
          <p:cNvCxnSpPr>
            <a:stCxn id="1765"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774" name="Google Shape;1774;p113"/>
          <p:cNvCxnSpPr>
            <a:stCxn id="1765" idx="5"/>
            <a:endCxn id="1768"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775" name="Google Shape;1775;p113"/>
          <p:cNvCxnSpPr>
            <a:endCxn id="1769"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776" name="Google Shape;1776;p113"/>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777" name="Google Shape;1777;p113"/>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1778" name="Google Shape;1778;p113"/>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1779" name="Google Shape;1779;p113"/>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1780" name="Google Shape;1780;p113"/>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1781" name="Google Shape;1781;p113"/>
          <p:cNvSpPr txBox="1"/>
          <p:nvPr/>
        </p:nvSpPr>
        <p:spPr>
          <a:xfrm>
            <a:off x="1090475" y="35227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1782" name="Google Shape;1782;p113"/>
          <p:cNvSpPr txBox="1"/>
          <p:nvPr/>
        </p:nvSpPr>
        <p:spPr>
          <a:xfrm>
            <a:off x="1090475" y="3871250"/>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1783" name="Google Shape;1783;p113"/>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1784" name="Google Shape;1784;p113"/>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1785" name="Google Shape;1785;p113"/>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1786" name="Google Shape;1786;p113"/>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13"/>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13"/>
          <p:cNvSpPr/>
          <p:nvPr/>
        </p:nvSpPr>
        <p:spPr>
          <a:xfrm>
            <a:off x="2042638"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13"/>
          <p:cNvSpPr/>
          <p:nvPr/>
        </p:nvSpPr>
        <p:spPr>
          <a:xfrm>
            <a:off x="23308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13"/>
          <p:cNvSpPr/>
          <p:nvPr/>
        </p:nvSpPr>
        <p:spPr>
          <a:xfrm>
            <a:off x="26189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13"/>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1792" name="Google Shape;1792;p113"/>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1793" name="Google Shape;1793;p113"/>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1794" name="Google Shape;1794;p113"/>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1795" name="Google Shape;1795;p113"/>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1796" name="Google Shape;1796;p113"/>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sp>
        <p:nvSpPr>
          <p:cNvPr id="1801" name="Google Shape;1801;p114"/>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1802" name="Google Shape;1802;p114"/>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1803" name="Google Shape;1803;p114"/>
          <p:cNvSpPr/>
          <p:nvPr/>
        </p:nvSpPr>
        <p:spPr>
          <a:xfrm>
            <a:off x="3215192" y="970792"/>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1804" name="Google Shape;1804;p114"/>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1805" name="Google Shape;1805;p114"/>
          <p:cNvSpPr/>
          <p:nvPr/>
        </p:nvSpPr>
        <p:spPr>
          <a:xfrm>
            <a:off x="3735488" y="1422435"/>
            <a:ext cx="369900" cy="3699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1806" name="Google Shape;1806;p114"/>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1807" name="Google Shape;1807;p114"/>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1808" name="Google Shape;1808;p114"/>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809" name="Google Shape;1809;p114"/>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0" name="Google Shape;1810;p114"/>
          <p:cNvCxnSpPr>
            <a:stCxn id="1802" idx="3"/>
            <a:endCxn id="1803"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1811" name="Google Shape;1811;p114"/>
          <p:cNvCxnSpPr>
            <a:stCxn id="1802" idx="5"/>
            <a:endCxn id="1812"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1813" name="Google Shape;1813;p114"/>
          <p:cNvCxnSpPr>
            <a:stCxn id="1803" idx="3"/>
            <a:endCxn id="1804"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814" name="Google Shape;1814;p114"/>
          <p:cNvCxnSpPr>
            <a:stCxn id="1803" idx="5"/>
            <a:endCxn id="1805"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815" name="Google Shape;1815;p114"/>
          <p:cNvCxnSpPr>
            <a:stCxn id="1804"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816" name="Google Shape;1816;p114"/>
          <p:cNvCxnSpPr>
            <a:stCxn id="1804" idx="5"/>
            <a:endCxn id="1807"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817" name="Google Shape;1817;p114"/>
          <p:cNvCxnSpPr>
            <a:endCxn id="1808"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818" name="Google Shape;1818;p114"/>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819" name="Google Shape;1819;p114"/>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1820" name="Google Shape;1820;p114"/>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1821" name="Google Shape;1821;p114"/>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1822" name="Google Shape;1822;p114"/>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14"/>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14"/>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14"/>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6" name="Google Shape;1826;p114"/>
          <p:cNvCxnSpPr>
            <a:stCxn id="1819" idx="3"/>
            <a:endCxn id="1820"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827" name="Google Shape;1827;p114"/>
          <p:cNvCxnSpPr>
            <a:stCxn id="1819" idx="5"/>
            <a:endCxn id="1821"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828" name="Google Shape;1828;p114"/>
          <p:cNvCxnSpPr>
            <a:stCxn id="1820"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829" name="Google Shape;1829;p114"/>
          <p:cNvCxnSpPr>
            <a:stCxn id="1820" idx="5"/>
            <a:endCxn id="1823"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830" name="Google Shape;1830;p114"/>
          <p:cNvCxnSpPr>
            <a:endCxn id="1824"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831" name="Google Shape;1831;p114"/>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832" name="Google Shape;1832;p114"/>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1833" name="Google Shape;1833;p114"/>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1834" name="Google Shape;1834;p114"/>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1835" name="Google Shape;1835;p114"/>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1836" name="Google Shape;1836;p114"/>
          <p:cNvSpPr txBox="1"/>
          <p:nvPr/>
        </p:nvSpPr>
        <p:spPr>
          <a:xfrm>
            <a:off x="1090475" y="35227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1837" name="Google Shape;1837;p114"/>
          <p:cNvSpPr txBox="1"/>
          <p:nvPr/>
        </p:nvSpPr>
        <p:spPr>
          <a:xfrm>
            <a:off x="1090475" y="3871250"/>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1838" name="Google Shape;1838;p114"/>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1839" name="Google Shape;1839;p114"/>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1840" name="Google Shape;1840;p114"/>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1841" name="Google Shape;1841;p114"/>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14"/>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14"/>
          <p:cNvSpPr/>
          <p:nvPr/>
        </p:nvSpPr>
        <p:spPr>
          <a:xfrm>
            <a:off x="2042638"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14"/>
          <p:cNvSpPr/>
          <p:nvPr/>
        </p:nvSpPr>
        <p:spPr>
          <a:xfrm>
            <a:off x="23308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14"/>
          <p:cNvSpPr/>
          <p:nvPr/>
        </p:nvSpPr>
        <p:spPr>
          <a:xfrm>
            <a:off x="26189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14"/>
          <p:cNvSpPr/>
          <p:nvPr/>
        </p:nvSpPr>
        <p:spPr>
          <a:xfrm>
            <a:off x="29071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14"/>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1848" name="Google Shape;1848;p114"/>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1849" name="Google Shape;1849;p114"/>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1850" name="Google Shape;1850;p114"/>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1851" name="Google Shape;1851;p114"/>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1852" name="Google Shape;1852;p114"/>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sp>
        <p:nvSpPr>
          <p:cNvPr id="1857" name="Google Shape;1857;p115"/>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1858" name="Google Shape;1858;p115"/>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1859" name="Google Shape;1859;p115"/>
          <p:cNvSpPr/>
          <p:nvPr/>
        </p:nvSpPr>
        <p:spPr>
          <a:xfrm>
            <a:off x="3215192" y="970792"/>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1860" name="Google Shape;1860;p115"/>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1861" name="Google Shape;1861;p115"/>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1862" name="Google Shape;1862;p115"/>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1863" name="Google Shape;1863;p115"/>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1864" name="Google Shape;1864;p115"/>
          <p:cNvSpPr/>
          <p:nvPr/>
        </p:nvSpPr>
        <p:spPr>
          <a:xfrm>
            <a:off x="3365491" y="1851357"/>
            <a:ext cx="369900" cy="3699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865" name="Google Shape;1865;p115"/>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6" name="Google Shape;1866;p115"/>
          <p:cNvCxnSpPr>
            <a:stCxn id="1858" idx="3"/>
            <a:endCxn id="1859"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1867" name="Google Shape;1867;p115"/>
          <p:cNvCxnSpPr>
            <a:stCxn id="1858" idx="5"/>
            <a:endCxn id="1868"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1869" name="Google Shape;1869;p115"/>
          <p:cNvCxnSpPr>
            <a:stCxn id="1859" idx="3"/>
            <a:endCxn id="1860"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870" name="Google Shape;1870;p115"/>
          <p:cNvCxnSpPr>
            <a:stCxn id="1859" idx="5"/>
            <a:endCxn id="1861"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871" name="Google Shape;1871;p115"/>
          <p:cNvCxnSpPr>
            <a:stCxn id="1860"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872" name="Google Shape;1872;p115"/>
          <p:cNvCxnSpPr>
            <a:stCxn id="1860" idx="5"/>
            <a:endCxn id="1863"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873" name="Google Shape;1873;p115"/>
          <p:cNvCxnSpPr>
            <a:endCxn id="1864"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874" name="Google Shape;1874;p115"/>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875" name="Google Shape;1875;p115"/>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1876" name="Google Shape;1876;p115"/>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1877" name="Google Shape;1877;p115"/>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1878" name="Google Shape;1878;p115"/>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15"/>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15"/>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15"/>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2" name="Google Shape;1882;p115"/>
          <p:cNvCxnSpPr>
            <a:stCxn id="1875" idx="3"/>
            <a:endCxn id="1876"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883" name="Google Shape;1883;p115"/>
          <p:cNvCxnSpPr>
            <a:stCxn id="1875" idx="5"/>
            <a:endCxn id="1877"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884" name="Google Shape;1884;p115"/>
          <p:cNvCxnSpPr>
            <a:stCxn id="1876"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885" name="Google Shape;1885;p115"/>
          <p:cNvCxnSpPr>
            <a:stCxn id="1876" idx="5"/>
            <a:endCxn id="1879"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886" name="Google Shape;1886;p115"/>
          <p:cNvCxnSpPr>
            <a:endCxn id="1880"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887" name="Google Shape;1887;p115"/>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888" name="Google Shape;1888;p115"/>
          <p:cNvSpPr txBox="1"/>
          <p:nvPr/>
        </p:nvSpPr>
        <p:spPr>
          <a:xfrm>
            <a:off x="3340500" y="1851350"/>
            <a:ext cx="4491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1889" name="Google Shape;1889;p115"/>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1890" name="Google Shape;1890;p115"/>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1891" name="Google Shape;1891;p115"/>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1892" name="Google Shape;1892;p115"/>
          <p:cNvSpPr txBox="1"/>
          <p:nvPr/>
        </p:nvSpPr>
        <p:spPr>
          <a:xfrm>
            <a:off x="1090475" y="35227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1893" name="Google Shape;1893;p115"/>
          <p:cNvSpPr txBox="1"/>
          <p:nvPr/>
        </p:nvSpPr>
        <p:spPr>
          <a:xfrm>
            <a:off x="1090475" y="3871250"/>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1894" name="Google Shape;1894;p115"/>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1895" name="Google Shape;1895;p115"/>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1896" name="Google Shape;1896;p115"/>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1897" name="Google Shape;1897;p115"/>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15"/>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15"/>
          <p:cNvSpPr/>
          <p:nvPr/>
        </p:nvSpPr>
        <p:spPr>
          <a:xfrm>
            <a:off x="2042638"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15"/>
          <p:cNvSpPr/>
          <p:nvPr/>
        </p:nvSpPr>
        <p:spPr>
          <a:xfrm>
            <a:off x="23308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15"/>
          <p:cNvSpPr/>
          <p:nvPr/>
        </p:nvSpPr>
        <p:spPr>
          <a:xfrm>
            <a:off x="26189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15"/>
          <p:cNvSpPr/>
          <p:nvPr/>
        </p:nvSpPr>
        <p:spPr>
          <a:xfrm>
            <a:off x="29071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15"/>
          <p:cNvSpPr/>
          <p:nvPr/>
        </p:nvSpPr>
        <p:spPr>
          <a:xfrm>
            <a:off x="31952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15"/>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1905" name="Google Shape;1905;p115"/>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1906" name="Google Shape;1906;p115"/>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1907" name="Google Shape;1907;p115"/>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1908" name="Google Shape;1908;p115"/>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1909" name="Google Shape;1909;p115"/>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116"/>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1915" name="Google Shape;1915;p116"/>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1916" name="Google Shape;1916;p116"/>
          <p:cNvSpPr/>
          <p:nvPr/>
        </p:nvSpPr>
        <p:spPr>
          <a:xfrm>
            <a:off x="3215192" y="970792"/>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1917" name="Google Shape;1917;p116"/>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1918" name="Google Shape;1918;p116"/>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1919" name="Google Shape;1919;p116"/>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1920" name="Google Shape;1920;p116"/>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1921" name="Google Shape;1921;p116"/>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922" name="Google Shape;1922;p116"/>
          <p:cNvSpPr/>
          <p:nvPr/>
        </p:nvSpPr>
        <p:spPr>
          <a:xfrm>
            <a:off x="4029740" y="1851357"/>
            <a:ext cx="369900" cy="3699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3" name="Google Shape;1923;p116"/>
          <p:cNvCxnSpPr>
            <a:stCxn id="1915" idx="3"/>
            <a:endCxn id="1916"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1924" name="Google Shape;1924;p116"/>
          <p:cNvCxnSpPr>
            <a:stCxn id="1915" idx="5"/>
            <a:endCxn id="1925"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1926" name="Google Shape;1926;p116"/>
          <p:cNvCxnSpPr>
            <a:stCxn id="1916" idx="3"/>
            <a:endCxn id="1917"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927" name="Google Shape;1927;p116"/>
          <p:cNvCxnSpPr>
            <a:stCxn id="1916" idx="5"/>
            <a:endCxn id="1918"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928" name="Google Shape;1928;p116"/>
          <p:cNvCxnSpPr>
            <a:stCxn id="1917"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929" name="Google Shape;1929;p116"/>
          <p:cNvCxnSpPr>
            <a:stCxn id="1917" idx="5"/>
            <a:endCxn id="1920"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930" name="Google Shape;1930;p116"/>
          <p:cNvCxnSpPr>
            <a:endCxn id="1921"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931" name="Google Shape;1931;p116"/>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932" name="Google Shape;1932;p116"/>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1933" name="Google Shape;1933;p116"/>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1934" name="Google Shape;1934;p116"/>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1935" name="Google Shape;1935;p116"/>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16"/>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16"/>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16"/>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9" name="Google Shape;1939;p116"/>
          <p:cNvCxnSpPr>
            <a:stCxn id="1932" idx="3"/>
            <a:endCxn id="1933"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940" name="Google Shape;1940;p116"/>
          <p:cNvCxnSpPr>
            <a:stCxn id="1932" idx="5"/>
            <a:endCxn id="1934"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941" name="Google Shape;1941;p116"/>
          <p:cNvCxnSpPr>
            <a:stCxn id="1933"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942" name="Google Shape;1942;p116"/>
          <p:cNvCxnSpPr>
            <a:stCxn id="1933" idx="5"/>
            <a:endCxn id="1936"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943" name="Google Shape;1943;p116"/>
          <p:cNvCxnSpPr>
            <a:endCxn id="1937"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944" name="Google Shape;1944;p116"/>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945" name="Google Shape;1945;p116"/>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1946" name="Google Shape;1946;p116"/>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1947" name="Google Shape;1947;p116"/>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1948" name="Google Shape;1948;p116"/>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1949" name="Google Shape;1949;p116"/>
          <p:cNvSpPr txBox="1"/>
          <p:nvPr/>
        </p:nvSpPr>
        <p:spPr>
          <a:xfrm>
            <a:off x="1090475" y="35227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1950" name="Google Shape;1950;p116"/>
          <p:cNvSpPr txBox="1"/>
          <p:nvPr/>
        </p:nvSpPr>
        <p:spPr>
          <a:xfrm>
            <a:off x="1090475" y="3871250"/>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1951" name="Google Shape;1951;p116"/>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1952" name="Google Shape;1952;p116"/>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1953" name="Google Shape;1953;p116"/>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1954" name="Google Shape;1954;p116"/>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16"/>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16"/>
          <p:cNvSpPr/>
          <p:nvPr/>
        </p:nvSpPr>
        <p:spPr>
          <a:xfrm>
            <a:off x="2042638"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16"/>
          <p:cNvSpPr/>
          <p:nvPr/>
        </p:nvSpPr>
        <p:spPr>
          <a:xfrm>
            <a:off x="23308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16"/>
          <p:cNvSpPr/>
          <p:nvPr/>
        </p:nvSpPr>
        <p:spPr>
          <a:xfrm>
            <a:off x="26189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16"/>
          <p:cNvSpPr/>
          <p:nvPr/>
        </p:nvSpPr>
        <p:spPr>
          <a:xfrm>
            <a:off x="29071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16"/>
          <p:cNvSpPr/>
          <p:nvPr/>
        </p:nvSpPr>
        <p:spPr>
          <a:xfrm>
            <a:off x="34834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16"/>
          <p:cNvSpPr/>
          <p:nvPr/>
        </p:nvSpPr>
        <p:spPr>
          <a:xfrm>
            <a:off x="31952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16"/>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1963" name="Google Shape;1963;p116"/>
          <p:cNvSpPr txBox="1"/>
          <p:nvPr/>
        </p:nvSpPr>
        <p:spPr>
          <a:xfrm>
            <a:off x="4042413" y="1851325"/>
            <a:ext cx="4404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1964" name="Google Shape;1964;p116"/>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1965" name="Google Shape;1965;p116"/>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1966" name="Google Shape;1966;p116"/>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1967" name="Google Shape;1967;p116"/>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sp>
        <p:nvSpPr>
          <p:cNvPr id="1972" name="Google Shape;1972;p117"/>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1973" name="Google Shape;1973;p117"/>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1974" name="Google Shape;1974;p117"/>
          <p:cNvSpPr/>
          <p:nvPr/>
        </p:nvSpPr>
        <p:spPr>
          <a:xfrm>
            <a:off x="3215192" y="970792"/>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1975" name="Google Shape;1975;p117"/>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1976" name="Google Shape;1976;p117"/>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1977" name="Google Shape;1977;p117"/>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1978" name="Google Shape;1978;p117"/>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1979" name="Google Shape;1979;p117"/>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980" name="Google Shape;1980;p117"/>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1" name="Google Shape;1981;p117"/>
          <p:cNvCxnSpPr>
            <a:stCxn id="1973" idx="3"/>
            <a:endCxn id="1974"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1982" name="Google Shape;1982;p117"/>
          <p:cNvCxnSpPr>
            <a:stCxn id="1973" idx="5"/>
            <a:endCxn id="1983"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1984" name="Google Shape;1984;p117"/>
          <p:cNvCxnSpPr>
            <a:stCxn id="1974" idx="3"/>
            <a:endCxn id="1975"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985" name="Google Shape;1985;p117"/>
          <p:cNvCxnSpPr>
            <a:stCxn id="1974" idx="5"/>
            <a:endCxn id="1976"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986" name="Google Shape;1986;p117"/>
          <p:cNvCxnSpPr>
            <a:stCxn id="1975"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987" name="Google Shape;1987;p117"/>
          <p:cNvCxnSpPr>
            <a:stCxn id="1975" idx="5"/>
            <a:endCxn id="1978"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988" name="Google Shape;1988;p117"/>
          <p:cNvCxnSpPr>
            <a:endCxn id="1979"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989" name="Google Shape;1989;p117"/>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990" name="Google Shape;1990;p117"/>
          <p:cNvSpPr/>
          <p:nvPr/>
        </p:nvSpPr>
        <p:spPr>
          <a:xfrm>
            <a:off x="5634655" y="1026340"/>
            <a:ext cx="369900" cy="3699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1991" name="Google Shape;1991;p117"/>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1992" name="Google Shape;1992;p117"/>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1993" name="Google Shape;1993;p117"/>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17"/>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17"/>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17"/>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7" name="Google Shape;1997;p117"/>
          <p:cNvCxnSpPr>
            <a:stCxn id="1990" idx="3"/>
            <a:endCxn id="1991"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998" name="Google Shape;1998;p117"/>
          <p:cNvCxnSpPr>
            <a:stCxn id="1990" idx="5"/>
            <a:endCxn id="1992"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999" name="Google Shape;1999;p117"/>
          <p:cNvCxnSpPr>
            <a:stCxn id="1991"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000" name="Google Shape;2000;p117"/>
          <p:cNvCxnSpPr>
            <a:stCxn id="1991" idx="5"/>
            <a:endCxn id="1994"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001" name="Google Shape;2001;p117"/>
          <p:cNvCxnSpPr>
            <a:endCxn id="1995"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002" name="Google Shape;2002;p117"/>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003" name="Google Shape;2003;p117"/>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2004" name="Google Shape;2004;p117"/>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2005" name="Google Shape;2005;p117"/>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2006" name="Google Shape;2006;p117"/>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2007" name="Google Shape;2007;p117"/>
          <p:cNvSpPr txBox="1"/>
          <p:nvPr/>
        </p:nvSpPr>
        <p:spPr>
          <a:xfrm>
            <a:off x="1090475" y="35227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2008" name="Google Shape;2008;p117"/>
          <p:cNvSpPr txBox="1"/>
          <p:nvPr/>
        </p:nvSpPr>
        <p:spPr>
          <a:xfrm>
            <a:off x="1090475" y="3871250"/>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2009" name="Google Shape;2009;p117"/>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2010" name="Google Shape;2010;p117"/>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2011" name="Google Shape;2011;p117"/>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2012" name="Google Shape;2012;p117"/>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17"/>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17"/>
          <p:cNvSpPr/>
          <p:nvPr/>
        </p:nvSpPr>
        <p:spPr>
          <a:xfrm>
            <a:off x="2042638"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17"/>
          <p:cNvSpPr/>
          <p:nvPr/>
        </p:nvSpPr>
        <p:spPr>
          <a:xfrm>
            <a:off x="23308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17"/>
          <p:cNvSpPr/>
          <p:nvPr/>
        </p:nvSpPr>
        <p:spPr>
          <a:xfrm>
            <a:off x="26189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17"/>
          <p:cNvSpPr/>
          <p:nvPr/>
        </p:nvSpPr>
        <p:spPr>
          <a:xfrm>
            <a:off x="29071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17"/>
          <p:cNvSpPr/>
          <p:nvPr/>
        </p:nvSpPr>
        <p:spPr>
          <a:xfrm>
            <a:off x="34834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17"/>
          <p:cNvSpPr/>
          <p:nvPr/>
        </p:nvSpPr>
        <p:spPr>
          <a:xfrm>
            <a:off x="31952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17"/>
          <p:cNvSpPr/>
          <p:nvPr/>
        </p:nvSpPr>
        <p:spPr>
          <a:xfrm>
            <a:off x="37715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17"/>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2022" name="Google Shape;2022;p117"/>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2023" name="Google Shape;2023;p117"/>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2024" name="Google Shape;2024;p117"/>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2025" name="Google Shape;2025;p117"/>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2026" name="Google Shape;2026;p117"/>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0" name="Shape 2030"/>
        <p:cNvGrpSpPr/>
        <p:nvPr/>
      </p:nvGrpSpPr>
      <p:grpSpPr>
        <a:xfrm>
          <a:off x="0" y="0"/>
          <a:ext cx="0" cy="0"/>
          <a:chOff x="0" y="0"/>
          <a:chExt cx="0" cy="0"/>
        </a:xfrm>
      </p:grpSpPr>
      <p:sp>
        <p:nvSpPr>
          <p:cNvPr id="2031" name="Google Shape;2031;p118"/>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2032" name="Google Shape;2032;p118"/>
          <p:cNvSpPr/>
          <p:nvPr/>
        </p:nvSpPr>
        <p:spPr>
          <a:xfrm>
            <a:off x="4428546" y="566525"/>
            <a:ext cx="369900" cy="3699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2033" name="Google Shape;2033;p118"/>
          <p:cNvSpPr/>
          <p:nvPr/>
        </p:nvSpPr>
        <p:spPr>
          <a:xfrm>
            <a:off x="3215192" y="970792"/>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2034" name="Google Shape;2034;p118"/>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2035" name="Google Shape;2035;p118"/>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2036" name="Google Shape;2036;p118"/>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2037" name="Google Shape;2037;p118"/>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2038" name="Google Shape;2038;p118"/>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039" name="Google Shape;2039;p118"/>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0" name="Google Shape;2040;p118"/>
          <p:cNvCxnSpPr>
            <a:stCxn id="2032" idx="3"/>
            <a:endCxn id="2033"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2041" name="Google Shape;2041;p118"/>
          <p:cNvCxnSpPr>
            <a:stCxn id="2032" idx="5"/>
            <a:endCxn id="2042"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2043" name="Google Shape;2043;p118"/>
          <p:cNvCxnSpPr>
            <a:stCxn id="2033" idx="3"/>
            <a:endCxn id="2034"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044" name="Google Shape;2044;p118"/>
          <p:cNvCxnSpPr>
            <a:stCxn id="2033" idx="5"/>
            <a:endCxn id="2035"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045" name="Google Shape;2045;p118"/>
          <p:cNvCxnSpPr>
            <a:stCxn id="2034"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046" name="Google Shape;2046;p118"/>
          <p:cNvCxnSpPr>
            <a:stCxn id="2034" idx="5"/>
            <a:endCxn id="2037"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047" name="Google Shape;2047;p118"/>
          <p:cNvCxnSpPr>
            <a:endCxn id="2038"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048" name="Google Shape;2048;p118"/>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049" name="Google Shape;2049;p118"/>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2050" name="Google Shape;2050;p118"/>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2051" name="Google Shape;2051;p118"/>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2052" name="Google Shape;2052;p118"/>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18"/>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18"/>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18"/>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6" name="Google Shape;2056;p118"/>
          <p:cNvCxnSpPr>
            <a:stCxn id="2049" idx="3"/>
            <a:endCxn id="2050"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057" name="Google Shape;2057;p118"/>
          <p:cNvCxnSpPr>
            <a:stCxn id="2049" idx="5"/>
            <a:endCxn id="2051"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058" name="Google Shape;2058;p118"/>
          <p:cNvCxnSpPr>
            <a:stCxn id="2050"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059" name="Google Shape;2059;p118"/>
          <p:cNvCxnSpPr>
            <a:stCxn id="2050" idx="5"/>
            <a:endCxn id="2053"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060" name="Google Shape;2060;p118"/>
          <p:cNvCxnSpPr>
            <a:endCxn id="2054"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061" name="Google Shape;2061;p118"/>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062" name="Google Shape;2062;p118"/>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2063" name="Google Shape;2063;p118"/>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2064" name="Google Shape;2064;p118"/>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2065" name="Google Shape;2065;p118"/>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2066" name="Google Shape;2066;p118"/>
          <p:cNvSpPr txBox="1"/>
          <p:nvPr/>
        </p:nvSpPr>
        <p:spPr>
          <a:xfrm>
            <a:off x="1090475" y="35227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2067" name="Google Shape;2067;p118"/>
          <p:cNvSpPr txBox="1"/>
          <p:nvPr/>
        </p:nvSpPr>
        <p:spPr>
          <a:xfrm>
            <a:off x="1090475" y="3871250"/>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2068" name="Google Shape;2068;p118"/>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2069" name="Google Shape;2069;p118"/>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2070" name="Google Shape;2070;p118"/>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2071" name="Google Shape;2071;p118"/>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18"/>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18"/>
          <p:cNvSpPr/>
          <p:nvPr/>
        </p:nvSpPr>
        <p:spPr>
          <a:xfrm>
            <a:off x="2042638"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18"/>
          <p:cNvSpPr/>
          <p:nvPr/>
        </p:nvSpPr>
        <p:spPr>
          <a:xfrm>
            <a:off x="23308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18"/>
          <p:cNvSpPr/>
          <p:nvPr/>
        </p:nvSpPr>
        <p:spPr>
          <a:xfrm>
            <a:off x="26189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18"/>
          <p:cNvSpPr/>
          <p:nvPr/>
        </p:nvSpPr>
        <p:spPr>
          <a:xfrm>
            <a:off x="29071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18"/>
          <p:cNvSpPr/>
          <p:nvPr/>
        </p:nvSpPr>
        <p:spPr>
          <a:xfrm>
            <a:off x="34834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18"/>
          <p:cNvSpPr/>
          <p:nvPr/>
        </p:nvSpPr>
        <p:spPr>
          <a:xfrm>
            <a:off x="31952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18"/>
          <p:cNvSpPr/>
          <p:nvPr/>
        </p:nvSpPr>
        <p:spPr>
          <a:xfrm>
            <a:off x="37715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18"/>
          <p:cNvSpPr/>
          <p:nvPr/>
        </p:nvSpPr>
        <p:spPr>
          <a:xfrm>
            <a:off x="1457675" y="3572625"/>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18"/>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2082" name="Google Shape;2082;p118"/>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2083" name="Google Shape;2083;p118"/>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2084" name="Google Shape;2084;p118"/>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2085" name="Google Shape;2085;p118"/>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2086" name="Google Shape;2086;p118"/>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0" name="Shape 2090"/>
        <p:cNvGrpSpPr/>
        <p:nvPr/>
      </p:nvGrpSpPr>
      <p:grpSpPr>
        <a:xfrm>
          <a:off x="0" y="0"/>
          <a:ext cx="0" cy="0"/>
          <a:chOff x="0" y="0"/>
          <a:chExt cx="0" cy="0"/>
        </a:xfrm>
      </p:grpSpPr>
      <p:sp>
        <p:nvSpPr>
          <p:cNvPr id="2091" name="Google Shape;2091;p119"/>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2092" name="Google Shape;2092;p119"/>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2093" name="Google Shape;2093;p119"/>
          <p:cNvSpPr/>
          <p:nvPr/>
        </p:nvSpPr>
        <p:spPr>
          <a:xfrm>
            <a:off x="3215192" y="970792"/>
            <a:ext cx="369900" cy="3699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2094" name="Google Shape;2094;p119"/>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2095" name="Google Shape;2095;p119"/>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2096" name="Google Shape;2096;p119"/>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2097" name="Google Shape;2097;p119"/>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2098" name="Google Shape;2098;p119"/>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099" name="Google Shape;2099;p119"/>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0" name="Google Shape;2100;p119"/>
          <p:cNvCxnSpPr>
            <a:stCxn id="2092" idx="3"/>
            <a:endCxn id="2093"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2101" name="Google Shape;2101;p119"/>
          <p:cNvCxnSpPr>
            <a:stCxn id="2092" idx="5"/>
            <a:endCxn id="2102"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2103" name="Google Shape;2103;p119"/>
          <p:cNvCxnSpPr>
            <a:stCxn id="2093" idx="3"/>
            <a:endCxn id="2094"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104" name="Google Shape;2104;p119"/>
          <p:cNvCxnSpPr>
            <a:stCxn id="2093" idx="5"/>
            <a:endCxn id="2095"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105" name="Google Shape;2105;p119"/>
          <p:cNvCxnSpPr>
            <a:stCxn id="2094"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106" name="Google Shape;2106;p119"/>
          <p:cNvCxnSpPr>
            <a:stCxn id="2094" idx="5"/>
            <a:endCxn id="2097"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107" name="Google Shape;2107;p119"/>
          <p:cNvCxnSpPr>
            <a:endCxn id="2098"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108" name="Google Shape;2108;p119"/>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109" name="Google Shape;2109;p119"/>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2110" name="Google Shape;2110;p119"/>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2111" name="Google Shape;2111;p119"/>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2112" name="Google Shape;2112;p119"/>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19"/>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19"/>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19"/>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6" name="Google Shape;2116;p119"/>
          <p:cNvCxnSpPr>
            <a:stCxn id="2109" idx="3"/>
            <a:endCxn id="2110"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117" name="Google Shape;2117;p119"/>
          <p:cNvCxnSpPr>
            <a:stCxn id="2109" idx="5"/>
            <a:endCxn id="2111"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118" name="Google Shape;2118;p119"/>
          <p:cNvCxnSpPr>
            <a:stCxn id="2110"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119" name="Google Shape;2119;p119"/>
          <p:cNvCxnSpPr>
            <a:stCxn id="2110" idx="5"/>
            <a:endCxn id="2113"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120" name="Google Shape;2120;p119"/>
          <p:cNvCxnSpPr>
            <a:endCxn id="2114"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121" name="Google Shape;2121;p119"/>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122" name="Google Shape;2122;p119"/>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2123" name="Google Shape;2123;p119"/>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2124" name="Google Shape;2124;p119"/>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2125" name="Google Shape;2125;p119"/>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2126" name="Google Shape;2126;p119"/>
          <p:cNvSpPr txBox="1"/>
          <p:nvPr/>
        </p:nvSpPr>
        <p:spPr>
          <a:xfrm>
            <a:off x="1090475" y="35227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2127" name="Google Shape;2127;p119"/>
          <p:cNvSpPr txBox="1"/>
          <p:nvPr/>
        </p:nvSpPr>
        <p:spPr>
          <a:xfrm>
            <a:off x="1090475" y="3871250"/>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2128" name="Google Shape;2128;p119"/>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2129" name="Google Shape;2129;p119"/>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2130" name="Google Shape;2130;p119"/>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2131" name="Google Shape;2131;p119"/>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19"/>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19"/>
          <p:cNvSpPr/>
          <p:nvPr/>
        </p:nvSpPr>
        <p:spPr>
          <a:xfrm>
            <a:off x="2042638"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19"/>
          <p:cNvSpPr/>
          <p:nvPr/>
        </p:nvSpPr>
        <p:spPr>
          <a:xfrm>
            <a:off x="23308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19"/>
          <p:cNvSpPr/>
          <p:nvPr/>
        </p:nvSpPr>
        <p:spPr>
          <a:xfrm>
            <a:off x="26189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19"/>
          <p:cNvSpPr/>
          <p:nvPr/>
        </p:nvSpPr>
        <p:spPr>
          <a:xfrm>
            <a:off x="29071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19"/>
          <p:cNvSpPr/>
          <p:nvPr/>
        </p:nvSpPr>
        <p:spPr>
          <a:xfrm>
            <a:off x="34834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19"/>
          <p:cNvSpPr/>
          <p:nvPr/>
        </p:nvSpPr>
        <p:spPr>
          <a:xfrm>
            <a:off x="31952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19"/>
          <p:cNvSpPr/>
          <p:nvPr/>
        </p:nvSpPr>
        <p:spPr>
          <a:xfrm>
            <a:off x="37715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19"/>
          <p:cNvSpPr/>
          <p:nvPr/>
        </p:nvSpPr>
        <p:spPr>
          <a:xfrm>
            <a:off x="1457675" y="3572625"/>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19"/>
          <p:cNvSpPr/>
          <p:nvPr/>
        </p:nvSpPr>
        <p:spPr>
          <a:xfrm>
            <a:off x="1763175" y="3572625"/>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19"/>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2143" name="Google Shape;2143;p119"/>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2144" name="Google Shape;2144;p119"/>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2145" name="Google Shape;2145;p119"/>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2146" name="Google Shape;2146;p119"/>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2147" name="Google Shape;2147;p119"/>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1" name="Shape 2151"/>
        <p:cNvGrpSpPr/>
        <p:nvPr/>
      </p:nvGrpSpPr>
      <p:grpSpPr>
        <a:xfrm>
          <a:off x="0" y="0"/>
          <a:ext cx="0" cy="0"/>
          <a:chOff x="0" y="0"/>
          <a:chExt cx="0" cy="0"/>
        </a:xfrm>
      </p:grpSpPr>
      <p:sp>
        <p:nvSpPr>
          <p:cNvPr id="2152" name="Google Shape;2152;p120"/>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2153" name="Google Shape;2153;p120"/>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2154" name="Google Shape;2154;p120"/>
          <p:cNvSpPr/>
          <p:nvPr/>
        </p:nvSpPr>
        <p:spPr>
          <a:xfrm>
            <a:off x="3215192" y="970792"/>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2155" name="Google Shape;2155;p120"/>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2156" name="Google Shape;2156;p120"/>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2157" name="Google Shape;2157;p120"/>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2158" name="Google Shape;2158;p120"/>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2159" name="Google Shape;2159;p120"/>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160" name="Google Shape;2160;p120"/>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1" name="Google Shape;2161;p120"/>
          <p:cNvCxnSpPr>
            <a:stCxn id="2153" idx="3"/>
            <a:endCxn id="2154"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2162" name="Google Shape;2162;p120"/>
          <p:cNvCxnSpPr>
            <a:stCxn id="2153" idx="5"/>
            <a:endCxn id="2163"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2164" name="Google Shape;2164;p120"/>
          <p:cNvCxnSpPr>
            <a:stCxn id="2154" idx="3"/>
            <a:endCxn id="2155"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165" name="Google Shape;2165;p120"/>
          <p:cNvCxnSpPr>
            <a:stCxn id="2154" idx="5"/>
            <a:endCxn id="2156"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166" name="Google Shape;2166;p120"/>
          <p:cNvCxnSpPr>
            <a:stCxn id="2155"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167" name="Google Shape;2167;p120"/>
          <p:cNvCxnSpPr>
            <a:stCxn id="2155" idx="5"/>
            <a:endCxn id="2158"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168" name="Google Shape;2168;p120"/>
          <p:cNvCxnSpPr>
            <a:endCxn id="2159"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169" name="Google Shape;2169;p120"/>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170" name="Google Shape;2170;p120"/>
          <p:cNvSpPr/>
          <p:nvPr/>
        </p:nvSpPr>
        <p:spPr>
          <a:xfrm>
            <a:off x="5634655" y="1026340"/>
            <a:ext cx="369900" cy="3699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2171" name="Google Shape;2171;p120"/>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2172" name="Google Shape;2172;p120"/>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2173" name="Google Shape;2173;p120"/>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20"/>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20"/>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20"/>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77" name="Google Shape;2177;p120"/>
          <p:cNvCxnSpPr>
            <a:stCxn id="2170" idx="3"/>
            <a:endCxn id="2171"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178" name="Google Shape;2178;p120"/>
          <p:cNvCxnSpPr>
            <a:stCxn id="2170" idx="5"/>
            <a:endCxn id="2172"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179" name="Google Shape;2179;p120"/>
          <p:cNvCxnSpPr>
            <a:stCxn id="2171"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180" name="Google Shape;2180;p120"/>
          <p:cNvCxnSpPr>
            <a:stCxn id="2171" idx="5"/>
            <a:endCxn id="2174"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181" name="Google Shape;2181;p120"/>
          <p:cNvCxnSpPr>
            <a:endCxn id="2175"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182" name="Google Shape;2182;p120"/>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183" name="Google Shape;2183;p120"/>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2184" name="Google Shape;2184;p120"/>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2185" name="Google Shape;2185;p120"/>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2186" name="Google Shape;2186;p120"/>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2187" name="Google Shape;2187;p120"/>
          <p:cNvSpPr txBox="1"/>
          <p:nvPr/>
        </p:nvSpPr>
        <p:spPr>
          <a:xfrm>
            <a:off x="1090475" y="35227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2188" name="Google Shape;2188;p120"/>
          <p:cNvSpPr txBox="1"/>
          <p:nvPr/>
        </p:nvSpPr>
        <p:spPr>
          <a:xfrm>
            <a:off x="1090475" y="3871250"/>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2189" name="Google Shape;2189;p120"/>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2190" name="Google Shape;2190;p120"/>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2191" name="Google Shape;2191;p120"/>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2192" name="Google Shape;2192;p120"/>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20"/>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20"/>
          <p:cNvSpPr/>
          <p:nvPr/>
        </p:nvSpPr>
        <p:spPr>
          <a:xfrm>
            <a:off x="2042638"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20"/>
          <p:cNvSpPr/>
          <p:nvPr/>
        </p:nvSpPr>
        <p:spPr>
          <a:xfrm>
            <a:off x="23308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20"/>
          <p:cNvSpPr/>
          <p:nvPr/>
        </p:nvSpPr>
        <p:spPr>
          <a:xfrm>
            <a:off x="26189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20"/>
          <p:cNvSpPr/>
          <p:nvPr/>
        </p:nvSpPr>
        <p:spPr>
          <a:xfrm>
            <a:off x="29071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20"/>
          <p:cNvSpPr/>
          <p:nvPr/>
        </p:nvSpPr>
        <p:spPr>
          <a:xfrm>
            <a:off x="34834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20"/>
          <p:cNvSpPr/>
          <p:nvPr/>
        </p:nvSpPr>
        <p:spPr>
          <a:xfrm>
            <a:off x="31952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20"/>
          <p:cNvSpPr/>
          <p:nvPr/>
        </p:nvSpPr>
        <p:spPr>
          <a:xfrm>
            <a:off x="37715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20"/>
          <p:cNvSpPr/>
          <p:nvPr/>
        </p:nvSpPr>
        <p:spPr>
          <a:xfrm>
            <a:off x="1457675" y="3572625"/>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20"/>
          <p:cNvSpPr/>
          <p:nvPr/>
        </p:nvSpPr>
        <p:spPr>
          <a:xfrm>
            <a:off x="1763175" y="3572625"/>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20"/>
          <p:cNvSpPr/>
          <p:nvPr/>
        </p:nvSpPr>
        <p:spPr>
          <a:xfrm>
            <a:off x="3789513" y="357263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20"/>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2205" name="Google Shape;2205;p120"/>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2206" name="Google Shape;2206;p120"/>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2207" name="Google Shape;2207;p120"/>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2208" name="Google Shape;2208;p120"/>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2209" name="Google Shape;2209;p120"/>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3" name="Shape 2213"/>
        <p:cNvGrpSpPr/>
        <p:nvPr/>
      </p:nvGrpSpPr>
      <p:grpSpPr>
        <a:xfrm>
          <a:off x="0" y="0"/>
          <a:ext cx="0" cy="0"/>
          <a:chOff x="0" y="0"/>
          <a:chExt cx="0" cy="0"/>
        </a:xfrm>
      </p:grpSpPr>
      <p:sp>
        <p:nvSpPr>
          <p:cNvPr id="2214" name="Google Shape;2214;p121"/>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2215" name="Google Shape;2215;p121"/>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2216" name="Google Shape;2216;p121"/>
          <p:cNvSpPr/>
          <p:nvPr/>
        </p:nvSpPr>
        <p:spPr>
          <a:xfrm>
            <a:off x="3215192" y="970792"/>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2217" name="Google Shape;2217;p121"/>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2218" name="Google Shape;2218;p121"/>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2219" name="Google Shape;2219;p121"/>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2220" name="Google Shape;2220;p121"/>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2221" name="Google Shape;2221;p121"/>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22" name="Google Shape;2222;p121"/>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23" name="Google Shape;2223;p121"/>
          <p:cNvCxnSpPr>
            <a:stCxn id="2215" idx="3"/>
            <a:endCxn id="2216"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2224" name="Google Shape;2224;p121"/>
          <p:cNvCxnSpPr>
            <a:stCxn id="2215" idx="5"/>
            <a:endCxn id="2225"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2226" name="Google Shape;2226;p121"/>
          <p:cNvCxnSpPr>
            <a:stCxn id="2216" idx="3"/>
            <a:endCxn id="2217"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227" name="Google Shape;2227;p121"/>
          <p:cNvCxnSpPr>
            <a:stCxn id="2216" idx="5"/>
            <a:endCxn id="2218"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228" name="Google Shape;2228;p121"/>
          <p:cNvCxnSpPr>
            <a:stCxn id="2217"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229" name="Google Shape;2229;p121"/>
          <p:cNvCxnSpPr>
            <a:stCxn id="2217" idx="5"/>
            <a:endCxn id="2220"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230" name="Google Shape;2230;p121"/>
          <p:cNvCxnSpPr>
            <a:endCxn id="2221"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231" name="Google Shape;2231;p121"/>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232" name="Google Shape;2232;p121"/>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2233" name="Google Shape;2233;p121"/>
          <p:cNvSpPr/>
          <p:nvPr/>
        </p:nvSpPr>
        <p:spPr>
          <a:xfrm>
            <a:off x="5054976" y="1477983"/>
            <a:ext cx="369900" cy="3699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2234" name="Google Shape;2234;p121"/>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2235" name="Google Shape;2235;p121"/>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21"/>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21"/>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21"/>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9" name="Google Shape;2239;p121"/>
          <p:cNvCxnSpPr>
            <a:stCxn id="2232" idx="3"/>
            <a:endCxn id="2233"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240" name="Google Shape;2240;p121"/>
          <p:cNvCxnSpPr>
            <a:stCxn id="2232" idx="5"/>
            <a:endCxn id="2234"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241" name="Google Shape;2241;p121"/>
          <p:cNvCxnSpPr>
            <a:stCxn id="2233"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242" name="Google Shape;2242;p121"/>
          <p:cNvCxnSpPr>
            <a:stCxn id="2233" idx="5"/>
            <a:endCxn id="2236"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243" name="Google Shape;2243;p121"/>
          <p:cNvCxnSpPr>
            <a:endCxn id="2237"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244" name="Google Shape;2244;p121"/>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245" name="Google Shape;2245;p121"/>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2246" name="Google Shape;2246;p121"/>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2247" name="Google Shape;2247;p121"/>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2248" name="Google Shape;2248;p121"/>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2249" name="Google Shape;2249;p121"/>
          <p:cNvSpPr txBox="1"/>
          <p:nvPr/>
        </p:nvSpPr>
        <p:spPr>
          <a:xfrm>
            <a:off x="1090475" y="35227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2250" name="Google Shape;2250;p121"/>
          <p:cNvSpPr txBox="1"/>
          <p:nvPr/>
        </p:nvSpPr>
        <p:spPr>
          <a:xfrm>
            <a:off x="1090475" y="3871250"/>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2251" name="Google Shape;2251;p121"/>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2252" name="Google Shape;2252;p121"/>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2253" name="Google Shape;2253;p121"/>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2254" name="Google Shape;2254;p121"/>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21"/>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21"/>
          <p:cNvSpPr/>
          <p:nvPr/>
        </p:nvSpPr>
        <p:spPr>
          <a:xfrm>
            <a:off x="2042638"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21"/>
          <p:cNvSpPr/>
          <p:nvPr/>
        </p:nvSpPr>
        <p:spPr>
          <a:xfrm>
            <a:off x="23308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21"/>
          <p:cNvSpPr/>
          <p:nvPr/>
        </p:nvSpPr>
        <p:spPr>
          <a:xfrm>
            <a:off x="26189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21"/>
          <p:cNvSpPr/>
          <p:nvPr/>
        </p:nvSpPr>
        <p:spPr>
          <a:xfrm>
            <a:off x="29071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21"/>
          <p:cNvSpPr/>
          <p:nvPr/>
        </p:nvSpPr>
        <p:spPr>
          <a:xfrm>
            <a:off x="34834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21"/>
          <p:cNvSpPr/>
          <p:nvPr/>
        </p:nvSpPr>
        <p:spPr>
          <a:xfrm>
            <a:off x="31952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21"/>
          <p:cNvSpPr/>
          <p:nvPr/>
        </p:nvSpPr>
        <p:spPr>
          <a:xfrm>
            <a:off x="37715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21"/>
          <p:cNvSpPr/>
          <p:nvPr/>
        </p:nvSpPr>
        <p:spPr>
          <a:xfrm>
            <a:off x="1457675" y="3572625"/>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21"/>
          <p:cNvSpPr/>
          <p:nvPr/>
        </p:nvSpPr>
        <p:spPr>
          <a:xfrm>
            <a:off x="1763175" y="3572625"/>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21"/>
          <p:cNvSpPr/>
          <p:nvPr/>
        </p:nvSpPr>
        <p:spPr>
          <a:xfrm>
            <a:off x="3789513" y="357263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21"/>
          <p:cNvSpPr/>
          <p:nvPr/>
        </p:nvSpPr>
        <p:spPr>
          <a:xfrm>
            <a:off x="4077675" y="357263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21"/>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2268" name="Google Shape;2268;p121"/>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2269" name="Google Shape;2269;p121"/>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2270" name="Google Shape;2270;p121"/>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2271" name="Google Shape;2271;p121"/>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2272" name="Google Shape;2272;p121"/>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l">
                <a:latin typeface="Fira Sans Condensed"/>
                <a:ea typeface="Fira Sans Condensed"/>
                <a:cs typeface="Fira Sans Condensed"/>
                <a:sym typeface="Fira Sans Condensed"/>
              </a:rPr>
              <a:t>The Struggles of Vectorization</a:t>
            </a:r>
            <a:endParaRPr b="1">
              <a:latin typeface="Fira Sans Condensed"/>
              <a:ea typeface="Fira Sans Condensed"/>
              <a:cs typeface="Fira Sans Condensed"/>
              <a:sym typeface="Fira Sans Condensed"/>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6" name="Shape 2276"/>
        <p:cNvGrpSpPr/>
        <p:nvPr/>
      </p:nvGrpSpPr>
      <p:grpSpPr>
        <a:xfrm>
          <a:off x="0" y="0"/>
          <a:ext cx="0" cy="0"/>
          <a:chOff x="0" y="0"/>
          <a:chExt cx="0" cy="0"/>
        </a:xfrm>
      </p:grpSpPr>
      <p:sp>
        <p:nvSpPr>
          <p:cNvPr id="2277" name="Google Shape;2277;p122"/>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2278" name="Google Shape;2278;p122"/>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2279" name="Google Shape;2279;p122"/>
          <p:cNvSpPr/>
          <p:nvPr/>
        </p:nvSpPr>
        <p:spPr>
          <a:xfrm>
            <a:off x="3215192" y="970792"/>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2280" name="Google Shape;2280;p122"/>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2281" name="Google Shape;2281;p122"/>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2282" name="Google Shape;2282;p122"/>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2283" name="Google Shape;2283;p122"/>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2284" name="Google Shape;2284;p122"/>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85" name="Google Shape;2285;p122"/>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86" name="Google Shape;2286;p122"/>
          <p:cNvCxnSpPr>
            <a:stCxn id="2278" idx="3"/>
            <a:endCxn id="2279"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2287" name="Google Shape;2287;p122"/>
          <p:cNvCxnSpPr>
            <a:stCxn id="2278" idx="5"/>
            <a:endCxn id="2288"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2289" name="Google Shape;2289;p122"/>
          <p:cNvCxnSpPr>
            <a:stCxn id="2279" idx="3"/>
            <a:endCxn id="2280"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290" name="Google Shape;2290;p122"/>
          <p:cNvCxnSpPr>
            <a:stCxn id="2279" idx="5"/>
            <a:endCxn id="2281"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291" name="Google Shape;2291;p122"/>
          <p:cNvCxnSpPr>
            <a:stCxn id="2280"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292" name="Google Shape;2292;p122"/>
          <p:cNvCxnSpPr>
            <a:stCxn id="2280" idx="5"/>
            <a:endCxn id="2283"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293" name="Google Shape;2293;p122"/>
          <p:cNvCxnSpPr>
            <a:endCxn id="2284"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294" name="Google Shape;2294;p122"/>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295" name="Google Shape;2295;p122"/>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2296" name="Google Shape;2296;p122"/>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2297" name="Google Shape;2297;p122"/>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2298" name="Google Shape;2298;p122"/>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22"/>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22"/>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22"/>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2" name="Google Shape;2302;p122"/>
          <p:cNvCxnSpPr>
            <a:stCxn id="2295" idx="3"/>
            <a:endCxn id="2296"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303" name="Google Shape;2303;p122"/>
          <p:cNvCxnSpPr>
            <a:stCxn id="2295" idx="5"/>
            <a:endCxn id="2297"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304" name="Google Shape;2304;p122"/>
          <p:cNvCxnSpPr>
            <a:stCxn id="2296"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305" name="Google Shape;2305;p122"/>
          <p:cNvCxnSpPr>
            <a:stCxn id="2296" idx="5"/>
            <a:endCxn id="2299"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306" name="Google Shape;2306;p122"/>
          <p:cNvCxnSpPr>
            <a:endCxn id="2300"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307" name="Google Shape;2307;p122"/>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308" name="Google Shape;2308;p122"/>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2309" name="Google Shape;2309;p122"/>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2310" name="Google Shape;2310;p122"/>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2311" name="Google Shape;2311;p122"/>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2312" name="Google Shape;2312;p122"/>
          <p:cNvSpPr txBox="1"/>
          <p:nvPr/>
        </p:nvSpPr>
        <p:spPr>
          <a:xfrm>
            <a:off x="1090475" y="35227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2313" name="Google Shape;2313;p122"/>
          <p:cNvSpPr txBox="1"/>
          <p:nvPr/>
        </p:nvSpPr>
        <p:spPr>
          <a:xfrm>
            <a:off x="1090475" y="3871250"/>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2314" name="Google Shape;2314;p122"/>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2315" name="Google Shape;2315;p122"/>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2316" name="Google Shape;2316;p122"/>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2317" name="Google Shape;2317;p122"/>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22"/>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22"/>
          <p:cNvSpPr/>
          <p:nvPr/>
        </p:nvSpPr>
        <p:spPr>
          <a:xfrm>
            <a:off x="2042638"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22"/>
          <p:cNvSpPr/>
          <p:nvPr/>
        </p:nvSpPr>
        <p:spPr>
          <a:xfrm>
            <a:off x="23308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22"/>
          <p:cNvSpPr/>
          <p:nvPr/>
        </p:nvSpPr>
        <p:spPr>
          <a:xfrm>
            <a:off x="26189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22"/>
          <p:cNvSpPr/>
          <p:nvPr/>
        </p:nvSpPr>
        <p:spPr>
          <a:xfrm>
            <a:off x="29071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22"/>
          <p:cNvSpPr/>
          <p:nvPr/>
        </p:nvSpPr>
        <p:spPr>
          <a:xfrm>
            <a:off x="34834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22"/>
          <p:cNvSpPr/>
          <p:nvPr/>
        </p:nvSpPr>
        <p:spPr>
          <a:xfrm>
            <a:off x="31952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22"/>
          <p:cNvSpPr/>
          <p:nvPr/>
        </p:nvSpPr>
        <p:spPr>
          <a:xfrm>
            <a:off x="37715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22"/>
          <p:cNvSpPr/>
          <p:nvPr/>
        </p:nvSpPr>
        <p:spPr>
          <a:xfrm>
            <a:off x="1457675" y="3572625"/>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22"/>
          <p:cNvSpPr/>
          <p:nvPr/>
        </p:nvSpPr>
        <p:spPr>
          <a:xfrm>
            <a:off x="1763175" y="3572625"/>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22"/>
          <p:cNvSpPr/>
          <p:nvPr/>
        </p:nvSpPr>
        <p:spPr>
          <a:xfrm>
            <a:off x="3789513" y="357263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22"/>
          <p:cNvSpPr/>
          <p:nvPr/>
        </p:nvSpPr>
        <p:spPr>
          <a:xfrm>
            <a:off x="4077675" y="357263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22"/>
          <p:cNvSpPr/>
          <p:nvPr/>
        </p:nvSpPr>
        <p:spPr>
          <a:xfrm>
            <a:off x="4365825" y="357263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22"/>
          <p:cNvSpPr/>
          <p:nvPr/>
        </p:nvSpPr>
        <p:spPr>
          <a:xfrm>
            <a:off x="4653975" y="357263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22"/>
          <p:cNvSpPr/>
          <p:nvPr/>
        </p:nvSpPr>
        <p:spPr>
          <a:xfrm>
            <a:off x="5230275" y="357263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22"/>
          <p:cNvSpPr/>
          <p:nvPr/>
        </p:nvSpPr>
        <p:spPr>
          <a:xfrm>
            <a:off x="4942125" y="357263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22"/>
          <p:cNvSpPr/>
          <p:nvPr/>
        </p:nvSpPr>
        <p:spPr>
          <a:xfrm>
            <a:off x="5518425" y="357263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22"/>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2336" name="Google Shape;2336;p122"/>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2337" name="Google Shape;2337;p122"/>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2338" name="Google Shape;2338;p122"/>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2339" name="Google Shape;2339;p122"/>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2340" name="Google Shape;2340;p122"/>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4" name="Shape 2344"/>
        <p:cNvGrpSpPr/>
        <p:nvPr/>
      </p:nvGrpSpPr>
      <p:grpSpPr>
        <a:xfrm>
          <a:off x="0" y="0"/>
          <a:ext cx="0" cy="0"/>
          <a:chOff x="0" y="0"/>
          <a:chExt cx="0" cy="0"/>
        </a:xfrm>
      </p:grpSpPr>
      <p:sp>
        <p:nvSpPr>
          <p:cNvPr id="2345" name="Google Shape;2345;p123"/>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2346" name="Google Shape;2346;p123"/>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2347" name="Google Shape;2347;p123"/>
          <p:cNvSpPr/>
          <p:nvPr/>
        </p:nvSpPr>
        <p:spPr>
          <a:xfrm>
            <a:off x="3215192" y="970792"/>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2348" name="Google Shape;2348;p123"/>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2349" name="Google Shape;2349;p123"/>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2350" name="Google Shape;2350;p123"/>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2351" name="Google Shape;2351;p123"/>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2352" name="Google Shape;2352;p123"/>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353" name="Google Shape;2353;p123"/>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4" name="Google Shape;2354;p123"/>
          <p:cNvCxnSpPr>
            <a:stCxn id="2346" idx="3"/>
            <a:endCxn id="2347"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2355" name="Google Shape;2355;p123"/>
          <p:cNvCxnSpPr>
            <a:stCxn id="2346" idx="5"/>
            <a:endCxn id="2356"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2357" name="Google Shape;2357;p123"/>
          <p:cNvCxnSpPr>
            <a:stCxn id="2347" idx="3"/>
            <a:endCxn id="2348"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358" name="Google Shape;2358;p123"/>
          <p:cNvCxnSpPr>
            <a:stCxn id="2347" idx="5"/>
            <a:endCxn id="2349"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359" name="Google Shape;2359;p123"/>
          <p:cNvCxnSpPr>
            <a:stCxn id="2348"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360" name="Google Shape;2360;p123"/>
          <p:cNvCxnSpPr>
            <a:stCxn id="2348" idx="5"/>
            <a:endCxn id="2351"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361" name="Google Shape;2361;p123"/>
          <p:cNvCxnSpPr>
            <a:endCxn id="2352"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362" name="Google Shape;2362;p123"/>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363" name="Google Shape;2363;p123"/>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2364" name="Google Shape;2364;p123"/>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2365" name="Google Shape;2365;p123"/>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2366" name="Google Shape;2366;p123"/>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23"/>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23"/>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23"/>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0" name="Google Shape;2370;p123"/>
          <p:cNvCxnSpPr>
            <a:stCxn id="2363" idx="3"/>
            <a:endCxn id="2364"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371" name="Google Shape;2371;p123"/>
          <p:cNvCxnSpPr>
            <a:stCxn id="2363" idx="5"/>
            <a:endCxn id="2365"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372" name="Google Shape;2372;p123"/>
          <p:cNvCxnSpPr>
            <a:stCxn id="2364"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373" name="Google Shape;2373;p123"/>
          <p:cNvCxnSpPr>
            <a:stCxn id="2364" idx="5"/>
            <a:endCxn id="2367"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374" name="Google Shape;2374;p123"/>
          <p:cNvCxnSpPr>
            <a:endCxn id="2368"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375" name="Google Shape;2375;p123"/>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376" name="Google Shape;2376;p123"/>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2377" name="Google Shape;2377;p123"/>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2378" name="Google Shape;2378;p123"/>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2379" name="Google Shape;2379;p123"/>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2380" name="Google Shape;2380;p123"/>
          <p:cNvSpPr txBox="1"/>
          <p:nvPr/>
        </p:nvSpPr>
        <p:spPr>
          <a:xfrm>
            <a:off x="1090475" y="35227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2381" name="Google Shape;2381;p123"/>
          <p:cNvSpPr txBox="1"/>
          <p:nvPr/>
        </p:nvSpPr>
        <p:spPr>
          <a:xfrm>
            <a:off x="1090475" y="3871250"/>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2382" name="Google Shape;2382;p123"/>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2383" name="Google Shape;2383;p123"/>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2384" name="Google Shape;2384;p123"/>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2385" name="Google Shape;2385;p123"/>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23"/>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23"/>
          <p:cNvSpPr/>
          <p:nvPr/>
        </p:nvSpPr>
        <p:spPr>
          <a:xfrm>
            <a:off x="2042638"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23"/>
          <p:cNvSpPr/>
          <p:nvPr/>
        </p:nvSpPr>
        <p:spPr>
          <a:xfrm>
            <a:off x="23308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23"/>
          <p:cNvSpPr/>
          <p:nvPr/>
        </p:nvSpPr>
        <p:spPr>
          <a:xfrm>
            <a:off x="26189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23"/>
          <p:cNvSpPr/>
          <p:nvPr/>
        </p:nvSpPr>
        <p:spPr>
          <a:xfrm>
            <a:off x="29071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23"/>
          <p:cNvSpPr/>
          <p:nvPr/>
        </p:nvSpPr>
        <p:spPr>
          <a:xfrm>
            <a:off x="34834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23"/>
          <p:cNvSpPr/>
          <p:nvPr/>
        </p:nvSpPr>
        <p:spPr>
          <a:xfrm>
            <a:off x="31952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23"/>
          <p:cNvSpPr/>
          <p:nvPr/>
        </p:nvSpPr>
        <p:spPr>
          <a:xfrm>
            <a:off x="37715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23"/>
          <p:cNvSpPr/>
          <p:nvPr/>
        </p:nvSpPr>
        <p:spPr>
          <a:xfrm>
            <a:off x="1457675" y="3572625"/>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23"/>
          <p:cNvSpPr/>
          <p:nvPr/>
        </p:nvSpPr>
        <p:spPr>
          <a:xfrm>
            <a:off x="1763175" y="3572625"/>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23"/>
          <p:cNvSpPr/>
          <p:nvPr/>
        </p:nvSpPr>
        <p:spPr>
          <a:xfrm>
            <a:off x="3789513" y="357263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23"/>
          <p:cNvSpPr/>
          <p:nvPr/>
        </p:nvSpPr>
        <p:spPr>
          <a:xfrm>
            <a:off x="4077675" y="357263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23"/>
          <p:cNvSpPr/>
          <p:nvPr/>
        </p:nvSpPr>
        <p:spPr>
          <a:xfrm>
            <a:off x="4365825" y="357263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23"/>
          <p:cNvSpPr/>
          <p:nvPr/>
        </p:nvSpPr>
        <p:spPr>
          <a:xfrm>
            <a:off x="4653975" y="357263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23"/>
          <p:cNvSpPr/>
          <p:nvPr/>
        </p:nvSpPr>
        <p:spPr>
          <a:xfrm>
            <a:off x="5230275" y="357263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23"/>
          <p:cNvSpPr/>
          <p:nvPr/>
        </p:nvSpPr>
        <p:spPr>
          <a:xfrm>
            <a:off x="4942125" y="357263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23"/>
          <p:cNvSpPr/>
          <p:nvPr/>
        </p:nvSpPr>
        <p:spPr>
          <a:xfrm>
            <a:off x="5518425" y="357263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23"/>
          <p:cNvSpPr/>
          <p:nvPr/>
        </p:nvSpPr>
        <p:spPr>
          <a:xfrm>
            <a:off x="1457675" y="3923625"/>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23"/>
          <p:cNvSpPr/>
          <p:nvPr/>
        </p:nvSpPr>
        <p:spPr>
          <a:xfrm>
            <a:off x="1763175" y="3923625"/>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23"/>
          <p:cNvSpPr/>
          <p:nvPr/>
        </p:nvSpPr>
        <p:spPr>
          <a:xfrm>
            <a:off x="2051313" y="3923625"/>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23"/>
          <p:cNvSpPr/>
          <p:nvPr/>
        </p:nvSpPr>
        <p:spPr>
          <a:xfrm>
            <a:off x="2339475" y="3923625"/>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23"/>
          <p:cNvSpPr/>
          <p:nvPr/>
        </p:nvSpPr>
        <p:spPr>
          <a:xfrm>
            <a:off x="2627625" y="3923625"/>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23"/>
          <p:cNvSpPr/>
          <p:nvPr/>
        </p:nvSpPr>
        <p:spPr>
          <a:xfrm>
            <a:off x="2915775" y="3923625"/>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23"/>
          <p:cNvSpPr/>
          <p:nvPr/>
        </p:nvSpPr>
        <p:spPr>
          <a:xfrm>
            <a:off x="3492075" y="3923625"/>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23"/>
          <p:cNvSpPr/>
          <p:nvPr/>
        </p:nvSpPr>
        <p:spPr>
          <a:xfrm>
            <a:off x="3203925" y="3923625"/>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23"/>
          <p:cNvSpPr/>
          <p:nvPr/>
        </p:nvSpPr>
        <p:spPr>
          <a:xfrm>
            <a:off x="3780225" y="3923625"/>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23"/>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2413" name="Google Shape;2413;p123"/>
          <p:cNvSpPr/>
          <p:nvPr/>
        </p:nvSpPr>
        <p:spPr>
          <a:xfrm>
            <a:off x="1461700" y="4295913"/>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23"/>
          <p:cNvSpPr/>
          <p:nvPr/>
        </p:nvSpPr>
        <p:spPr>
          <a:xfrm>
            <a:off x="1767200" y="4295913"/>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23"/>
          <p:cNvSpPr/>
          <p:nvPr/>
        </p:nvSpPr>
        <p:spPr>
          <a:xfrm>
            <a:off x="3793538"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23"/>
          <p:cNvSpPr/>
          <p:nvPr/>
        </p:nvSpPr>
        <p:spPr>
          <a:xfrm>
            <a:off x="408170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23"/>
          <p:cNvSpPr/>
          <p:nvPr/>
        </p:nvSpPr>
        <p:spPr>
          <a:xfrm>
            <a:off x="436985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23"/>
          <p:cNvSpPr/>
          <p:nvPr/>
        </p:nvSpPr>
        <p:spPr>
          <a:xfrm>
            <a:off x="465800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23"/>
          <p:cNvSpPr/>
          <p:nvPr/>
        </p:nvSpPr>
        <p:spPr>
          <a:xfrm>
            <a:off x="523430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23"/>
          <p:cNvSpPr/>
          <p:nvPr/>
        </p:nvSpPr>
        <p:spPr>
          <a:xfrm>
            <a:off x="494615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23"/>
          <p:cNvSpPr/>
          <p:nvPr/>
        </p:nvSpPr>
        <p:spPr>
          <a:xfrm>
            <a:off x="552245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23"/>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2423" name="Google Shape;2423;p123"/>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2424" name="Google Shape;2424;p123"/>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2425" name="Google Shape;2425;p123"/>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2426" name="Google Shape;2426;p123"/>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0" name="Shape 2430"/>
        <p:cNvGrpSpPr/>
        <p:nvPr/>
      </p:nvGrpSpPr>
      <p:grpSpPr>
        <a:xfrm>
          <a:off x="0" y="0"/>
          <a:ext cx="0" cy="0"/>
          <a:chOff x="0" y="0"/>
          <a:chExt cx="0" cy="0"/>
        </a:xfrm>
      </p:grpSpPr>
      <p:sp>
        <p:nvSpPr>
          <p:cNvPr id="2431" name="Google Shape;2431;p124"/>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2432" name="Google Shape;2432;p124"/>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2433" name="Google Shape;2433;p124"/>
          <p:cNvSpPr/>
          <p:nvPr/>
        </p:nvSpPr>
        <p:spPr>
          <a:xfrm>
            <a:off x="3215192" y="970792"/>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2434" name="Google Shape;2434;p124"/>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2435" name="Google Shape;2435;p124"/>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2436" name="Google Shape;2436;p124"/>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2437" name="Google Shape;2437;p124"/>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2438" name="Google Shape;2438;p124"/>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439" name="Google Shape;2439;p124"/>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0" name="Google Shape;2440;p124"/>
          <p:cNvCxnSpPr>
            <a:stCxn id="2432" idx="3"/>
            <a:endCxn id="2433"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2441" name="Google Shape;2441;p124"/>
          <p:cNvCxnSpPr>
            <a:stCxn id="2432" idx="5"/>
            <a:endCxn id="2442"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2443" name="Google Shape;2443;p124"/>
          <p:cNvCxnSpPr>
            <a:stCxn id="2433" idx="3"/>
            <a:endCxn id="2434"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444" name="Google Shape;2444;p124"/>
          <p:cNvCxnSpPr>
            <a:stCxn id="2433" idx="5"/>
            <a:endCxn id="2435"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445" name="Google Shape;2445;p124"/>
          <p:cNvCxnSpPr>
            <a:stCxn id="2434"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446" name="Google Shape;2446;p124"/>
          <p:cNvCxnSpPr>
            <a:stCxn id="2434" idx="5"/>
            <a:endCxn id="2437"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447" name="Google Shape;2447;p124"/>
          <p:cNvCxnSpPr>
            <a:endCxn id="2438"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448" name="Google Shape;2448;p124"/>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449" name="Google Shape;2449;p124"/>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2450" name="Google Shape;2450;p124"/>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2451" name="Google Shape;2451;p124"/>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2452" name="Google Shape;2452;p124"/>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24"/>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24"/>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24"/>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6" name="Google Shape;2456;p124"/>
          <p:cNvCxnSpPr>
            <a:stCxn id="2449" idx="3"/>
            <a:endCxn id="2450"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457" name="Google Shape;2457;p124"/>
          <p:cNvCxnSpPr>
            <a:stCxn id="2449" idx="5"/>
            <a:endCxn id="2451"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458" name="Google Shape;2458;p124"/>
          <p:cNvCxnSpPr>
            <a:stCxn id="2450"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459" name="Google Shape;2459;p124"/>
          <p:cNvCxnSpPr>
            <a:stCxn id="2450" idx="5"/>
            <a:endCxn id="2453"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460" name="Google Shape;2460;p124"/>
          <p:cNvCxnSpPr>
            <a:endCxn id="2454"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461" name="Google Shape;2461;p124"/>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462" name="Google Shape;2462;p124"/>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2463" name="Google Shape;2463;p124"/>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2464" name="Google Shape;2464;p124"/>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2465" name="Google Shape;2465;p124"/>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2466" name="Google Shape;2466;p124"/>
          <p:cNvSpPr txBox="1"/>
          <p:nvPr/>
        </p:nvSpPr>
        <p:spPr>
          <a:xfrm>
            <a:off x="1090475" y="3863038"/>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2467" name="Google Shape;2467;p124"/>
          <p:cNvSpPr txBox="1"/>
          <p:nvPr/>
        </p:nvSpPr>
        <p:spPr>
          <a:xfrm>
            <a:off x="1090475" y="35042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2468" name="Google Shape;2468;p124"/>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2469" name="Google Shape;2469;p124"/>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2470" name="Google Shape;2470;p124"/>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2471" name="Google Shape;2471;p124"/>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24"/>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24"/>
          <p:cNvSpPr/>
          <p:nvPr/>
        </p:nvSpPr>
        <p:spPr>
          <a:xfrm>
            <a:off x="2042638"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24"/>
          <p:cNvSpPr/>
          <p:nvPr/>
        </p:nvSpPr>
        <p:spPr>
          <a:xfrm>
            <a:off x="23308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24"/>
          <p:cNvSpPr/>
          <p:nvPr/>
        </p:nvSpPr>
        <p:spPr>
          <a:xfrm>
            <a:off x="26189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24"/>
          <p:cNvSpPr/>
          <p:nvPr/>
        </p:nvSpPr>
        <p:spPr>
          <a:xfrm>
            <a:off x="29071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24"/>
          <p:cNvSpPr/>
          <p:nvPr/>
        </p:nvSpPr>
        <p:spPr>
          <a:xfrm>
            <a:off x="34834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24"/>
          <p:cNvSpPr/>
          <p:nvPr/>
        </p:nvSpPr>
        <p:spPr>
          <a:xfrm>
            <a:off x="31952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24"/>
          <p:cNvSpPr/>
          <p:nvPr/>
        </p:nvSpPr>
        <p:spPr>
          <a:xfrm>
            <a:off x="37715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24"/>
          <p:cNvSpPr/>
          <p:nvPr/>
        </p:nvSpPr>
        <p:spPr>
          <a:xfrm>
            <a:off x="1457675" y="39128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24"/>
          <p:cNvSpPr/>
          <p:nvPr/>
        </p:nvSpPr>
        <p:spPr>
          <a:xfrm>
            <a:off x="1763175" y="39128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124"/>
          <p:cNvSpPr/>
          <p:nvPr/>
        </p:nvSpPr>
        <p:spPr>
          <a:xfrm>
            <a:off x="3793538"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24"/>
          <p:cNvSpPr/>
          <p:nvPr/>
        </p:nvSpPr>
        <p:spPr>
          <a:xfrm>
            <a:off x="408170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24"/>
          <p:cNvSpPr/>
          <p:nvPr/>
        </p:nvSpPr>
        <p:spPr>
          <a:xfrm>
            <a:off x="436985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24"/>
          <p:cNvSpPr/>
          <p:nvPr/>
        </p:nvSpPr>
        <p:spPr>
          <a:xfrm>
            <a:off x="465800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24"/>
          <p:cNvSpPr/>
          <p:nvPr/>
        </p:nvSpPr>
        <p:spPr>
          <a:xfrm>
            <a:off x="523430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24"/>
          <p:cNvSpPr/>
          <p:nvPr/>
        </p:nvSpPr>
        <p:spPr>
          <a:xfrm>
            <a:off x="494615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24"/>
          <p:cNvSpPr/>
          <p:nvPr/>
        </p:nvSpPr>
        <p:spPr>
          <a:xfrm>
            <a:off x="552245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24"/>
          <p:cNvSpPr/>
          <p:nvPr/>
        </p:nvSpPr>
        <p:spPr>
          <a:xfrm>
            <a:off x="14576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24"/>
          <p:cNvSpPr/>
          <p:nvPr/>
        </p:nvSpPr>
        <p:spPr>
          <a:xfrm>
            <a:off x="17631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24"/>
          <p:cNvSpPr/>
          <p:nvPr/>
        </p:nvSpPr>
        <p:spPr>
          <a:xfrm>
            <a:off x="2051313"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24"/>
          <p:cNvSpPr/>
          <p:nvPr/>
        </p:nvSpPr>
        <p:spPr>
          <a:xfrm>
            <a:off x="23394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24"/>
          <p:cNvSpPr/>
          <p:nvPr/>
        </p:nvSpPr>
        <p:spPr>
          <a:xfrm>
            <a:off x="262762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24"/>
          <p:cNvSpPr/>
          <p:nvPr/>
        </p:nvSpPr>
        <p:spPr>
          <a:xfrm>
            <a:off x="29157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24"/>
          <p:cNvSpPr/>
          <p:nvPr/>
        </p:nvSpPr>
        <p:spPr>
          <a:xfrm>
            <a:off x="34920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24"/>
          <p:cNvSpPr/>
          <p:nvPr/>
        </p:nvSpPr>
        <p:spPr>
          <a:xfrm>
            <a:off x="320392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24"/>
          <p:cNvSpPr/>
          <p:nvPr/>
        </p:nvSpPr>
        <p:spPr>
          <a:xfrm>
            <a:off x="378022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24"/>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2499" name="Google Shape;2499;p124"/>
          <p:cNvSpPr/>
          <p:nvPr/>
        </p:nvSpPr>
        <p:spPr>
          <a:xfrm>
            <a:off x="1461700" y="4295913"/>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24"/>
          <p:cNvSpPr/>
          <p:nvPr/>
        </p:nvSpPr>
        <p:spPr>
          <a:xfrm>
            <a:off x="1767200" y="4295913"/>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24"/>
          <p:cNvSpPr/>
          <p:nvPr/>
        </p:nvSpPr>
        <p:spPr>
          <a:xfrm>
            <a:off x="3793538"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24"/>
          <p:cNvSpPr/>
          <p:nvPr/>
        </p:nvSpPr>
        <p:spPr>
          <a:xfrm>
            <a:off x="408170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24"/>
          <p:cNvSpPr/>
          <p:nvPr/>
        </p:nvSpPr>
        <p:spPr>
          <a:xfrm>
            <a:off x="436985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24"/>
          <p:cNvSpPr/>
          <p:nvPr/>
        </p:nvSpPr>
        <p:spPr>
          <a:xfrm>
            <a:off x="465800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24"/>
          <p:cNvSpPr/>
          <p:nvPr/>
        </p:nvSpPr>
        <p:spPr>
          <a:xfrm>
            <a:off x="523430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24"/>
          <p:cNvSpPr/>
          <p:nvPr/>
        </p:nvSpPr>
        <p:spPr>
          <a:xfrm>
            <a:off x="494615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24"/>
          <p:cNvSpPr/>
          <p:nvPr/>
        </p:nvSpPr>
        <p:spPr>
          <a:xfrm>
            <a:off x="552245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24"/>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2509" name="Google Shape;2509;p124"/>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2510" name="Google Shape;2510;p124"/>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2511" name="Google Shape;2511;p124"/>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2512" name="Google Shape;2512;p124"/>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6" name="Shape 2516"/>
        <p:cNvGrpSpPr/>
        <p:nvPr/>
      </p:nvGrpSpPr>
      <p:grpSpPr>
        <a:xfrm>
          <a:off x="0" y="0"/>
          <a:ext cx="0" cy="0"/>
          <a:chOff x="0" y="0"/>
          <a:chExt cx="0" cy="0"/>
        </a:xfrm>
      </p:grpSpPr>
      <p:sp>
        <p:nvSpPr>
          <p:cNvPr id="2517" name="Google Shape;2517;p125"/>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2518" name="Google Shape;2518;p125"/>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2519" name="Google Shape;2519;p125"/>
          <p:cNvSpPr/>
          <p:nvPr/>
        </p:nvSpPr>
        <p:spPr>
          <a:xfrm>
            <a:off x="3215192" y="970792"/>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2520" name="Google Shape;2520;p125"/>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2521" name="Google Shape;2521;p125"/>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2522" name="Google Shape;2522;p125"/>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2523" name="Google Shape;2523;p125"/>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2524" name="Google Shape;2524;p125"/>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525" name="Google Shape;2525;p125"/>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6" name="Google Shape;2526;p125"/>
          <p:cNvCxnSpPr>
            <a:stCxn id="2518" idx="3"/>
            <a:endCxn id="2519"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2527" name="Google Shape;2527;p125"/>
          <p:cNvCxnSpPr>
            <a:stCxn id="2518" idx="5"/>
            <a:endCxn id="2528"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2529" name="Google Shape;2529;p125"/>
          <p:cNvCxnSpPr>
            <a:stCxn id="2519" idx="3"/>
            <a:endCxn id="2520"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530" name="Google Shape;2530;p125"/>
          <p:cNvCxnSpPr>
            <a:stCxn id="2519" idx="5"/>
            <a:endCxn id="2521"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531" name="Google Shape;2531;p125"/>
          <p:cNvCxnSpPr>
            <a:stCxn id="2520"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532" name="Google Shape;2532;p125"/>
          <p:cNvCxnSpPr>
            <a:stCxn id="2520" idx="5"/>
            <a:endCxn id="2523"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533" name="Google Shape;2533;p125"/>
          <p:cNvCxnSpPr>
            <a:endCxn id="2524"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534" name="Google Shape;2534;p125"/>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535" name="Google Shape;2535;p125"/>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2536" name="Google Shape;2536;p125"/>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2537" name="Google Shape;2537;p125"/>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2538" name="Google Shape;2538;p125"/>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25"/>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25"/>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25"/>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2" name="Google Shape;2542;p125"/>
          <p:cNvCxnSpPr>
            <a:stCxn id="2535" idx="3"/>
            <a:endCxn id="2536"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543" name="Google Shape;2543;p125"/>
          <p:cNvCxnSpPr>
            <a:stCxn id="2535" idx="5"/>
            <a:endCxn id="2537"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544" name="Google Shape;2544;p125"/>
          <p:cNvCxnSpPr>
            <a:stCxn id="2536"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545" name="Google Shape;2545;p125"/>
          <p:cNvCxnSpPr>
            <a:stCxn id="2536" idx="5"/>
            <a:endCxn id="2539"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546" name="Google Shape;2546;p125"/>
          <p:cNvCxnSpPr>
            <a:endCxn id="2540"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547" name="Google Shape;2547;p125"/>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548" name="Google Shape;2548;p125"/>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2549" name="Google Shape;2549;p125"/>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2550" name="Google Shape;2550;p125"/>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2551" name="Google Shape;2551;p125"/>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2552" name="Google Shape;2552;p125"/>
          <p:cNvSpPr txBox="1"/>
          <p:nvPr/>
        </p:nvSpPr>
        <p:spPr>
          <a:xfrm>
            <a:off x="1090475" y="3863038"/>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2553" name="Google Shape;2553;p125"/>
          <p:cNvSpPr txBox="1"/>
          <p:nvPr/>
        </p:nvSpPr>
        <p:spPr>
          <a:xfrm>
            <a:off x="1090475" y="35042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2554" name="Google Shape;2554;p125"/>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2555" name="Google Shape;2555;p125"/>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2556" name="Google Shape;2556;p125"/>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2557" name="Google Shape;2557;p125"/>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25"/>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25"/>
          <p:cNvSpPr/>
          <p:nvPr/>
        </p:nvSpPr>
        <p:spPr>
          <a:xfrm>
            <a:off x="2042638"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25"/>
          <p:cNvSpPr/>
          <p:nvPr/>
        </p:nvSpPr>
        <p:spPr>
          <a:xfrm>
            <a:off x="23308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25"/>
          <p:cNvSpPr/>
          <p:nvPr/>
        </p:nvSpPr>
        <p:spPr>
          <a:xfrm>
            <a:off x="26189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25"/>
          <p:cNvSpPr/>
          <p:nvPr/>
        </p:nvSpPr>
        <p:spPr>
          <a:xfrm>
            <a:off x="29071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25"/>
          <p:cNvSpPr/>
          <p:nvPr/>
        </p:nvSpPr>
        <p:spPr>
          <a:xfrm>
            <a:off x="34834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25"/>
          <p:cNvSpPr/>
          <p:nvPr/>
        </p:nvSpPr>
        <p:spPr>
          <a:xfrm>
            <a:off x="31952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25"/>
          <p:cNvSpPr/>
          <p:nvPr/>
        </p:nvSpPr>
        <p:spPr>
          <a:xfrm>
            <a:off x="37715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25"/>
          <p:cNvSpPr/>
          <p:nvPr/>
        </p:nvSpPr>
        <p:spPr>
          <a:xfrm>
            <a:off x="1457675" y="39128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25"/>
          <p:cNvSpPr/>
          <p:nvPr/>
        </p:nvSpPr>
        <p:spPr>
          <a:xfrm>
            <a:off x="1763175" y="39128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25"/>
          <p:cNvSpPr/>
          <p:nvPr/>
        </p:nvSpPr>
        <p:spPr>
          <a:xfrm>
            <a:off x="3793538"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25"/>
          <p:cNvSpPr/>
          <p:nvPr/>
        </p:nvSpPr>
        <p:spPr>
          <a:xfrm>
            <a:off x="408170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25"/>
          <p:cNvSpPr/>
          <p:nvPr/>
        </p:nvSpPr>
        <p:spPr>
          <a:xfrm>
            <a:off x="436985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25"/>
          <p:cNvSpPr/>
          <p:nvPr/>
        </p:nvSpPr>
        <p:spPr>
          <a:xfrm>
            <a:off x="465800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25"/>
          <p:cNvSpPr/>
          <p:nvPr/>
        </p:nvSpPr>
        <p:spPr>
          <a:xfrm>
            <a:off x="523430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25"/>
          <p:cNvSpPr/>
          <p:nvPr/>
        </p:nvSpPr>
        <p:spPr>
          <a:xfrm>
            <a:off x="494615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25"/>
          <p:cNvSpPr/>
          <p:nvPr/>
        </p:nvSpPr>
        <p:spPr>
          <a:xfrm>
            <a:off x="552245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25"/>
          <p:cNvSpPr/>
          <p:nvPr/>
        </p:nvSpPr>
        <p:spPr>
          <a:xfrm>
            <a:off x="14576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25"/>
          <p:cNvSpPr/>
          <p:nvPr/>
        </p:nvSpPr>
        <p:spPr>
          <a:xfrm>
            <a:off x="17631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25"/>
          <p:cNvSpPr/>
          <p:nvPr/>
        </p:nvSpPr>
        <p:spPr>
          <a:xfrm>
            <a:off x="2051313"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25"/>
          <p:cNvSpPr/>
          <p:nvPr/>
        </p:nvSpPr>
        <p:spPr>
          <a:xfrm>
            <a:off x="23394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25"/>
          <p:cNvSpPr/>
          <p:nvPr/>
        </p:nvSpPr>
        <p:spPr>
          <a:xfrm>
            <a:off x="262762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25"/>
          <p:cNvSpPr/>
          <p:nvPr/>
        </p:nvSpPr>
        <p:spPr>
          <a:xfrm>
            <a:off x="29157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25"/>
          <p:cNvSpPr/>
          <p:nvPr/>
        </p:nvSpPr>
        <p:spPr>
          <a:xfrm>
            <a:off x="34920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25"/>
          <p:cNvSpPr/>
          <p:nvPr/>
        </p:nvSpPr>
        <p:spPr>
          <a:xfrm>
            <a:off x="320392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125"/>
          <p:cNvSpPr/>
          <p:nvPr/>
        </p:nvSpPr>
        <p:spPr>
          <a:xfrm>
            <a:off x="378022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25"/>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2585" name="Google Shape;2585;p125"/>
          <p:cNvSpPr/>
          <p:nvPr/>
        </p:nvSpPr>
        <p:spPr>
          <a:xfrm>
            <a:off x="1461700" y="4295913"/>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25"/>
          <p:cNvSpPr/>
          <p:nvPr/>
        </p:nvSpPr>
        <p:spPr>
          <a:xfrm>
            <a:off x="1767200" y="4295913"/>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25"/>
          <p:cNvSpPr/>
          <p:nvPr/>
        </p:nvSpPr>
        <p:spPr>
          <a:xfrm>
            <a:off x="3793538"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25"/>
          <p:cNvSpPr/>
          <p:nvPr/>
        </p:nvSpPr>
        <p:spPr>
          <a:xfrm>
            <a:off x="408170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25"/>
          <p:cNvSpPr/>
          <p:nvPr/>
        </p:nvSpPr>
        <p:spPr>
          <a:xfrm>
            <a:off x="436985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25"/>
          <p:cNvSpPr/>
          <p:nvPr/>
        </p:nvSpPr>
        <p:spPr>
          <a:xfrm>
            <a:off x="465800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25"/>
          <p:cNvSpPr/>
          <p:nvPr/>
        </p:nvSpPr>
        <p:spPr>
          <a:xfrm>
            <a:off x="523430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25"/>
          <p:cNvSpPr/>
          <p:nvPr/>
        </p:nvSpPr>
        <p:spPr>
          <a:xfrm>
            <a:off x="494615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25"/>
          <p:cNvSpPr/>
          <p:nvPr/>
        </p:nvSpPr>
        <p:spPr>
          <a:xfrm>
            <a:off x="552245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25"/>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2595" name="Google Shape;2595;p125"/>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2596" name="Google Shape;2596;p125"/>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2597" name="Google Shape;2597;p125"/>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2598" name="Google Shape;2598;p125"/>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
        <p:nvSpPr>
          <p:cNvPr id="2599" name="Google Shape;2599;p125"/>
          <p:cNvSpPr/>
          <p:nvPr/>
        </p:nvSpPr>
        <p:spPr>
          <a:xfrm>
            <a:off x="1436825" y="3207950"/>
            <a:ext cx="297300" cy="6303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3" name="Shape 2603"/>
        <p:cNvGrpSpPr/>
        <p:nvPr/>
      </p:nvGrpSpPr>
      <p:grpSpPr>
        <a:xfrm>
          <a:off x="0" y="0"/>
          <a:ext cx="0" cy="0"/>
          <a:chOff x="0" y="0"/>
          <a:chExt cx="0" cy="0"/>
        </a:xfrm>
      </p:grpSpPr>
      <p:sp>
        <p:nvSpPr>
          <p:cNvPr id="2604" name="Google Shape;2604;p126"/>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2605" name="Google Shape;2605;p126"/>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2606" name="Google Shape;2606;p126"/>
          <p:cNvSpPr/>
          <p:nvPr/>
        </p:nvSpPr>
        <p:spPr>
          <a:xfrm>
            <a:off x="3215192" y="970792"/>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2607" name="Google Shape;2607;p126"/>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2608" name="Google Shape;2608;p126"/>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2609" name="Google Shape;2609;p126"/>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2610" name="Google Shape;2610;p126"/>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2611" name="Google Shape;2611;p126"/>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612" name="Google Shape;2612;p126"/>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3" name="Google Shape;2613;p126"/>
          <p:cNvCxnSpPr>
            <a:stCxn id="2605" idx="3"/>
            <a:endCxn id="2606"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2614" name="Google Shape;2614;p126"/>
          <p:cNvCxnSpPr>
            <a:stCxn id="2605" idx="5"/>
            <a:endCxn id="2615"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2616" name="Google Shape;2616;p126"/>
          <p:cNvCxnSpPr>
            <a:stCxn id="2606" idx="3"/>
            <a:endCxn id="2607"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617" name="Google Shape;2617;p126"/>
          <p:cNvCxnSpPr>
            <a:stCxn id="2606" idx="5"/>
            <a:endCxn id="2608"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618" name="Google Shape;2618;p126"/>
          <p:cNvCxnSpPr>
            <a:stCxn id="2607"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619" name="Google Shape;2619;p126"/>
          <p:cNvCxnSpPr>
            <a:stCxn id="2607" idx="5"/>
            <a:endCxn id="2610"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620" name="Google Shape;2620;p126"/>
          <p:cNvCxnSpPr>
            <a:endCxn id="2611"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621" name="Google Shape;2621;p126"/>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622" name="Google Shape;2622;p126"/>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2623" name="Google Shape;2623;p126"/>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2624" name="Google Shape;2624;p126"/>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2625" name="Google Shape;2625;p126"/>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126"/>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126"/>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126"/>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29" name="Google Shape;2629;p126"/>
          <p:cNvCxnSpPr>
            <a:stCxn id="2622" idx="3"/>
            <a:endCxn id="2623"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630" name="Google Shape;2630;p126"/>
          <p:cNvCxnSpPr>
            <a:stCxn id="2622" idx="5"/>
            <a:endCxn id="2624"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631" name="Google Shape;2631;p126"/>
          <p:cNvCxnSpPr>
            <a:stCxn id="2623"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632" name="Google Shape;2632;p126"/>
          <p:cNvCxnSpPr>
            <a:stCxn id="2623" idx="5"/>
            <a:endCxn id="2626"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633" name="Google Shape;2633;p126"/>
          <p:cNvCxnSpPr>
            <a:endCxn id="2627"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634" name="Google Shape;2634;p126"/>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635" name="Google Shape;2635;p126"/>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2636" name="Google Shape;2636;p126"/>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2637" name="Google Shape;2637;p126"/>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2638" name="Google Shape;2638;p126"/>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2639" name="Google Shape;2639;p126"/>
          <p:cNvSpPr txBox="1"/>
          <p:nvPr/>
        </p:nvSpPr>
        <p:spPr>
          <a:xfrm>
            <a:off x="1090475" y="3863038"/>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2640" name="Google Shape;2640;p126"/>
          <p:cNvSpPr txBox="1"/>
          <p:nvPr/>
        </p:nvSpPr>
        <p:spPr>
          <a:xfrm>
            <a:off x="1090475" y="35042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2641" name="Google Shape;2641;p126"/>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2642" name="Google Shape;2642;p126"/>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2643" name="Google Shape;2643;p126"/>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2644" name="Google Shape;2644;p126"/>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26"/>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26"/>
          <p:cNvSpPr/>
          <p:nvPr/>
        </p:nvSpPr>
        <p:spPr>
          <a:xfrm>
            <a:off x="2042638"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26"/>
          <p:cNvSpPr/>
          <p:nvPr/>
        </p:nvSpPr>
        <p:spPr>
          <a:xfrm>
            <a:off x="23308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26"/>
          <p:cNvSpPr/>
          <p:nvPr/>
        </p:nvSpPr>
        <p:spPr>
          <a:xfrm>
            <a:off x="26189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26"/>
          <p:cNvSpPr/>
          <p:nvPr/>
        </p:nvSpPr>
        <p:spPr>
          <a:xfrm>
            <a:off x="29071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26"/>
          <p:cNvSpPr/>
          <p:nvPr/>
        </p:nvSpPr>
        <p:spPr>
          <a:xfrm>
            <a:off x="34834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26"/>
          <p:cNvSpPr/>
          <p:nvPr/>
        </p:nvSpPr>
        <p:spPr>
          <a:xfrm>
            <a:off x="31952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26"/>
          <p:cNvSpPr/>
          <p:nvPr/>
        </p:nvSpPr>
        <p:spPr>
          <a:xfrm>
            <a:off x="37715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26"/>
          <p:cNvSpPr/>
          <p:nvPr/>
        </p:nvSpPr>
        <p:spPr>
          <a:xfrm>
            <a:off x="1457675" y="39128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126"/>
          <p:cNvSpPr/>
          <p:nvPr/>
        </p:nvSpPr>
        <p:spPr>
          <a:xfrm>
            <a:off x="1763175" y="39128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126"/>
          <p:cNvSpPr/>
          <p:nvPr/>
        </p:nvSpPr>
        <p:spPr>
          <a:xfrm>
            <a:off x="3793538"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26"/>
          <p:cNvSpPr/>
          <p:nvPr/>
        </p:nvSpPr>
        <p:spPr>
          <a:xfrm>
            <a:off x="408170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126"/>
          <p:cNvSpPr/>
          <p:nvPr/>
        </p:nvSpPr>
        <p:spPr>
          <a:xfrm>
            <a:off x="436985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126"/>
          <p:cNvSpPr/>
          <p:nvPr/>
        </p:nvSpPr>
        <p:spPr>
          <a:xfrm>
            <a:off x="465800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26"/>
          <p:cNvSpPr/>
          <p:nvPr/>
        </p:nvSpPr>
        <p:spPr>
          <a:xfrm>
            <a:off x="523430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26"/>
          <p:cNvSpPr/>
          <p:nvPr/>
        </p:nvSpPr>
        <p:spPr>
          <a:xfrm>
            <a:off x="494615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26"/>
          <p:cNvSpPr/>
          <p:nvPr/>
        </p:nvSpPr>
        <p:spPr>
          <a:xfrm>
            <a:off x="552245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126"/>
          <p:cNvSpPr/>
          <p:nvPr/>
        </p:nvSpPr>
        <p:spPr>
          <a:xfrm>
            <a:off x="14576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126"/>
          <p:cNvSpPr/>
          <p:nvPr/>
        </p:nvSpPr>
        <p:spPr>
          <a:xfrm>
            <a:off x="17631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126"/>
          <p:cNvSpPr/>
          <p:nvPr/>
        </p:nvSpPr>
        <p:spPr>
          <a:xfrm>
            <a:off x="2051313"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126"/>
          <p:cNvSpPr/>
          <p:nvPr/>
        </p:nvSpPr>
        <p:spPr>
          <a:xfrm>
            <a:off x="23394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26"/>
          <p:cNvSpPr/>
          <p:nvPr/>
        </p:nvSpPr>
        <p:spPr>
          <a:xfrm>
            <a:off x="262762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26"/>
          <p:cNvSpPr/>
          <p:nvPr/>
        </p:nvSpPr>
        <p:spPr>
          <a:xfrm>
            <a:off x="29157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126"/>
          <p:cNvSpPr/>
          <p:nvPr/>
        </p:nvSpPr>
        <p:spPr>
          <a:xfrm>
            <a:off x="34920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126"/>
          <p:cNvSpPr/>
          <p:nvPr/>
        </p:nvSpPr>
        <p:spPr>
          <a:xfrm>
            <a:off x="320392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126"/>
          <p:cNvSpPr/>
          <p:nvPr/>
        </p:nvSpPr>
        <p:spPr>
          <a:xfrm>
            <a:off x="378022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126"/>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2672" name="Google Shape;2672;p126"/>
          <p:cNvSpPr/>
          <p:nvPr/>
        </p:nvSpPr>
        <p:spPr>
          <a:xfrm>
            <a:off x="1461700" y="4295913"/>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26"/>
          <p:cNvSpPr/>
          <p:nvPr/>
        </p:nvSpPr>
        <p:spPr>
          <a:xfrm>
            <a:off x="1767200" y="4295913"/>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26"/>
          <p:cNvSpPr/>
          <p:nvPr/>
        </p:nvSpPr>
        <p:spPr>
          <a:xfrm>
            <a:off x="3793538"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126"/>
          <p:cNvSpPr/>
          <p:nvPr/>
        </p:nvSpPr>
        <p:spPr>
          <a:xfrm>
            <a:off x="408170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126"/>
          <p:cNvSpPr/>
          <p:nvPr/>
        </p:nvSpPr>
        <p:spPr>
          <a:xfrm>
            <a:off x="436985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26"/>
          <p:cNvSpPr/>
          <p:nvPr/>
        </p:nvSpPr>
        <p:spPr>
          <a:xfrm>
            <a:off x="465800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26"/>
          <p:cNvSpPr/>
          <p:nvPr/>
        </p:nvSpPr>
        <p:spPr>
          <a:xfrm>
            <a:off x="523430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126"/>
          <p:cNvSpPr/>
          <p:nvPr/>
        </p:nvSpPr>
        <p:spPr>
          <a:xfrm>
            <a:off x="494615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126"/>
          <p:cNvSpPr/>
          <p:nvPr/>
        </p:nvSpPr>
        <p:spPr>
          <a:xfrm>
            <a:off x="552245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126"/>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2682" name="Google Shape;2682;p126"/>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2683" name="Google Shape;2683;p126"/>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2684" name="Google Shape;2684;p126"/>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2685" name="Google Shape;2685;p126"/>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
        <p:nvSpPr>
          <p:cNvPr id="2686" name="Google Shape;2686;p126"/>
          <p:cNvSpPr/>
          <p:nvPr/>
        </p:nvSpPr>
        <p:spPr>
          <a:xfrm>
            <a:off x="1744063" y="3207950"/>
            <a:ext cx="297300" cy="6303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0" name="Shape 2690"/>
        <p:cNvGrpSpPr/>
        <p:nvPr/>
      </p:nvGrpSpPr>
      <p:grpSpPr>
        <a:xfrm>
          <a:off x="0" y="0"/>
          <a:ext cx="0" cy="0"/>
          <a:chOff x="0" y="0"/>
          <a:chExt cx="0" cy="0"/>
        </a:xfrm>
      </p:grpSpPr>
      <p:sp>
        <p:nvSpPr>
          <p:cNvPr id="2691" name="Google Shape;2691;p127"/>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2692" name="Google Shape;2692;p127"/>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2693" name="Google Shape;2693;p127"/>
          <p:cNvSpPr/>
          <p:nvPr/>
        </p:nvSpPr>
        <p:spPr>
          <a:xfrm>
            <a:off x="3215192" y="970792"/>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2694" name="Google Shape;2694;p127"/>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2695" name="Google Shape;2695;p127"/>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2696" name="Google Shape;2696;p127"/>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2697" name="Google Shape;2697;p127"/>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2698" name="Google Shape;2698;p127"/>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699" name="Google Shape;2699;p127"/>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0" name="Google Shape;2700;p127"/>
          <p:cNvCxnSpPr>
            <a:stCxn id="2692" idx="3"/>
            <a:endCxn id="2693"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2701" name="Google Shape;2701;p127"/>
          <p:cNvCxnSpPr>
            <a:stCxn id="2692" idx="5"/>
            <a:endCxn id="2702"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2703" name="Google Shape;2703;p127"/>
          <p:cNvCxnSpPr>
            <a:stCxn id="2693" idx="3"/>
            <a:endCxn id="2694"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704" name="Google Shape;2704;p127"/>
          <p:cNvCxnSpPr>
            <a:stCxn id="2693" idx="5"/>
            <a:endCxn id="2695"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705" name="Google Shape;2705;p127"/>
          <p:cNvCxnSpPr>
            <a:stCxn id="2694"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706" name="Google Shape;2706;p127"/>
          <p:cNvCxnSpPr>
            <a:stCxn id="2694" idx="5"/>
            <a:endCxn id="2697"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707" name="Google Shape;2707;p127"/>
          <p:cNvCxnSpPr>
            <a:endCxn id="2698"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708" name="Google Shape;2708;p127"/>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709" name="Google Shape;2709;p127"/>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2710" name="Google Shape;2710;p127"/>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2711" name="Google Shape;2711;p127"/>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2712" name="Google Shape;2712;p127"/>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127"/>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127"/>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127"/>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6" name="Google Shape;2716;p127"/>
          <p:cNvCxnSpPr>
            <a:stCxn id="2709" idx="3"/>
            <a:endCxn id="2710"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2717" name="Google Shape;2717;p127"/>
          <p:cNvCxnSpPr>
            <a:stCxn id="2709" idx="5"/>
            <a:endCxn id="2711"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2718" name="Google Shape;2718;p127"/>
          <p:cNvCxnSpPr>
            <a:stCxn id="2710"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2719" name="Google Shape;2719;p127"/>
          <p:cNvCxnSpPr>
            <a:stCxn id="2710" idx="5"/>
            <a:endCxn id="2713"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2720" name="Google Shape;2720;p127"/>
          <p:cNvCxnSpPr>
            <a:endCxn id="2714"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2721" name="Google Shape;2721;p127"/>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2722" name="Google Shape;2722;p127"/>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2723" name="Google Shape;2723;p127"/>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2724" name="Google Shape;2724;p127"/>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2725" name="Google Shape;2725;p127"/>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2726" name="Google Shape;2726;p127"/>
          <p:cNvSpPr txBox="1"/>
          <p:nvPr/>
        </p:nvSpPr>
        <p:spPr>
          <a:xfrm>
            <a:off x="1090475" y="3863038"/>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2727" name="Google Shape;2727;p127"/>
          <p:cNvSpPr txBox="1"/>
          <p:nvPr/>
        </p:nvSpPr>
        <p:spPr>
          <a:xfrm>
            <a:off x="1090475" y="35042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2728" name="Google Shape;2728;p127"/>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2729" name="Google Shape;2729;p127"/>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2730" name="Google Shape;2730;p127"/>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2731" name="Google Shape;2731;p127"/>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127"/>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127"/>
          <p:cNvSpPr/>
          <p:nvPr/>
        </p:nvSpPr>
        <p:spPr>
          <a:xfrm>
            <a:off x="2042638"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27"/>
          <p:cNvSpPr/>
          <p:nvPr/>
        </p:nvSpPr>
        <p:spPr>
          <a:xfrm>
            <a:off x="23308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127"/>
          <p:cNvSpPr/>
          <p:nvPr/>
        </p:nvSpPr>
        <p:spPr>
          <a:xfrm>
            <a:off x="26189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127"/>
          <p:cNvSpPr/>
          <p:nvPr/>
        </p:nvSpPr>
        <p:spPr>
          <a:xfrm>
            <a:off x="29071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127"/>
          <p:cNvSpPr/>
          <p:nvPr/>
        </p:nvSpPr>
        <p:spPr>
          <a:xfrm>
            <a:off x="34834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27"/>
          <p:cNvSpPr/>
          <p:nvPr/>
        </p:nvSpPr>
        <p:spPr>
          <a:xfrm>
            <a:off x="31952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127"/>
          <p:cNvSpPr/>
          <p:nvPr/>
        </p:nvSpPr>
        <p:spPr>
          <a:xfrm>
            <a:off x="377155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127"/>
          <p:cNvSpPr/>
          <p:nvPr/>
        </p:nvSpPr>
        <p:spPr>
          <a:xfrm>
            <a:off x="1457675" y="39128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27"/>
          <p:cNvSpPr/>
          <p:nvPr/>
        </p:nvSpPr>
        <p:spPr>
          <a:xfrm>
            <a:off x="1763175" y="39128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127"/>
          <p:cNvSpPr/>
          <p:nvPr/>
        </p:nvSpPr>
        <p:spPr>
          <a:xfrm>
            <a:off x="3793538"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127"/>
          <p:cNvSpPr/>
          <p:nvPr/>
        </p:nvSpPr>
        <p:spPr>
          <a:xfrm>
            <a:off x="408170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127"/>
          <p:cNvSpPr/>
          <p:nvPr/>
        </p:nvSpPr>
        <p:spPr>
          <a:xfrm>
            <a:off x="436985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127"/>
          <p:cNvSpPr/>
          <p:nvPr/>
        </p:nvSpPr>
        <p:spPr>
          <a:xfrm>
            <a:off x="465800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27"/>
          <p:cNvSpPr/>
          <p:nvPr/>
        </p:nvSpPr>
        <p:spPr>
          <a:xfrm>
            <a:off x="523430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127"/>
          <p:cNvSpPr/>
          <p:nvPr/>
        </p:nvSpPr>
        <p:spPr>
          <a:xfrm>
            <a:off x="494615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127"/>
          <p:cNvSpPr/>
          <p:nvPr/>
        </p:nvSpPr>
        <p:spPr>
          <a:xfrm>
            <a:off x="5522450" y="3966988"/>
            <a:ext cx="258600" cy="2586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127"/>
          <p:cNvSpPr/>
          <p:nvPr/>
        </p:nvSpPr>
        <p:spPr>
          <a:xfrm>
            <a:off x="14576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127"/>
          <p:cNvSpPr/>
          <p:nvPr/>
        </p:nvSpPr>
        <p:spPr>
          <a:xfrm>
            <a:off x="17631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27"/>
          <p:cNvSpPr/>
          <p:nvPr/>
        </p:nvSpPr>
        <p:spPr>
          <a:xfrm>
            <a:off x="2051313"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27"/>
          <p:cNvSpPr/>
          <p:nvPr/>
        </p:nvSpPr>
        <p:spPr>
          <a:xfrm>
            <a:off x="23394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127"/>
          <p:cNvSpPr/>
          <p:nvPr/>
        </p:nvSpPr>
        <p:spPr>
          <a:xfrm>
            <a:off x="262762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127"/>
          <p:cNvSpPr/>
          <p:nvPr/>
        </p:nvSpPr>
        <p:spPr>
          <a:xfrm>
            <a:off x="29157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27"/>
          <p:cNvSpPr/>
          <p:nvPr/>
        </p:nvSpPr>
        <p:spPr>
          <a:xfrm>
            <a:off x="349207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127"/>
          <p:cNvSpPr/>
          <p:nvPr/>
        </p:nvSpPr>
        <p:spPr>
          <a:xfrm>
            <a:off x="320392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127"/>
          <p:cNvSpPr/>
          <p:nvPr/>
        </p:nvSpPr>
        <p:spPr>
          <a:xfrm>
            <a:off x="3780225" y="3556650"/>
            <a:ext cx="258600" cy="2586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127"/>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2759" name="Google Shape;2759;p127"/>
          <p:cNvSpPr/>
          <p:nvPr/>
        </p:nvSpPr>
        <p:spPr>
          <a:xfrm>
            <a:off x="1461700" y="4295913"/>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127"/>
          <p:cNvSpPr/>
          <p:nvPr/>
        </p:nvSpPr>
        <p:spPr>
          <a:xfrm>
            <a:off x="1767200" y="4295913"/>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27"/>
          <p:cNvSpPr/>
          <p:nvPr/>
        </p:nvSpPr>
        <p:spPr>
          <a:xfrm>
            <a:off x="3793538"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127"/>
          <p:cNvSpPr/>
          <p:nvPr/>
        </p:nvSpPr>
        <p:spPr>
          <a:xfrm>
            <a:off x="408170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27"/>
          <p:cNvSpPr/>
          <p:nvPr/>
        </p:nvSpPr>
        <p:spPr>
          <a:xfrm>
            <a:off x="436985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127"/>
          <p:cNvSpPr/>
          <p:nvPr/>
        </p:nvSpPr>
        <p:spPr>
          <a:xfrm>
            <a:off x="465800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127"/>
          <p:cNvSpPr/>
          <p:nvPr/>
        </p:nvSpPr>
        <p:spPr>
          <a:xfrm>
            <a:off x="523430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127"/>
          <p:cNvSpPr/>
          <p:nvPr/>
        </p:nvSpPr>
        <p:spPr>
          <a:xfrm>
            <a:off x="494615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127"/>
          <p:cNvSpPr/>
          <p:nvPr/>
        </p:nvSpPr>
        <p:spPr>
          <a:xfrm>
            <a:off x="5522450" y="4295925"/>
            <a:ext cx="258600" cy="2586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27"/>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2769" name="Google Shape;2769;p127"/>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2770" name="Google Shape;2770;p127"/>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2771" name="Google Shape;2771;p127"/>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2772" name="Google Shape;2772;p127"/>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
        <p:nvSpPr>
          <p:cNvPr id="2773" name="Google Shape;2773;p127"/>
          <p:cNvSpPr/>
          <p:nvPr/>
        </p:nvSpPr>
        <p:spPr>
          <a:xfrm>
            <a:off x="2027638" y="3207950"/>
            <a:ext cx="297300" cy="6303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7" name="Shape 2777"/>
        <p:cNvGrpSpPr/>
        <p:nvPr/>
      </p:nvGrpSpPr>
      <p:grpSpPr>
        <a:xfrm>
          <a:off x="0" y="0"/>
          <a:ext cx="0" cy="0"/>
          <a:chOff x="0" y="0"/>
          <a:chExt cx="0" cy="0"/>
        </a:xfrm>
      </p:grpSpPr>
      <p:sp>
        <p:nvSpPr>
          <p:cNvPr id="2778" name="Google Shape;2778;p1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l">
                <a:latin typeface="Fira Sans Condensed"/>
                <a:ea typeface="Fira Sans Condensed"/>
                <a:cs typeface="Fira Sans Condensed"/>
                <a:sym typeface="Fira Sans Condensed"/>
              </a:rPr>
              <a:t>Thank You!</a:t>
            </a:r>
            <a:endParaRPr b="1">
              <a:latin typeface="Fira Sans Condensed"/>
              <a:ea typeface="Fira Sans Condensed"/>
              <a:cs typeface="Fira Sans Condensed"/>
              <a:sym typeface="Fira Sans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Vectorizing a Loop</a:t>
            </a:r>
            <a:endParaRPr/>
          </a:p>
        </p:txBody>
      </p:sp>
      <p:sp>
        <p:nvSpPr>
          <p:cNvPr id="124" name="Google Shape;124;p24"/>
          <p:cNvSpPr txBox="1"/>
          <p:nvPr/>
        </p:nvSpPr>
        <p:spPr>
          <a:xfrm>
            <a:off x="1034850" y="1498625"/>
            <a:ext cx="7074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150">
                <a:solidFill>
                  <a:srgbClr val="6495ED"/>
                </a:solidFill>
                <a:latin typeface="Inconsolata"/>
                <a:ea typeface="Inconsolata"/>
                <a:cs typeface="Inconsolata"/>
                <a:sym typeface="Inconsolata"/>
              </a:rPr>
              <a:t>void</a:t>
            </a:r>
            <a:r>
              <a:rPr lang="el" sz="2150">
                <a:solidFill>
                  <a:srgbClr val="FFFFFF"/>
                </a:solidFill>
                <a:latin typeface="Inconsolata"/>
                <a:ea typeface="Inconsolata"/>
                <a:cs typeface="Inconsolata"/>
                <a:sym typeface="Inconsolata"/>
              </a:rPr>
              <a:t> sum_arrays(</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*A,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*B,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*C,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len)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for</a:t>
            </a: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i = </a:t>
            </a:r>
            <a:r>
              <a:rPr lang="el" sz="2150">
                <a:solidFill>
                  <a:srgbClr val="FFA0A0"/>
                </a:solidFill>
                <a:latin typeface="Inconsolata"/>
                <a:ea typeface="Inconsolata"/>
                <a:cs typeface="Inconsolata"/>
                <a:sym typeface="Inconsolata"/>
              </a:rPr>
              <a:t>0</a:t>
            </a:r>
            <a:r>
              <a:rPr lang="el" sz="2150">
                <a:solidFill>
                  <a:srgbClr val="FFFFFF"/>
                </a:solidFill>
                <a:latin typeface="Inconsolata"/>
                <a:ea typeface="Inconsolata"/>
                <a:cs typeface="Inconsolata"/>
                <a:sym typeface="Inconsolata"/>
              </a:rPr>
              <a:t>; i &lt; </a:t>
            </a:r>
            <a:r>
              <a:rPr lang="el" sz="2150">
                <a:solidFill>
                  <a:srgbClr val="FFFFFF"/>
                </a:solidFill>
                <a:highlight>
                  <a:srgbClr val="FF0000"/>
                </a:highlight>
                <a:latin typeface="Inconsolata"/>
                <a:ea typeface="Inconsolata"/>
                <a:cs typeface="Inconsolata"/>
                <a:sym typeface="Inconsolata"/>
              </a:rPr>
              <a:t>len</a:t>
            </a:r>
            <a:r>
              <a:rPr lang="el" sz="2150">
                <a:solidFill>
                  <a:srgbClr val="FFFFFF"/>
                </a:solidFill>
                <a:latin typeface="Inconsolata"/>
                <a:ea typeface="Inconsolata"/>
                <a:cs typeface="Inconsolata"/>
                <a:sym typeface="Inconsolata"/>
              </a:rPr>
              <a:t>; i += </a:t>
            </a:r>
            <a:r>
              <a:rPr lang="el" sz="2150">
                <a:solidFill>
                  <a:srgbClr val="FFA0A0"/>
                </a:solidFill>
                <a:latin typeface="Inconsolata"/>
                <a:ea typeface="Inconsolata"/>
                <a:cs typeface="Inconsolata"/>
                <a:sym typeface="Inconsolata"/>
              </a:rPr>
              <a:t>4</a:t>
            </a:r>
            <a:r>
              <a:rPr lang="el" sz="2150">
                <a:solidFill>
                  <a:srgbClr val="FFFFFF"/>
                </a:solidFill>
                <a:latin typeface="Inconsolata"/>
                <a:ea typeface="Inconsolata"/>
                <a:cs typeface="Inconsolata"/>
                <a:sym typeface="Inconsolata"/>
              </a:rPr>
              <a:t>)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__m128i</a:t>
            </a:r>
            <a:r>
              <a:rPr lang="el" sz="2150">
                <a:solidFill>
                  <a:srgbClr val="FFFFFF"/>
                </a:solidFill>
                <a:latin typeface="Inconsolata"/>
                <a:ea typeface="Inconsolata"/>
                <a:cs typeface="Inconsolata"/>
                <a:sym typeface="Inconsolata"/>
              </a:rPr>
              <a:t> v1 = loadu_si128(&amp;A[i]);</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__m128i</a:t>
            </a:r>
            <a:r>
              <a:rPr lang="el" sz="2150">
                <a:solidFill>
                  <a:srgbClr val="FFFFFF"/>
                </a:solidFill>
                <a:latin typeface="Inconsolata"/>
                <a:ea typeface="Inconsolata"/>
                <a:cs typeface="Inconsolata"/>
                <a:sym typeface="Inconsolata"/>
              </a:rPr>
              <a:t> v2 = loadu_si128(&amp;B[i]);</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__m128i</a:t>
            </a:r>
            <a:r>
              <a:rPr lang="el" sz="2150">
                <a:solidFill>
                  <a:srgbClr val="FFFFFF"/>
                </a:solidFill>
                <a:latin typeface="Inconsolata"/>
                <a:ea typeface="Inconsolata"/>
                <a:cs typeface="Inconsolata"/>
                <a:sym typeface="Inconsolata"/>
              </a:rPr>
              <a:t> res = add4(v1, v2);</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storeu_si128(&amp;C[i], res);</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b="1" sz="2150">
              <a:solidFill>
                <a:srgbClr val="6495ED"/>
              </a:solidFill>
            </a:endParaRPr>
          </a:p>
        </p:txBody>
      </p:sp>
      <p:sp>
        <p:nvSpPr>
          <p:cNvPr id="125" name="Google Shape;125;p24"/>
          <p:cNvSpPr/>
          <p:nvPr/>
        </p:nvSpPr>
        <p:spPr>
          <a:xfrm>
            <a:off x="4572000" y="2180250"/>
            <a:ext cx="1855450" cy="1391325"/>
          </a:xfrm>
          <a:custGeom>
            <a:rect b="b" l="l" r="r" t="t"/>
            <a:pathLst>
              <a:path extrusionOk="0" h="55653" w="74218">
                <a:moveTo>
                  <a:pt x="67495" y="55653"/>
                </a:moveTo>
                <a:cubicBezTo>
                  <a:pt x="67840" y="51953"/>
                  <a:pt x="80816" y="42727"/>
                  <a:pt x="69567" y="33451"/>
                </a:cubicBezTo>
                <a:cubicBezTo>
                  <a:pt x="58318" y="24176"/>
                  <a:pt x="11595" y="5575"/>
                  <a:pt x="0" y="0"/>
                </a:cubicBezTo>
              </a:path>
            </a:pathLst>
          </a:custGeom>
          <a:noFill/>
          <a:ln cap="flat" cmpd="sng" w="38100">
            <a:solidFill>
              <a:srgbClr val="FF0000"/>
            </a:solidFill>
            <a:prstDash val="solid"/>
            <a:round/>
            <a:headEnd len="med" w="med" type="none"/>
            <a:tailEnd len="med" w="med" type="stealth"/>
          </a:ln>
        </p:spPr>
      </p:sp>
      <p:sp>
        <p:nvSpPr>
          <p:cNvPr id="126" name="Google Shape;126;p24"/>
          <p:cNvSpPr txBox="1"/>
          <p:nvPr/>
        </p:nvSpPr>
        <p:spPr>
          <a:xfrm>
            <a:off x="4262825" y="357157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900">
                <a:solidFill>
                  <a:srgbClr val="FFFFFF"/>
                </a:solidFill>
                <a:highlight>
                  <a:srgbClr val="FF0000"/>
                </a:highlight>
              </a:rPr>
              <a:t>What if </a:t>
            </a:r>
            <a:r>
              <a:rPr lang="el" sz="1900">
                <a:solidFill>
                  <a:srgbClr val="FFFFFF"/>
                </a:solidFill>
                <a:highlight>
                  <a:srgbClr val="FF0000"/>
                </a:highlight>
                <a:latin typeface="Inconsolata"/>
                <a:ea typeface="Inconsolata"/>
                <a:cs typeface="Inconsolata"/>
                <a:sym typeface="Inconsolata"/>
              </a:rPr>
              <a:t>len</a:t>
            </a:r>
            <a:r>
              <a:rPr b="1" lang="el" sz="1900">
                <a:solidFill>
                  <a:srgbClr val="FFFFFF"/>
                </a:solidFill>
                <a:highlight>
                  <a:srgbClr val="FF0000"/>
                </a:highlight>
              </a:rPr>
              <a:t> is not a multiple of 4?</a:t>
            </a:r>
            <a:endParaRPr b="1" sz="1900">
              <a:solidFill>
                <a:srgbClr val="FFFFFF"/>
              </a:solidFill>
              <a:highlight>
                <a:srgbClr val="FF00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Vectorizing a Loop</a:t>
            </a:r>
            <a:endParaRPr/>
          </a:p>
        </p:txBody>
      </p:sp>
      <p:sp>
        <p:nvSpPr>
          <p:cNvPr id="132" name="Google Shape;132;p25"/>
          <p:cNvSpPr txBox="1"/>
          <p:nvPr/>
        </p:nvSpPr>
        <p:spPr>
          <a:xfrm>
            <a:off x="1041600" y="1500850"/>
            <a:ext cx="7060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150">
                <a:solidFill>
                  <a:srgbClr val="6495ED"/>
                </a:solidFill>
                <a:latin typeface="Inconsolata"/>
                <a:ea typeface="Inconsolata"/>
                <a:cs typeface="Inconsolata"/>
                <a:sym typeface="Inconsolata"/>
              </a:rPr>
              <a:t>void</a:t>
            </a:r>
            <a:r>
              <a:rPr lang="el" sz="2150">
                <a:solidFill>
                  <a:srgbClr val="FFFFFF"/>
                </a:solidFill>
                <a:latin typeface="Inconsolata"/>
                <a:ea typeface="Inconsolata"/>
                <a:cs typeface="Inconsolata"/>
                <a:sym typeface="Inconsolata"/>
              </a:rPr>
              <a:t> sum_arrays(</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*A,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*B,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*C,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len)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end = (len % </a:t>
            </a:r>
            <a:r>
              <a:rPr lang="el" sz="2150">
                <a:solidFill>
                  <a:srgbClr val="FFA0A0"/>
                </a:solidFill>
                <a:latin typeface="Inconsolata"/>
                <a:ea typeface="Inconsolata"/>
                <a:cs typeface="Inconsolata"/>
                <a:sym typeface="Inconsolata"/>
              </a:rPr>
              <a:t>4</a:t>
            </a:r>
            <a:r>
              <a:rPr lang="el" sz="2150">
                <a:solidFill>
                  <a:srgbClr val="FFFFFF"/>
                </a:solidFill>
                <a:latin typeface="Inconsolata"/>
                <a:ea typeface="Inconsolata"/>
                <a:cs typeface="Inconsolata"/>
                <a:sym typeface="Inconsolata"/>
              </a:rPr>
              <a:t> == </a:t>
            </a:r>
            <a:r>
              <a:rPr lang="el" sz="2150">
                <a:solidFill>
                  <a:srgbClr val="FFA0A0"/>
                </a:solidFill>
                <a:latin typeface="Inconsolata"/>
                <a:ea typeface="Inconsolata"/>
                <a:cs typeface="Inconsolata"/>
                <a:sym typeface="Inconsolata"/>
              </a:rPr>
              <a:t>0</a:t>
            </a:r>
            <a:r>
              <a:rPr lang="el" sz="2150">
                <a:solidFill>
                  <a:srgbClr val="FFFFFF"/>
                </a:solidFill>
                <a:latin typeface="Inconsolata"/>
                <a:ea typeface="Inconsolata"/>
                <a:cs typeface="Inconsolata"/>
                <a:sym typeface="Inconsolata"/>
              </a:rPr>
              <a:t>) ? len : len - </a:t>
            </a:r>
            <a:r>
              <a:rPr lang="el" sz="2150">
                <a:solidFill>
                  <a:srgbClr val="FFA0A0"/>
                </a:solidFill>
                <a:latin typeface="Inconsolata"/>
                <a:ea typeface="Inconsolata"/>
                <a:cs typeface="Inconsolata"/>
                <a:sym typeface="Inconsolata"/>
              </a:rPr>
              <a:t>4</a:t>
            </a:r>
            <a:r>
              <a:rPr lang="el" sz="2150">
                <a:solidFill>
                  <a:srgbClr val="FFFFFF"/>
                </a:solidFill>
                <a:latin typeface="Inconsolata"/>
                <a:ea typeface="Inconsolata"/>
                <a:cs typeface="Inconsolata"/>
                <a:sym typeface="Inconsolata"/>
              </a:rPr>
              <a:t>;</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for</a:t>
            </a: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i = </a:t>
            </a:r>
            <a:r>
              <a:rPr lang="el" sz="2150">
                <a:solidFill>
                  <a:srgbClr val="FFA0A0"/>
                </a:solidFill>
                <a:latin typeface="Inconsolata"/>
                <a:ea typeface="Inconsolata"/>
                <a:cs typeface="Inconsolata"/>
                <a:sym typeface="Inconsolata"/>
              </a:rPr>
              <a:t>0</a:t>
            </a:r>
            <a:r>
              <a:rPr lang="el" sz="2150">
                <a:solidFill>
                  <a:srgbClr val="FFFFFF"/>
                </a:solidFill>
                <a:latin typeface="Inconsolata"/>
                <a:ea typeface="Inconsolata"/>
                <a:cs typeface="Inconsolata"/>
                <a:sym typeface="Inconsolata"/>
              </a:rPr>
              <a:t>; i &lt; end; i += </a:t>
            </a:r>
            <a:r>
              <a:rPr lang="el" sz="2150">
                <a:solidFill>
                  <a:srgbClr val="FFA0A0"/>
                </a:solidFill>
                <a:latin typeface="Inconsolata"/>
                <a:ea typeface="Inconsolata"/>
                <a:cs typeface="Inconsolata"/>
                <a:sym typeface="Inconsolata"/>
              </a:rPr>
              <a:t>4</a:t>
            </a:r>
            <a:r>
              <a:rPr lang="el" sz="2150">
                <a:solidFill>
                  <a:srgbClr val="FFFFFF"/>
                </a:solidFill>
                <a:latin typeface="Inconsolata"/>
                <a:ea typeface="Inconsolata"/>
                <a:cs typeface="Inconsolata"/>
                <a:sym typeface="Inconsolata"/>
              </a:rPr>
              <a:t>)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__m128i</a:t>
            </a:r>
            <a:r>
              <a:rPr lang="el" sz="2150">
                <a:solidFill>
                  <a:srgbClr val="FFFFFF"/>
                </a:solidFill>
                <a:latin typeface="Inconsolata"/>
                <a:ea typeface="Inconsolata"/>
                <a:cs typeface="Inconsolata"/>
                <a:sym typeface="Inconsolata"/>
              </a:rPr>
              <a:t> v1 = loadu_si128(&amp;A[i]);</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__m128i</a:t>
            </a:r>
            <a:r>
              <a:rPr lang="el" sz="2150">
                <a:solidFill>
                  <a:srgbClr val="FFFFFF"/>
                </a:solidFill>
                <a:latin typeface="Inconsolata"/>
                <a:ea typeface="Inconsolata"/>
                <a:cs typeface="Inconsolata"/>
                <a:sym typeface="Inconsolata"/>
              </a:rPr>
              <a:t> v2 = loadu_si128(&amp;B[i]);</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__m128i</a:t>
            </a:r>
            <a:r>
              <a:rPr lang="el" sz="2150">
                <a:solidFill>
                  <a:srgbClr val="FFFFFF"/>
                </a:solidFill>
                <a:latin typeface="Inconsolata"/>
                <a:ea typeface="Inconsolata"/>
                <a:cs typeface="Inconsolata"/>
                <a:sym typeface="Inconsolata"/>
              </a:rPr>
              <a:t> res = add4(v1, v2);</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storeu_si128(&amp;C[i], res);</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b="1" sz="2150">
              <a:solidFill>
                <a:srgbClr val="6495ED"/>
              </a:solidFill>
              <a:highlight>
                <a:srgbClr val="262626"/>
              </a:highlight>
            </a:endParaRPr>
          </a:p>
          <a:p>
            <a:pPr indent="0" lvl="0" marL="0" rtl="0" algn="l">
              <a:spcBef>
                <a:spcPts val="0"/>
              </a:spcBef>
              <a:spcAft>
                <a:spcPts val="0"/>
              </a:spcAft>
              <a:buNone/>
            </a:pPr>
            <a:r>
              <a:t/>
            </a:r>
            <a:endParaRPr b="1" sz="2150">
              <a:solidFill>
                <a:srgbClr val="6495ED"/>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Vectorizing a Loop</a:t>
            </a:r>
            <a:endParaRPr/>
          </a:p>
        </p:txBody>
      </p:sp>
      <p:sp>
        <p:nvSpPr>
          <p:cNvPr id="138" name="Google Shape;138;p26"/>
          <p:cNvSpPr txBox="1"/>
          <p:nvPr/>
        </p:nvSpPr>
        <p:spPr>
          <a:xfrm>
            <a:off x="1422900" y="1071750"/>
            <a:ext cx="6298200" cy="39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850">
                <a:solidFill>
                  <a:srgbClr val="6495ED"/>
                </a:solidFill>
                <a:latin typeface="Inconsolata"/>
                <a:ea typeface="Inconsolata"/>
                <a:cs typeface="Inconsolata"/>
                <a:sym typeface="Inconsolata"/>
              </a:rPr>
              <a:t>void</a:t>
            </a:r>
            <a:r>
              <a:rPr lang="el" sz="1850">
                <a:solidFill>
                  <a:srgbClr val="FFFFFF"/>
                </a:solidFill>
                <a:latin typeface="Inconsolata"/>
                <a:ea typeface="Inconsolata"/>
                <a:cs typeface="Inconsolata"/>
                <a:sym typeface="Inconsolata"/>
              </a:rPr>
              <a:t> sum_arrays(</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*A,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*B,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*C,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len)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end = (len % </a:t>
            </a:r>
            <a:r>
              <a:rPr lang="el" sz="1850">
                <a:solidFill>
                  <a:srgbClr val="FFA0A0"/>
                </a:solidFill>
                <a:latin typeface="Inconsolata"/>
                <a:ea typeface="Inconsolata"/>
                <a:cs typeface="Inconsolata"/>
                <a:sym typeface="Inconsolata"/>
              </a:rPr>
              <a:t>4</a:t>
            </a:r>
            <a:r>
              <a:rPr lang="el" sz="1850">
                <a:solidFill>
                  <a:srgbClr val="FFFFFF"/>
                </a:solidFill>
                <a:latin typeface="Inconsolata"/>
                <a:ea typeface="Inconsolata"/>
                <a:cs typeface="Inconsolata"/>
                <a:sym typeface="Inconsolata"/>
              </a:rPr>
              <a:t>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 len : len - </a:t>
            </a:r>
            <a:r>
              <a:rPr lang="el" sz="1850">
                <a:solidFill>
                  <a:srgbClr val="FFA0A0"/>
                </a:solidFill>
                <a:latin typeface="Inconsolata"/>
                <a:ea typeface="Inconsolata"/>
                <a:cs typeface="Inconsolata"/>
                <a:sym typeface="Inconsolata"/>
              </a:rPr>
              <a:t>4</a:t>
            </a: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i = 0;</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 i &lt; end; i += </a:t>
            </a:r>
            <a:r>
              <a:rPr lang="el" sz="1850">
                <a:solidFill>
                  <a:srgbClr val="FFA0A0"/>
                </a:solidFill>
                <a:latin typeface="Inconsolata"/>
                <a:ea typeface="Inconsolata"/>
                <a:cs typeface="Inconsolata"/>
                <a:sym typeface="Inconsolata"/>
              </a:rPr>
              <a:t>4</a:t>
            </a: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__m128i</a:t>
            </a:r>
            <a:r>
              <a:rPr lang="el" sz="1850">
                <a:solidFill>
                  <a:srgbClr val="FFFFFF"/>
                </a:solidFill>
                <a:latin typeface="Inconsolata"/>
                <a:ea typeface="Inconsolata"/>
                <a:cs typeface="Inconsolata"/>
                <a:sym typeface="Inconsolata"/>
              </a:rPr>
              <a:t> v1 = loadu_si128(&amp;A[i]);</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__m128i</a:t>
            </a:r>
            <a:r>
              <a:rPr lang="el" sz="1850">
                <a:solidFill>
                  <a:srgbClr val="FFFFFF"/>
                </a:solidFill>
                <a:latin typeface="Inconsolata"/>
                <a:ea typeface="Inconsolata"/>
                <a:cs typeface="Inconsolata"/>
                <a:sym typeface="Inconsolata"/>
              </a:rPr>
              <a:t> v2 = loadu_si128(&amp;B[i]);</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__m128i</a:t>
            </a:r>
            <a:r>
              <a:rPr lang="el" sz="1850">
                <a:solidFill>
                  <a:srgbClr val="FFFFFF"/>
                </a:solidFill>
                <a:latin typeface="Inconsolata"/>
                <a:ea typeface="Inconsolata"/>
                <a:cs typeface="Inconsolata"/>
                <a:sym typeface="Inconsolata"/>
              </a:rPr>
              <a:t> res = add4(v1, v2);</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storeu_si128(&amp;C[i], res);</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 i &lt; len; ++i)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C[i] = A[i] + B[i];</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950">
                <a:solidFill>
                  <a:srgbClr val="FFFFFF"/>
                </a:solidFill>
                <a:latin typeface="Inconsolata"/>
                <a:ea typeface="Inconsolata"/>
                <a:cs typeface="Inconsolata"/>
                <a:sym typeface="Inconsolata"/>
              </a:rPr>
              <a:t>}</a:t>
            </a:r>
            <a:endParaRPr sz="19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b="1" sz="1950">
              <a:solidFill>
                <a:srgbClr val="6495ED"/>
              </a:solidFill>
              <a:latin typeface="Inconsolata"/>
              <a:ea typeface="Inconsolata"/>
              <a:cs typeface="Inconsolata"/>
              <a:sym typeface="Inconsolata"/>
            </a:endParaRPr>
          </a:p>
          <a:p>
            <a:pPr indent="0" lvl="0" marL="0" rtl="0" algn="l">
              <a:spcBef>
                <a:spcPts val="0"/>
              </a:spcBef>
              <a:spcAft>
                <a:spcPts val="0"/>
              </a:spcAft>
              <a:buNone/>
            </a:pPr>
            <a:r>
              <a:t/>
            </a:r>
            <a:endParaRPr b="1" sz="1950">
              <a:solidFill>
                <a:srgbClr val="6495ED"/>
              </a:solidFill>
              <a:latin typeface="Inconsolata"/>
              <a:ea typeface="Inconsolata"/>
              <a:cs typeface="Inconsolata"/>
              <a:sym typeface="Inconsolata"/>
            </a:endParaRPr>
          </a:p>
          <a:p>
            <a:pPr indent="0" lvl="0" marL="0" rtl="0" algn="l">
              <a:spcBef>
                <a:spcPts val="0"/>
              </a:spcBef>
              <a:spcAft>
                <a:spcPts val="0"/>
              </a:spcAft>
              <a:buNone/>
            </a:pPr>
            <a:r>
              <a:t/>
            </a:r>
            <a:endParaRPr b="1" sz="1950">
              <a:solidFill>
                <a:srgbClr val="6495ED"/>
              </a:solidFill>
              <a:latin typeface="Inconsolata"/>
              <a:ea typeface="Inconsolata"/>
              <a:cs typeface="Inconsolata"/>
              <a:sym typeface="Inconsolat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Aliasing</a:t>
            </a:r>
            <a:endParaRPr/>
          </a:p>
        </p:txBody>
      </p:sp>
      <p:pic>
        <p:nvPicPr>
          <p:cNvPr id="144" name="Google Shape;144;p27"/>
          <p:cNvPicPr preferRelativeResize="0"/>
          <p:nvPr/>
        </p:nvPicPr>
        <p:blipFill>
          <a:blip r:embed="rId3">
            <a:alphaModFix/>
          </a:blip>
          <a:stretch>
            <a:fillRect/>
          </a:stretch>
        </p:blipFill>
        <p:spPr>
          <a:xfrm>
            <a:off x="1233488" y="1017725"/>
            <a:ext cx="6677025" cy="3819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Aliasing</a:t>
            </a:r>
            <a:endParaRPr/>
          </a:p>
        </p:txBody>
      </p:sp>
      <p:pic>
        <p:nvPicPr>
          <p:cNvPr id="150" name="Google Shape;150;p28"/>
          <p:cNvPicPr preferRelativeResize="0"/>
          <p:nvPr/>
        </p:nvPicPr>
        <p:blipFill>
          <a:blip r:embed="rId3">
            <a:alphaModFix/>
          </a:blip>
          <a:stretch>
            <a:fillRect/>
          </a:stretch>
        </p:blipFill>
        <p:spPr>
          <a:xfrm>
            <a:off x="1233488" y="1017725"/>
            <a:ext cx="6677025" cy="3819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Aliasing</a:t>
            </a:r>
            <a:endParaRPr/>
          </a:p>
        </p:txBody>
      </p:sp>
      <p:pic>
        <p:nvPicPr>
          <p:cNvPr id="156" name="Google Shape;156;p29"/>
          <p:cNvPicPr preferRelativeResize="0"/>
          <p:nvPr/>
        </p:nvPicPr>
        <p:blipFill>
          <a:blip r:embed="rId3">
            <a:alphaModFix/>
          </a:blip>
          <a:stretch>
            <a:fillRect/>
          </a:stretch>
        </p:blipFill>
        <p:spPr>
          <a:xfrm>
            <a:off x="1233488" y="1017725"/>
            <a:ext cx="6677025" cy="3819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Aliasing</a:t>
            </a:r>
            <a:endParaRPr/>
          </a:p>
        </p:txBody>
      </p:sp>
      <p:pic>
        <p:nvPicPr>
          <p:cNvPr id="162" name="Google Shape;162;p30"/>
          <p:cNvPicPr preferRelativeResize="0"/>
          <p:nvPr/>
        </p:nvPicPr>
        <p:blipFill>
          <a:blip r:embed="rId3">
            <a:alphaModFix/>
          </a:blip>
          <a:stretch>
            <a:fillRect/>
          </a:stretch>
        </p:blipFill>
        <p:spPr>
          <a:xfrm>
            <a:off x="2276475" y="1273750"/>
            <a:ext cx="4591050" cy="3067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Aliasing</a:t>
            </a:r>
            <a:endParaRPr/>
          </a:p>
        </p:txBody>
      </p:sp>
      <p:sp>
        <p:nvSpPr>
          <p:cNvPr id="168" name="Google Shape;168;p31"/>
          <p:cNvSpPr txBox="1"/>
          <p:nvPr/>
        </p:nvSpPr>
        <p:spPr>
          <a:xfrm>
            <a:off x="964200" y="1636650"/>
            <a:ext cx="7215600" cy="18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150">
                <a:solidFill>
                  <a:srgbClr val="6495ED"/>
                </a:solidFill>
                <a:latin typeface="Inconsolata"/>
                <a:ea typeface="Inconsolata"/>
                <a:cs typeface="Inconsolata"/>
                <a:sym typeface="Inconsolata"/>
              </a:rPr>
              <a:t>void</a:t>
            </a:r>
            <a:r>
              <a:rPr lang="el" sz="2150">
                <a:solidFill>
                  <a:srgbClr val="FFFFFF"/>
                </a:solidFill>
                <a:latin typeface="Inconsolata"/>
                <a:ea typeface="Inconsolata"/>
                <a:cs typeface="Inconsolata"/>
                <a:sym typeface="Inconsolata"/>
              </a:rPr>
              <a:t> sum_arrays(</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*A,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*B,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*C,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len)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if </a:t>
            </a:r>
            <a:r>
              <a:rPr lang="el" sz="2150">
                <a:solidFill>
                  <a:srgbClr val="FFFFFF"/>
                </a:solidFill>
                <a:latin typeface="Inconsolata"/>
                <a:ea typeface="Inconsolata"/>
                <a:cs typeface="Inconsolata"/>
                <a:sym typeface="Inconsolata"/>
              </a:rPr>
              <a:t>(A + len &gt; Β)</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jump to the scalar version</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if </a:t>
            </a:r>
            <a:r>
              <a:rPr lang="el" sz="2150">
                <a:solidFill>
                  <a:srgbClr val="FFFFFF"/>
                </a:solidFill>
                <a:latin typeface="Inconsolata"/>
                <a:ea typeface="Inconsolata"/>
                <a:cs typeface="Inconsolata"/>
                <a:sym typeface="Inconsolata"/>
              </a:rPr>
              <a:t>(B + len &gt; A)</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jump to the scalar version</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a:t>
            </a:r>
            <a:endParaRPr sz="2150">
              <a:solidFill>
                <a:srgbClr val="FFFFFF"/>
              </a:solidFill>
              <a:latin typeface="Inconsolata"/>
              <a:ea typeface="Inconsolata"/>
              <a:cs typeface="Inconsolata"/>
              <a:sym typeface="Inconsolat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What is Vectorization ?</a:t>
            </a:r>
            <a:endParaRPr/>
          </a:p>
        </p:txBody>
      </p:sp>
      <p:sp>
        <p:nvSpPr>
          <p:cNvPr id="62" name="Google Shape;62;p14"/>
          <p:cNvSpPr/>
          <p:nvPr/>
        </p:nvSpPr>
        <p:spPr>
          <a:xfrm>
            <a:off x="1028850" y="1225400"/>
            <a:ext cx="7086300" cy="32088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1843075" y="1586775"/>
            <a:ext cx="5457825" cy="2486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Aliasing</a:t>
            </a:r>
            <a:endParaRPr/>
          </a:p>
        </p:txBody>
      </p:sp>
      <p:sp>
        <p:nvSpPr>
          <p:cNvPr id="174" name="Google Shape;174;p32"/>
          <p:cNvSpPr txBox="1"/>
          <p:nvPr/>
        </p:nvSpPr>
        <p:spPr>
          <a:xfrm>
            <a:off x="1798375" y="1720800"/>
            <a:ext cx="5804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150">
                <a:solidFill>
                  <a:srgbClr val="6495ED"/>
                </a:solidFill>
                <a:latin typeface="Inconsolata"/>
                <a:ea typeface="Inconsolata"/>
                <a:cs typeface="Inconsolata"/>
                <a:sym typeface="Inconsolata"/>
              </a:rPr>
              <a:t>void</a:t>
            </a:r>
            <a:r>
              <a:rPr lang="el" sz="2150">
                <a:solidFill>
                  <a:srgbClr val="FFFFFF"/>
                </a:solidFill>
                <a:latin typeface="Inconsolata"/>
                <a:ea typeface="Inconsolata"/>
                <a:cs typeface="Inconsolata"/>
                <a:sym typeface="Inconsolata"/>
              </a:rPr>
              <a:t> sum_arrays(</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restrict </a:t>
            </a:r>
            <a:r>
              <a:rPr lang="el" sz="2150">
                <a:solidFill>
                  <a:srgbClr val="FFFFFF"/>
                </a:solidFill>
                <a:latin typeface="Inconsolata"/>
                <a:ea typeface="Inconsolata"/>
                <a:cs typeface="Inconsolata"/>
                <a:sym typeface="Inconsolata"/>
              </a:rPr>
              <a:t>A,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2150">
                <a:solidFill>
                  <a:srgbClr val="6495ED"/>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restrict </a:t>
            </a:r>
            <a:r>
              <a:rPr lang="el" sz="2150">
                <a:solidFill>
                  <a:srgbClr val="FFFFFF"/>
                </a:solidFill>
                <a:latin typeface="Inconsolata"/>
                <a:ea typeface="Inconsolata"/>
                <a:cs typeface="Inconsolata"/>
                <a:sym typeface="Inconsolata"/>
              </a:rPr>
              <a:t>B,</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restrict </a:t>
            </a:r>
            <a:r>
              <a:rPr lang="el" sz="2150">
                <a:solidFill>
                  <a:srgbClr val="FFFFFF"/>
                </a:solidFill>
                <a:latin typeface="Inconsolata"/>
                <a:ea typeface="Inconsolata"/>
                <a:cs typeface="Inconsolata"/>
                <a:sym typeface="Inconsolata"/>
              </a:rPr>
              <a:t>C,</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len)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a:t>
            </a:r>
            <a:endParaRPr sz="2150">
              <a:solidFill>
                <a:srgbClr val="FFFFFF"/>
              </a:solidFill>
              <a:latin typeface="Inconsolata"/>
              <a:ea typeface="Inconsolata"/>
              <a:cs typeface="Inconsolata"/>
              <a:sym typeface="Inconsolat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l">
                <a:latin typeface="Fira Sans Condensed"/>
                <a:ea typeface="Fira Sans Condensed"/>
                <a:cs typeface="Fira Sans Condensed"/>
                <a:sym typeface="Fira Sans Condensed"/>
              </a:rPr>
              <a:t>Reductions</a:t>
            </a:r>
            <a:endParaRPr b="1">
              <a:latin typeface="Fira Sans Condensed"/>
              <a:ea typeface="Fira Sans Condensed"/>
              <a:cs typeface="Fira Sans Condensed"/>
              <a:sym typeface="Fira Sans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Reductions</a:t>
            </a:r>
            <a:endParaRPr/>
          </a:p>
        </p:txBody>
      </p:sp>
      <p:sp>
        <p:nvSpPr>
          <p:cNvPr id="185" name="Google Shape;185;p34"/>
          <p:cNvSpPr txBox="1"/>
          <p:nvPr>
            <p:ph idx="1" type="body"/>
          </p:nvPr>
        </p:nvSpPr>
        <p:spPr>
          <a:xfrm>
            <a:off x="2111250" y="1766750"/>
            <a:ext cx="4921500" cy="6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2050">
                <a:solidFill>
                  <a:srgbClr val="FFFFFF"/>
                </a:solidFill>
                <a:latin typeface="Ubuntu"/>
                <a:ea typeface="Ubuntu"/>
                <a:cs typeface="Ubuntu"/>
                <a:sym typeface="Ubuntu"/>
              </a:rPr>
              <a:t>new_value = operation(old_value, data);</a:t>
            </a:r>
            <a:endParaRPr sz="2200">
              <a:solidFill>
                <a:srgbClr val="FFFFFF"/>
              </a:solidFill>
              <a:latin typeface="Ubuntu"/>
              <a:ea typeface="Ubuntu"/>
              <a:cs typeface="Ubuntu"/>
              <a:sym typeface="Ubuntu"/>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Accumulation</a:t>
            </a:r>
            <a:endParaRPr/>
          </a:p>
        </p:txBody>
      </p:sp>
      <p:sp>
        <p:nvSpPr>
          <p:cNvPr id="191" name="Google Shape;191;p35"/>
          <p:cNvSpPr txBox="1"/>
          <p:nvPr/>
        </p:nvSpPr>
        <p:spPr>
          <a:xfrm>
            <a:off x="2418450" y="1676250"/>
            <a:ext cx="4307100" cy="17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150">
                <a:solidFill>
                  <a:srgbClr val="6495ED"/>
                </a:solidFill>
              </a:rPr>
              <a:t>int</a:t>
            </a:r>
            <a:r>
              <a:rPr lang="el" sz="2150">
                <a:solidFill>
                  <a:srgbClr val="FFFFFF"/>
                </a:solidFill>
              </a:rPr>
              <a:t> sum_of_array(</a:t>
            </a:r>
            <a:r>
              <a:rPr b="1" lang="el" sz="2150">
                <a:solidFill>
                  <a:srgbClr val="6495ED"/>
                </a:solidFill>
              </a:rPr>
              <a:t>int</a:t>
            </a:r>
            <a:r>
              <a:rPr lang="el" sz="2150">
                <a:solidFill>
                  <a:srgbClr val="FFFFFF"/>
                </a:solidFill>
              </a:rPr>
              <a:t> *a, </a:t>
            </a:r>
            <a:r>
              <a:rPr b="1" lang="el" sz="2150">
                <a:solidFill>
                  <a:srgbClr val="6495ED"/>
                </a:solidFill>
              </a:rPr>
              <a:t>int</a:t>
            </a:r>
            <a:r>
              <a:rPr lang="el" sz="2150">
                <a:solidFill>
                  <a:srgbClr val="FFFFFF"/>
                </a:solidFill>
              </a:rPr>
              <a:t> len) {</a:t>
            </a:r>
            <a:endParaRPr sz="2150">
              <a:solidFill>
                <a:srgbClr val="FFFFFF"/>
              </a:solidFill>
            </a:endParaRPr>
          </a:p>
          <a:p>
            <a:pPr indent="0" lvl="0" marL="0" rtl="0" algn="l">
              <a:spcBef>
                <a:spcPts val="0"/>
              </a:spcBef>
              <a:spcAft>
                <a:spcPts val="0"/>
              </a:spcAft>
              <a:buNone/>
            </a:pPr>
            <a:r>
              <a:rPr lang="el" sz="2150">
                <a:solidFill>
                  <a:srgbClr val="FFFFFF"/>
                </a:solidFill>
              </a:rPr>
              <a:t>  </a:t>
            </a:r>
            <a:r>
              <a:rPr b="1" lang="el" sz="2150">
                <a:solidFill>
                  <a:srgbClr val="6495ED"/>
                </a:solidFill>
              </a:rPr>
              <a:t>int</a:t>
            </a:r>
            <a:r>
              <a:rPr lang="el" sz="2150">
                <a:solidFill>
                  <a:srgbClr val="FFFFFF"/>
                </a:solidFill>
              </a:rPr>
              <a:t> sum = </a:t>
            </a:r>
            <a:r>
              <a:rPr lang="el" sz="2150">
                <a:solidFill>
                  <a:srgbClr val="FFA0A0"/>
                </a:solidFill>
              </a:rPr>
              <a:t>0</a:t>
            </a:r>
            <a:r>
              <a:rPr lang="el" sz="2150">
                <a:solidFill>
                  <a:srgbClr val="FFFFFF"/>
                </a:solidFill>
              </a:rPr>
              <a:t>;</a:t>
            </a:r>
            <a:endParaRPr sz="2150">
              <a:solidFill>
                <a:srgbClr val="FFFFFF"/>
              </a:solidFill>
            </a:endParaRPr>
          </a:p>
          <a:p>
            <a:pPr indent="0" lvl="0" marL="0" rtl="0" algn="l">
              <a:spcBef>
                <a:spcPts val="0"/>
              </a:spcBef>
              <a:spcAft>
                <a:spcPts val="0"/>
              </a:spcAft>
              <a:buNone/>
            </a:pPr>
            <a:r>
              <a:rPr lang="el" sz="2150">
                <a:solidFill>
                  <a:srgbClr val="FFFFFF"/>
                </a:solidFill>
              </a:rPr>
              <a:t>  </a:t>
            </a:r>
            <a:r>
              <a:rPr b="1" lang="el" sz="2150">
                <a:solidFill>
                  <a:srgbClr val="6495ED"/>
                </a:solidFill>
              </a:rPr>
              <a:t>for</a:t>
            </a:r>
            <a:r>
              <a:rPr lang="el" sz="2150">
                <a:solidFill>
                  <a:srgbClr val="FFFFFF"/>
                </a:solidFill>
              </a:rPr>
              <a:t> (</a:t>
            </a:r>
            <a:r>
              <a:rPr b="1" lang="el" sz="2150">
                <a:solidFill>
                  <a:srgbClr val="6495ED"/>
                </a:solidFill>
              </a:rPr>
              <a:t>int</a:t>
            </a:r>
            <a:r>
              <a:rPr lang="el" sz="2150">
                <a:solidFill>
                  <a:srgbClr val="FFFFFF"/>
                </a:solidFill>
              </a:rPr>
              <a:t> i = </a:t>
            </a:r>
            <a:r>
              <a:rPr lang="el" sz="2150">
                <a:solidFill>
                  <a:srgbClr val="FFA0A0"/>
                </a:solidFill>
              </a:rPr>
              <a:t>0</a:t>
            </a:r>
            <a:r>
              <a:rPr lang="el" sz="2150">
                <a:solidFill>
                  <a:srgbClr val="FFFFFF"/>
                </a:solidFill>
              </a:rPr>
              <a:t>; i &lt; len; ++i)</a:t>
            </a:r>
            <a:endParaRPr sz="2150">
              <a:solidFill>
                <a:srgbClr val="FFFFFF"/>
              </a:solidFill>
            </a:endParaRPr>
          </a:p>
          <a:p>
            <a:pPr indent="0" lvl="0" marL="0" rtl="0" algn="l">
              <a:spcBef>
                <a:spcPts val="0"/>
              </a:spcBef>
              <a:spcAft>
                <a:spcPts val="0"/>
              </a:spcAft>
              <a:buNone/>
            </a:pPr>
            <a:r>
              <a:rPr lang="el" sz="2150">
                <a:solidFill>
                  <a:srgbClr val="FFFFFF"/>
                </a:solidFill>
              </a:rPr>
              <a:t>    sum = sum + a[i];</a:t>
            </a:r>
            <a:endParaRPr sz="2150">
              <a:solidFill>
                <a:srgbClr val="FFFFFF"/>
              </a:solidFill>
            </a:endParaRPr>
          </a:p>
          <a:p>
            <a:pPr indent="0" lvl="0" marL="0" rtl="0" algn="l">
              <a:spcBef>
                <a:spcPts val="0"/>
              </a:spcBef>
              <a:spcAft>
                <a:spcPts val="0"/>
              </a:spcAft>
              <a:buNone/>
            </a:pPr>
            <a:r>
              <a:rPr lang="el" sz="2150">
                <a:solidFill>
                  <a:srgbClr val="FFFFFF"/>
                </a:solidFill>
              </a:rPr>
              <a:t>}</a:t>
            </a:r>
            <a:endParaRPr sz="215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Accumulation</a:t>
            </a:r>
            <a:endParaRPr/>
          </a:p>
        </p:txBody>
      </p:sp>
      <p:sp>
        <p:nvSpPr>
          <p:cNvPr id="197" name="Google Shape;197;p36"/>
          <p:cNvSpPr txBox="1"/>
          <p:nvPr/>
        </p:nvSpPr>
        <p:spPr>
          <a:xfrm>
            <a:off x="2418450" y="1676250"/>
            <a:ext cx="4307100" cy="17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150">
                <a:solidFill>
                  <a:srgbClr val="6495ED"/>
                </a:solidFill>
              </a:rPr>
              <a:t>int</a:t>
            </a:r>
            <a:r>
              <a:rPr lang="el" sz="2150">
                <a:solidFill>
                  <a:srgbClr val="FFFFFF"/>
                </a:solidFill>
              </a:rPr>
              <a:t> sum_of_array(</a:t>
            </a:r>
            <a:r>
              <a:rPr b="1" lang="el" sz="2150">
                <a:solidFill>
                  <a:srgbClr val="6495ED"/>
                </a:solidFill>
              </a:rPr>
              <a:t>int</a:t>
            </a:r>
            <a:r>
              <a:rPr lang="el" sz="2150">
                <a:solidFill>
                  <a:srgbClr val="FFFFFF"/>
                </a:solidFill>
              </a:rPr>
              <a:t> *a, </a:t>
            </a:r>
            <a:r>
              <a:rPr b="1" lang="el" sz="2150">
                <a:solidFill>
                  <a:srgbClr val="6495ED"/>
                </a:solidFill>
              </a:rPr>
              <a:t>int</a:t>
            </a:r>
            <a:r>
              <a:rPr lang="el" sz="2150">
                <a:solidFill>
                  <a:srgbClr val="FFFFFF"/>
                </a:solidFill>
              </a:rPr>
              <a:t> len) {</a:t>
            </a:r>
            <a:endParaRPr sz="2150">
              <a:solidFill>
                <a:srgbClr val="FFFFFF"/>
              </a:solidFill>
            </a:endParaRPr>
          </a:p>
          <a:p>
            <a:pPr indent="0" lvl="0" marL="0" rtl="0" algn="l">
              <a:spcBef>
                <a:spcPts val="0"/>
              </a:spcBef>
              <a:spcAft>
                <a:spcPts val="0"/>
              </a:spcAft>
              <a:buNone/>
            </a:pPr>
            <a:r>
              <a:rPr lang="el" sz="2150">
                <a:solidFill>
                  <a:srgbClr val="FFFFFF"/>
                </a:solidFill>
              </a:rPr>
              <a:t>  </a:t>
            </a:r>
            <a:r>
              <a:rPr b="1" lang="el" sz="2150">
                <a:solidFill>
                  <a:srgbClr val="6495ED"/>
                </a:solidFill>
              </a:rPr>
              <a:t>int</a:t>
            </a:r>
            <a:r>
              <a:rPr lang="el" sz="2150">
                <a:solidFill>
                  <a:srgbClr val="FFFFFF"/>
                </a:solidFill>
              </a:rPr>
              <a:t> sum = </a:t>
            </a:r>
            <a:r>
              <a:rPr lang="el" sz="2150">
                <a:solidFill>
                  <a:srgbClr val="FFA0A0"/>
                </a:solidFill>
              </a:rPr>
              <a:t>0</a:t>
            </a:r>
            <a:r>
              <a:rPr lang="el" sz="2150">
                <a:solidFill>
                  <a:srgbClr val="FFFFFF"/>
                </a:solidFill>
              </a:rPr>
              <a:t>;</a:t>
            </a:r>
            <a:endParaRPr sz="2150">
              <a:solidFill>
                <a:srgbClr val="FFFFFF"/>
              </a:solidFill>
            </a:endParaRPr>
          </a:p>
          <a:p>
            <a:pPr indent="0" lvl="0" marL="0" rtl="0" algn="l">
              <a:spcBef>
                <a:spcPts val="0"/>
              </a:spcBef>
              <a:spcAft>
                <a:spcPts val="0"/>
              </a:spcAft>
              <a:buNone/>
            </a:pPr>
            <a:r>
              <a:rPr lang="el" sz="2150">
                <a:solidFill>
                  <a:srgbClr val="FFFFFF"/>
                </a:solidFill>
              </a:rPr>
              <a:t>  </a:t>
            </a:r>
            <a:r>
              <a:rPr b="1" lang="el" sz="2150">
                <a:solidFill>
                  <a:srgbClr val="6495ED"/>
                </a:solidFill>
              </a:rPr>
              <a:t>for</a:t>
            </a:r>
            <a:r>
              <a:rPr lang="el" sz="2150">
                <a:solidFill>
                  <a:srgbClr val="FFFFFF"/>
                </a:solidFill>
              </a:rPr>
              <a:t> (</a:t>
            </a:r>
            <a:r>
              <a:rPr b="1" lang="el" sz="2150">
                <a:solidFill>
                  <a:srgbClr val="6495ED"/>
                </a:solidFill>
              </a:rPr>
              <a:t>int</a:t>
            </a:r>
            <a:r>
              <a:rPr lang="el" sz="2150">
                <a:solidFill>
                  <a:srgbClr val="FFFFFF"/>
                </a:solidFill>
              </a:rPr>
              <a:t> i = </a:t>
            </a:r>
            <a:r>
              <a:rPr lang="el" sz="2150">
                <a:solidFill>
                  <a:srgbClr val="FFA0A0"/>
                </a:solidFill>
              </a:rPr>
              <a:t>0</a:t>
            </a:r>
            <a:r>
              <a:rPr lang="el" sz="2150">
                <a:solidFill>
                  <a:srgbClr val="FFFFFF"/>
                </a:solidFill>
              </a:rPr>
              <a:t>; i &lt; len; ++i)</a:t>
            </a:r>
            <a:endParaRPr sz="2150">
              <a:solidFill>
                <a:srgbClr val="FFFFFF"/>
              </a:solidFill>
            </a:endParaRPr>
          </a:p>
          <a:p>
            <a:pPr indent="0" lvl="0" marL="0" rtl="0" algn="l">
              <a:spcBef>
                <a:spcPts val="0"/>
              </a:spcBef>
              <a:spcAft>
                <a:spcPts val="0"/>
              </a:spcAft>
              <a:buNone/>
            </a:pPr>
            <a:r>
              <a:rPr lang="el" sz="2150">
                <a:solidFill>
                  <a:srgbClr val="FFFFFF"/>
                </a:solidFill>
              </a:rPr>
              <a:t>    sum = sum + a[i];</a:t>
            </a:r>
            <a:endParaRPr sz="2150">
              <a:solidFill>
                <a:srgbClr val="FFFFFF"/>
              </a:solidFill>
            </a:endParaRPr>
          </a:p>
          <a:p>
            <a:pPr indent="0" lvl="0" marL="0" rtl="0" algn="l">
              <a:spcBef>
                <a:spcPts val="0"/>
              </a:spcBef>
              <a:spcAft>
                <a:spcPts val="0"/>
              </a:spcAft>
              <a:buNone/>
            </a:pPr>
            <a:r>
              <a:rPr lang="el" sz="2150">
                <a:solidFill>
                  <a:srgbClr val="FFFFFF"/>
                </a:solidFill>
              </a:rPr>
              <a:t>}</a:t>
            </a:r>
            <a:endParaRPr sz="2150">
              <a:solidFill>
                <a:srgbClr val="FFFFFF"/>
              </a:solidFill>
            </a:endParaRPr>
          </a:p>
        </p:txBody>
      </p:sp>
      <p:cxnSp>
        <p:nvCxnSpPr>
          <p:cNvPr id="198" name="Google Shape;198;p36"/>
          <p:cNvCxnSpPr>
            <a:endCxn id="199" idx="0"/>
          </p:cNvCxnSpPr>
          <p:nvPr/>
        </p:nvCxnSpPr>
        <p:spPr>
          <a:xfrm flipH="1">
            <a:off x="2767875" y="3086150"/>
            <a:ext cx="244200" cy="444000"/>
          </a:xfrm>
          <a:prstGeom prst="straightConnector1">
            <a:avLst/>
          </a:prstGeom>
          <a:noFill/>
          <a:ln cap="flat" cmpd="sng" w="28575">
            <a:solidFill>
              <a:srgbClr val="FF0000"/>
            </a:solidFill>
            <a:prstDash val="solid"/>
            <a:round/>
            <a:headEnd len="med" w="med" type="stealth"/>
            <a:tailEnd len="med" w="med" type="none"/>
          </a:ln>
        </p:spPr>
      </p:cxnSp>
      <p:sp>
        <p:nvSpPr>
          <p:cNvPr id="199" name="Google Shape;199;p36"/>
          <p:cNvSpPr txBox="1"/>
          <p:nvPr/>
        </p:nvSpPr>
        <p:spPr>
          <a:xfrm>
            <a:off x="2271975" y="3530150"/>
            <a:ext cx="9918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0000"/>
                </a:solidFill>
              </a:rPr>
              <a:t>new value</a:t>
            </a:r>
            <a:endParaRPr>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Accumulation</a:t>
            </a:r>
            <a:endParaRPr/>
          </a:p>
        </p:txBody>
      </p:sp>
      <p:sp>
        <p:nvSpPr>
          <p:cNvPr id="205" name="Google Shape;205;p37"/>
          <p:cNvSpPr txBox="1"/>
          <p:nvPr/>
        </p:nvSpPr>
        <p:spPr>
          <a:xfrm>
            <a:off x="2418450" y="1676250"/>
            <a:ext cx="4307100" cy="17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150">
                <a:solidFill>
                  <a:srgbClr val="6495ED"/>
                </a:solidFill>
              </a:rPr>
              <a:t>int</a:t>
            </a:r>
            <a:r>
              <a:rPr lang="el" sz="2150">
                <a:solidFill>
                  <a:srgbClr val="FFFFFF"/>
                </a:solidFill>
              </a:rPr>
              <a:t> sum_of_array(</a:t>
            </a:r>
            <a:r>
              <a:rPr b="1" lang="el" sz="2150">
                <a:solidFill>
                  <a:srgbClr val="6495ED"/>
                </a:solidFill>
              </a:rPr>
              <a:t>int</a:t>
            </a:r>
            <a:r>
              <a:rPr lang="el" sz="2150">
                <a:solidFill>
                  <a:srgbClr val="FFFFFF"/>
                </a:solidFill>
              </a:rPr>
              <a:t> *a, </a:t>
            </a:r>
            <a:r>
              <a:rPr b="1" lang="el" sz="2150">
                <a:solidFill>
                  <a:srgbClr val="6495ED"/>
                </a:solidFill>
              </a:rPr>
              <a:t>int</a:t>
            </a:r>
            <a:r>
              <a:rPr lang="el" sz="2150">
                <a:solidFill>
                  <a:srgbClr val="FFFFFF"/>
                </a:solidFill>
              </a:rPr>
              <a:t> len) {</a:t>
            </a:r>
            <a:endParaRPr sz="2150">
              <a:solidFill>
                <a:srgbClr val="FFFFFF"/>
              </a:solidFill>
            </a:endParaRPr>
          </a:p>
          <a:p>
            <a:pPr indent="0" lvl="0" marL="0" rtl="0" algn="l">
              <a:spcBef>
                <a:spcPts val="0"/>
              </a:spcBef>
              <a:spcAft>
                <a:spcPts val="0"/>
              </a:spcAft>
              <a:buNone/>
            </a:pPr>
            <a:r>
              <a:rPr lang="el" sz="2150">
                <a:solidFill>
                  <a:srgbClr val="FFFFFF"/>
                </a:solidFill>
              </a:rPr>
              <a:t>  </a:t>
            </a:r>
            <a:r>
              <a:rPr b="1" lang="el" sz="2150">
                <a:solidFill>
                  <a:srgbClr val="6495ED"/>
                </a:solidFill>
              </a:rPr>
              <a:t>int</a:t>
            </a:r>
            <a:r>
              <a:rPr lang="el" sz="2150">
                <a:solidFill>
                  <a:srgbClr val="FFFFFF"/>
                </a:solidFill>
              </a:rPr>
              <a:t> sum = </a:t>
            </a:r>
            <a:r>
              <a:rPr lang="el" sz="2150">
                <a:solidFill>
                  <a:srgbClr val="FFA0A0"/>
                </a:solidFill>
              </a:rPr>
              <a:t>0</a:t>
            </a:r>
            <a:r>
              <a:rPr lang="el" sz="2150">
                <a:solidFill>
                  <a:srgbClr val="FFFFFF"/>
                </a:solidFill>
              </a:rPr>
              <a:t>;</a:t>
            </a:r>
            <a:endParaRPr sz="2150">
              <a:solidFill>
                <a:srgbClr val="FFFFFF"/>
              </a:solidFill>
            </a:endParaRPr>
          </a:p>
          <a:p>
            <a:pPr indent="0" lvl="0" marL="0" rtl="0" algn="l">
              <a:spcBef>
                <a:spcPts val="0"/>
              </a:spcBef>
              <a:spcAft>
                <a:spcPts val="0"/>
              </a:spcAft>
              <a:buNone/>
            </a:pPr>
            <a:r>
              <a:rPr lang="el" sz="2150">
                <a:solidFill>
                  <a:srgbClr val="FFFFFF"/>
                </a:solidFill>
              </a:rPr>
              <a:t>  </a:t>
            </a:r>
            <a:r>
              <a:rPr b="1" lang="el" sz="2150">
                <a:solidFill>
                  <a:srgbClr val="6495ED"/>
                </a:solidFill>
              </a:rPr>
              <a:t>for</a:t>
            </a:r>
            <a:r>
              <a:rPr lang="el" sz="2150">
                <a:solidFill>
                  <a:srgbClr val="FFFFFF"/>
                </a:solidFill>
              </a:rPr>
              <a:t> (</a:t>
            </a:r>
            <a:r>
              <a:rPr b="1" lang="el" sz="2150">
                <a:solidFill>
                  <a:srgbClr val="6495ED"/>
                </a:solidFill>
              </a:rPr>
              <a:t>int</a:t>
            </a:r>
            <a:r>
              <a:rPr lang="el" sz="2150">
                <a:solidFill>
                  <a:srgbClr val="FFFFFF"/>
                </a:solidFill>
              </a:rPr>
              <a:t> i = </a:t>
            </a:r>
            <a:r>
              <a:rPr lang="el" sz="2150">
                <a:solidFill>
                  <a:srgbClr val="FFA0A0"/>
                </a:solidFill>
              </a:rPr>
              <a:t>0</a:t>
            </a:r>
            <a:r>
              <a:rPr lang="el" sz="2150">
                <a:solidFill>
                  <a:srgbClr val="FFFFFF"/>
                </a:solidFill>
              </a:rPr>
              <a:t>; i &lt; len; ++i)</a:t>
            </a:r>
            <a:endParaRPr sz="2150">
              <a:solidFill>
                <a:srgbClr val="FFFFFF"/>
              </a:solidFill>
            </a:endParaRPr>
          </a:p>
          <a:p>
            <a:pPr indent="0" lvl="0" marL="0" rtl="0" algn="l">
              <a:spcBef>
                <a:spcPts val="0"/>
              </a:spcBef>
              <a:spcAft>
                <a:spcPts val="0"/>
              </a:spcAft>
              <a:buNone/>
            </a:pPr>
            <a:r>
              <a:rPr lang="el" sz="2150">
                <a:solidFill>
                  <a:srgbClr val="FFFFFF"/>
                </a:solidFill>
              </a:rPr>
              <a:t>    sum = sum + a[i];</a:t>
            </a:r>
            <a:endParaRPr sz="2150">
              <a:solidFill>
                <a:srgbClr val="FFFFFF"/>
              </a:solidFill>
            </a:endParaRPr>
          </a:p>
          <a:p>
            <a:pPr indent="0" lvl="0" marL="0" rtl="0" algn="l">
              <a:spcBef>
                <a:spcPts val="0"/>
              </a:spcBef>
              <a:spcAft>
                <a:spcPts val="0"/>
              </a:spcAft>
              <a:buNone/>
            </a:pPr>
            <a:r>
              <a:rPr lang="el" sz="2150">
                <a:solidFill>
                  <a:srgbClr val="FFFFFF"/>
                </a:solidFill>
              </a:rPr>
              <a:t>}</a:t>
            </a:r>
            <a:endParaRPr sz="2150">
              <a:solidFill>
                <a:srgbClr val="FFFFFF"/>
              </a:solidFill>
            </a:endParaRPr>
          </a:p>
        </p:txBody>
      </p:sp>
      <p:cxnSp>
        <p:nvCxnSpPr>
          <p:cNvPr id="206" name="Google Shape;206;p37"/>
          <p:cNvCxnSpPr>
            <a:endCxn id="207" idx="0"/>
          </p:cNvCxnSpPr>
          <p:nvPr/>
        </p:nvCxnSpPr>
        <p:spPr>
          <a:xfrm flipH="1">
            <a:off x="2767875" y="3086150"/>
            <a:ext cx="244200" cy="444000"/>
          </a:xfrm>
          <a:prstGeom prst="straightConnector1">
            <a:avLst/>
          </a:prstGeom>
          <a:noFill/>
          <a:ln cap="flat" cmpd="sng" w="28575">
            <a:solidFill>
              <a:srgbClr val="FF0000"/>
            </a:solidFill>
            <a:prstDash val="solid"/>
            <a:round/>
            <a:headEnd len="med" w="med" type="stealth"/>
            <a:tailEnd len="med" w="med" type="none"/>
          </a:ln>
        </p:spPr>
      </p:cxnSp>
      <p:sp>
        <p:nvSpPr>
          <p:cNvPr id="207" name="Google Shape;207;p37"/>
          <p:cNvSpPr txBox="1"/>
          <p:nvPr/>
        </p:nvSpPr>
        <p:spPr>
          <a:xfrm>
            <a:off x="2271975" y="3530150"/>
            <a:ext cx="9918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0000"/>
                </a:solidFill>
              </a:rPr>
              <a:t>new value</a:t>
            </a:r>
            <a:endParaRPr>
              <a:solidFill>
                <a:srgbClr val="FF0000"/>
              </a:solidFill>
            </a:endParaRPr>
          </a:p>
        </p:txBody>
      </p:sp>
      <p:cxnSp>
        <p:nvCxnSpPr>
          <p:cNvPr id="208" name="Google Shape;208;p37"/>
          <p:cNvCxnSpPr>
            <a:endCxn id="209" idx="0"/>
          </p:cNvCxnSpPr>
          <p:nvPr/>
        </p:nvCxnSpPr>
        <p:spPr>
          <a:xfrm flipH="1">
            <a:off x="3759675" y="3093425"/>
            <a:ext cx="73800" cy="599700"/>
          </a:xfrm>
          <a:prstGeom prst="straightConnector1">
            <a:avLst/>
          </a:prstGeom>
          <a:noFill/>
          <a:ln cap="flat" cmpd="sng" w="28575">
            <a:solidFill>
              <a:srgbClr val="FF0000"/>
            </a:solidFill>
            <a:prstDash val="solid"/>
            <a:round/>
            <a:headEnd len="med" w="med" type="stealth"/>
            <a:tailEnd len="med" w="med" type="none"/>
          </a:ln>
        </p:spPr>
      </p:cxnSp>
      <p:sp>
        <p:nvSpPr>
          <p:cNvPr id="209" name="Google Shape;209;p37"/>
          <p:cNvSpPr txBox="1"/>
          <p:nvPr/>
        </p:nvSpPr>
        <p:spPr>
          <a:xfrm>
            <a:off x="3263775" y="3693125"/>
            <a:ext cx="9918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0000"/>
                </a:solidFill>
              </a:rPr>
              <a:t>old value</a:t>
            </a:r>
            <a:endParaRPr>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Accumulation</a:t>
            </a:r>
            <a:endParaRPr/>
          </a:p>
        </p:txBody>
      </p:sp>
      <p:sp>
        <p:nvSpPr>
          <p:cNvPr id="215" name="Google Shape;215;p38"/>
          <p:cNvSpPr txBox="1"/>
          <p:nvPr/>
        </p:nvSpPr>
        <p:spPr>
          <a:xfrm>
            <a:off x="2418450" y="1676250"/>
            <a:ext cx="4307100" cy="17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150">
                <a:solidFill>
                  <a:srgbClr val="6495ED"/>
                </a:solidFill>
              </a:rPr>
              <a:t>int</a:t>
            </a:r>
            <a:r>
              <a:rPr lang="el" sz="2150">
                <a:solidFill>
                  <a:srgbClr val="FFFFFF"/>
                </a:solidFill>
              </a:rPr>
              <a:t> sum_of_array(</a:t>
            </a:r>
            <a:r>
              <a:rPr b="1" lang="el" sz="2150">
                <a:solidFill>
                  <a:srgbClr val="6495ED"/>
                </a:solidFill>
              </a:rPr>
              <a:t>int</a:t>
            </a:r>
            <a:r>
              <a:rPr lang="el" sz="2150">
                <a:solidFill>
                  <a:srgbClr val="FFFFFF"/>
                </a:solidFill>
              </a:rPr>
              <a:t> *a, </a:t>
            </a:r>
            <a:r>
              <a:rPr b="1" lang="el" sz="2150">
                <a:solidFill>
                  <a:srgbClr val="6495ED"/>
                </a:solidFill>
              </a:rPr>
              <a:t>int</a:t>
            </a:r>
            <a:r>
              <a:rPr lang="el" sz="2150">
                <a:solidFill>
                  <a:srgbClr val="FFFFFF"/>
                </a:solidFill>
              </a:rPr>
              <a:t> len) {</a:t>
            </a:r>
            <a:endParaRPr sz="2150">
              <a:solidFill>
                <a:srgbClr val="FFFFFF"/>
              </a:solidFill>
            </a:endParaRPr>
          </a:p>
          <a:p>
            <a:pPr indent="0" lvl="0" marL="0" rtl="0" algn="l">
              <a:spcBef>
                <a:spcPts val="0"/>
              </a:spcBef>
              <a:spcAft>
                <a:spcPts val="0"/>
              </a:spcAft>
              <a:buNone/>
            </a:pPr>
            <a:r>
              <a:rPr lang="el" sz="2150">
                <a:solidFill>
                  <a:srgbClr val="FFFFFF"/>
                </a:solidFill>
              </a:rPr>
              <a:t>  </a:t>
            </a:r>
            <a:r>
              <a:rPr b="1" lang="el" sz="2150">
                <a:solidFill>
                  <a:srgbClr val="6495ED"/>
                </a:solidFill>
              </a:rPr>
              <a:t>int</a:t>
            </a:r>
            <a:r>
              <a:rPr lang="el" sz="2150">
                <a:solidFill>
                  <a:srgbClr val="FFFFFF"/>
                </a:solidFill>
              </a:rPr>
              <a:t> sum = </a:t>
            </a:r>
            <a:r>
              <a:rPr lang="el" sz="2150">
                <a:solidFill>
                  <a:srgbClr val="FFA0A0"/>
                </a:solidFill>
              </a:rPr>
              <a:t>0</a:t>
            </a:r>
            <a:r>
              <a:rPr lang="el" sz="2150">
                <a:solidFill>
                  <a:srgbClr val="FFFFFF"/>
                </a:solidFill>
              </a:rPr>
              <a:t>;</a:t>
            </a:r>
            <a:endParaRPr sz="2150">
              <a:solidFill>
                <a:srgbClr val="FFFFFF"/>
              </a:solidFill>
            </a:endParaRPr>
          </a:p>
          <a:p>
            <a:pPr indent="0" lvl="0" marL="0" rtl="0" algn="l">
              <a:spcBef>
                <a:spcPts val="0"/>
              </a:spcBef>
              <a:spcAft>
                <a:spcPts val="0"/>
              </a:spcAft>
              <a:buNone/>
            </a:pPr>
            <a:r>
              <a:rPr lang="el" sz="2150">
                <a:solidFill>
                  <a:srgbClr val="FFFFFF"/>
                </a:solidFill>
              </a:rPr>
              <a:t>  </a:t>
            </a:r>
            <a:r>
              <a:rPr b="1" lang="el" sz="2150">
                <a:solidFill>
                  <a:srgbClr val="6495ED"/>
                </a:solidFill>
              </a:rPr>
              <a:t>for</a:t>
            </a:r>
            <a:r>
              <a:rPr lang="el" sz="2150">
                <a:solidFill>
                  <a:srgbClr val="FFFFFF"/>
                </a:solidFill>
              </a:rPr>
              <a:t> (</a:t>
            </a:r>
            <a:r>
              <a:rPr b="1" lang="el" sz="2150">
                <a:solidFill>
                  <a:srgbClr val="6495ED"/>
                </a:solidFill>
              </a:rPr>
              <a:t>int</a:t>
            </a:r>
            <a:r>
              <a:rPr lang="el" sz="2150">
                <a:solidFill>
                  <a:srgbClr val="FFFFFF"/>
                </a:solidFill>
              </a:rPr>
              <a:t> i = </a:t>
            </a:r>
            <a:r>
              <a:rPr lang="el" sz="2150">
                <a:solidFill>
                  <a:srgbClr val="FFA0A0"/>
                </a:solidFill>
              </a:rPr>
              <a:t>0</a:t>
            </a:r>
            <a:r>
              <a:rPr lang="el" sz="2150">
                <a:solidFill>
                  <a:srgbClr val="FFFFFF"/>
                </a:solidFill>
              </a:rPr>
              <a:t>; i &lt; len; ++i)</a:t>
            </a:r>
            <a:endParaRPr sz="2150">
              <a:solidFill>
                <a:srgbClr val="FFFFFF"/>
              </a:solidFill>
            </a:endParaRPr>
          </a:p>
          <a:p>
            <a:pPr indent="0" lvl="0" marL="0" rtl="0" algn="l">
              <a:spcBef>
                <a:spcPts val="0"/>
              </a:spcBef>
              <a:spcAft>
                <a:spcPts val="0"/>
              </a:spcAft>
              <a:buNone/>
            </a:pPr>
            <a:r>
              <a:rPr lang="el" sz="2150">
                <a:solidFill>
                  <a:srgbClr val="FFFFFF"/>
                </a:solidFill>
              </a:rPr>
              <a:t>    sum = sum + a[i];</a:t>
            </a:r>
            <a:endParaRPr sz="2150">
              <a:solidFill>
                <a:srgbClr val="FFFFFF"/>
              </a:solidFill>
            </a:endParaRPr>
          </a:p>
          <a:p>
            <a:pPr indent="0" lvl="0" marL="0" rtl="0" algn="l">
              <a:spcBef>
                <a:spcPts val="0"/>
              </a:spcBef>
              <a:spcAft>
                <a:spcPts val="0"/>
              </a:spcAft>
              <a:buNone/>
            </a:pPr>
            <a:r>
              <a:rPr lang="el" sz="2150">
                <a:solidFill>
                  <a:srgbClr val="FFFFFF"/>
                </a:solidFill>
              </a:rPr>
              <a:t>}</a:t>
            </a:r>
            <a:endParaRPr sz="2150">
              <a:solidFill>
                <a:srgbClr val="FFFFFF"/>
              </a:solidFill>
            </a:endParaRPr>
          </a:p>
        </p:txBody>
      </p:sp>
      <p:cxnSp>
        <p:nvCxnSpPr>
          <p:cNvPr id="216" name="Google Shape;216;p38"/>
          <p:cNvCxnSpPr>
            <a:endCxn id="217" idx="0"/>
          </p:cNvCxnSpPr>
          <p:nvPr/>
        </p:nvCxnSpPr>
        <p:spPr>
          <a:xfrm flipH="1">
            <a:off x="2767875" y="3086150"/>
            <a:ext cx="244200" cy="444000"/>
          </a:xfrm>
          <a:prstGeom prst="straightConnector1">
            <a:avLst/>
          </a:prstGeom>
          <a:noFill/>
          <a:ln cap="flat" cmpd="sng" w="28575">
            <a:solidFill>
              <a:srgbClr val="FF0000"/>
            </a:solidFill>
            <a:prstDash val="solid"/>
            <a:round/>
            <a:headEnd len="med" w="med" type="stealth"/>
            <a:tailEnd len="med" w="med" type="none"/>
          </a:ln>
        </p:spPr>
      </p:cxnSp>
      <p:sp>
        <p:nvSpPr>
          <p:cNvPr id="217" name="Google Shape;217;p38"/>
          <p:cNvSpPr txBox="1"/>
          <p:nvPr/>
        </p:nvSpPr>
        <p:spPr>
          <a:xfrm>
            <a:off x="2271975" y="3530150"/>
            <a:ext cx="9918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0000"/>
                </a:solidFill>
              </a:rPr>
              <a:t>new value</a:t>
            </a:r>
            <a:endParaRPr>
              <a:solidFill>
                <a:srgbClr val="FF0000"/>
              </a:solidFill>
            </a:endParaRPr>
          </a:p>
        </p:txBody>
      </p:sp>
      <p:cxnSp>
        <p:nvCxnSpPr>
          <p:cNvPr id="218" name="Google Shape;218;p38"/>
          <p:cNvCxnSpPr>
            <a:endCxn id="219" idx="0"/>
          </p:cNvCxnSpPr>
          <p:nvPr/>
        </p:nvCxnSpPr>
        <p:spPr>
          <a:xfrm flipH="1">
            <a:off x="3759675" y="3093425"/>
            <a:ext cx="73800" cy="599700"/>
          </a:xfrm>
          <a:prstGeom prst="straightConnector1">
            <a:avLst/>
          </a:prstGeom>
          <a:noFill/>
          <a:ln cap="flat" cmpd="sng" w="28575">
            <a:solidFill>
              <a:srgbClr val="FF0000"/>
            </a:solidFill>
            <a:prstDash val="solid"/>
            <a:round/>
            <a:headEnd len="med" w="med" type="stealth"/>
            <a:tailEnd len="med" w="med" type="none"/>
          </a:ln>
        </p:spPr>
      </p:cxnSp>
      <p:sp>
        <p:nvSpPr>
          <p:cNvPr id="219" name="Google Shape;219;p38"/>
          <p:cNvSpPr txBox="1"/>
          <p:nvPr/>
        </p:nvSpPr>
        <p:spPr>
          <a:xfrm>
            <a:off x="3263775" y="3693125"/>
            <a:ext cx="9918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0000"/>
                </a:solidFill>
              </a:rPr>
              <a:t>old value</a:t>
            </a:r>
            <a:endParaRPr>
              <a:solidFill>
                <a:srgbClr val="FF0000"/>
              </a:solidFill>
            </a:endParaRPr>
          </a:p>
        </p:txBody>
      </p:sp>
      <p:cxnSp>
        <p:nvCxnSpPr>
          <p:cNvPr id="220" name="Google Shape;220;p38"/>
          <p:cNvCxnSpPr/>
          <p:nvPr/>
        </p:nvCxnSpPr>
        <p:spPr>
          <a:xfrm>
            <a:off x="4314650" y="3041725"/>
            <a:ext cx="199800" cy="806700"/>
          </a:xfrm>
          <a:prstGeom prst="straightConnector1">
            <a:avLst/>
          </a:prstGeom>
          <a:noFill/>
          <a:ln cap="flat" cmpd="sng" w="28575">
            <a:solidFill>
              <a:srgbClr val="FF0000"/>
            </a:solidFill>
            <a:prstDash val="solid"/>
            <a:round/>
            <a:headEnd len="med" w="med" type="stealth"/>
            <a:tailEnd len="med" w="med" type="none"/>
          </a:ln>
        </p:spPr>
      </p:cxnSp>
      <p:sp>
        <p:nvSpPr>
          <p:cNvPr id="221" name="Google Shape;221;p38"/>
          <p:cNvSpPr txBox="1"/>
          <p:nvPr/>
        </p:nvSpPr>
        <p:spPr>
          <a:xfrm>
            <a:off x="4156250" y="3786325"/>
            <a:ext cx="9918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0000"/>
                </a:solidFill>
              </a:rPr>
              <a:t>operation</a:t>
            </a:r>
            <a:endParaRPr>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Accumulation</a:t>
            </a:r>
            <a:endParaRPr/>
          </a:p>
        </p:txBody>
      </p:sp>
      <p:sp>
        <p:nvSpPr>
          <p:cNvPr id="227" name="Google Shape;227;p39"/>
          <p:cNvSpPr txBox="1"/>
          <p:nvPr/>
        </p:nvSpPr>
        <p:spPr>
          <a:xfrm>
            <a:off x="2418450" y="1676250"/>
            <a:ext cx="4307100" cy="17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150">
                <a:solidFill>
                  <a:srgbClr val="6495ED"/>
                </a:solidFill>
              </a:rPr>
              <a:t>int</a:t>
            </a:r>
            <a:r>
              <a:rPr lang="el" sz="2150">
                <a:solidFill>
                  <a:srgbClr val="FFFFFF"/>
                </a:solidFill>
              </a:rPr>
              <a:t> sum_of_array(</a:t>
            </a:r>
            <a:r>
              <a:rPr b="1" lang="el" sz="2150">
                <a:solidFill>
                  <a:srgbClr val="6495ED"/>
                </a:solidFill>
              </a:rPr>
              <a:t>int</a:t>
            </a:r>
            <a:r>
              <a:rPr lang="el" sz="2150">
                <a:solidFill>
                  <a:srgbClr val="FFFFFF"/>
                </a:solidFill>
              </a:rPr>
              <a:t> *a, </a:t>
            </a:r>
            <a:r>
              <a:rPr b="1" lang="el" sz="2150">
                <a:solidFill>
                  <a:srgbClr val="6495ED"/>
                </a:solidFill>
              </a:rPr>
              <a:t>int</a:t>
            </a:r>
            <a:r>
              <a:rPr lang="el" sz="2150">
                <a:solidFill>
                  <a:srgbClr val="FFFFFF"/>
                </a:solidFill>
              </a:rPr>
              <a:t> len) {</a:t>
            </a:r>
            <a:endParaRPr sz="2150">
              <a:solidFill>
                <a:srgbClr val="FFFFFF"/>
              </a:solidFill>
            </a:endParaRPr>
          </a:p>
          <a:p>
            <a:pPr indent="0" lvl="0" marL="0" rtl="0" algn="l">
              <a:spcBef>
                <a:spcPts val="0"/>
              </a:spcBef>
              <a:spcAft>
                <a:spcPts val="0"/>
              </a:spcAft>
              <a:buNone/>
            </a:pPr>
            <a:r>
              <a:rPr lang="el" sz="2150">
                <a:solidFill>
                  <a:srgbClr val="FFFFFF"/>
                </a:solidFill>
              </a:rPr>
              <a:t>  </a:t>
            </a:r>
            <a:r>
              <a:rPr b="1" lang="el" sz="2150">
                <a:solidFill>
                  <a:srgbClr val="6495ED"/>
                </a:solidFill>
              </a:rPr>
              <a:t>int</a:t>
            </a:r>
            <a:r>
              <a:rPr lang="el" sz="2150">
                <a:solidFill>
                  <a:srgbClr val="FFFFFF"/>
                </a:solidFill>
              </a:rPr>
              <a:t> sum = </a:t>
            </a:r>
            <a:r>
              <a:rPr lang="el" sz="2150">
                <a:solidFill>
                  <a:srgbClr val="FFA0A0"/>
                </a:solidFill>
              </a:rPr>
              <a:t>0</a:t>
            </a:r>
            <a:r>
              <a:rPr lang="el" sz="2150">
                <a:solidFill>
                  <a:srgbClr val="FFFFFF"/>
                </a:solidFill>
              </a:rPr>
              <a:t>;</a:t>
            </a:r>
            <a:endParaRPr sz="2150">
              <a:solidFill>
                <a:srgbClr val="FFFFFF"/>
              </a:solidFill>
            </a:endParaRPr>
          </a:p>
          <a:p>
            <a:pPr indent="0" lvl="0" marL="0" rtl="0" algn="l">
              <a:spcBef>
                <a:spcPts val="0"/>
              </a:spcBef>
              <a:spcAft>
                <a:spcPts val="0"/>
              </a:spcAft>
              <a:buNone/>
            </a:pPr>
            <a:r>
              <a:rPr lang="el" sz="2150">
                <a:solidFill>
                  <a:srgbClr val="FFFFFF"/>
                </a:solidFill>
              </a:rPr>
              <a:t>  </a:t>
            </a:r>
            <a:r>
              <a:rPr b="1" lang="el" sz="2150">
                <a:solidFill>
                  <a:srgbClr val="6495ED"/>
                </a:solidFill>
              </a:rPr>
              <a:t>for</a:t>
            </a:r>
            <a:r>
              <a:rPr lang="el" sz="2150">
                <a:solidFill>
                  <a:srgbClr val="FFFFFF"/>
                </a:solidFill>
              </a:rPr>
              <a:t> (</a:t>
            </a:r>
            <a:r>
              <a:rPr b="1" lang="el" sz="2150">
                <a:solidFill>
                  <a:srgbClr val="6495ED"/>
                </a:solidFill>
              </a:rPr>
              <a:t>int</a:t>
            </a:r>
            <a:r>
              <a:rPr lang="el" sz="2150">
                <a:solidFill>
                  <a:srgbClr val="FFFFFF"/>
                </a:solidFill>
              </a:rPr>
              <a:t> i = </a:t>
            </a:r>
            <a:r>
              <a:rPr lang="el" sz="2150">
                <a:solidFill>
                  <a:srgbClr val="FFA0A0"/>
                </a:solidFill>
              </a:rPr>
              <a:t>0</a:t>
            </a:r>
            <a:r>
              <a:rPr lang="el" sz="2150">
                <a:solidFill>
                  <a:srgbClr val="FFFFFF"/>
                </a:solidFill>
              </a:rPr>
              <a:t>; i &lt; len; ++i)</a:t>
            </a:r>
            <a:endParaRPr sz="2150">
              <a:solidFill>
                <a:srgbClr val="FFFFFF"/>
              </a:solidFill>
            </a:endParaRPr>
          </a:p>
          <a:p>
            <a:pPr indent="0" lvl="0" marL="0" rtl="0" algn="l">
              <a:spcBef>
                <a:spcPts val="0"/>
              </a:spcBef>
              <a:spcAft>
                <a:spcPts val="0"/>
              </a:spcAft>
              <a:buNone/>
            </a:pPr>
            <a:r>
              <a:rPr lang="el" sz="2150">
                <a:solidFill>
                  <a:srgbClr val="FFFFFF"/>
                </a:solidFill>
              </a:rPr>
              <a:t>    sum = sum + a[i];</a:t>
            </a:r>
            <a:endParaRPr sz="2150">
              <a:solidFill>
                <a:srgbClr val="FFFFFF"/>
              </a:solidFill>
            </a:endParaRPr>
          </a:p>
          <a:p>
            <a:pPr indent="0" lvl="0" marL="0" rtl="0" algn="l">
              <a:spcBef>
                <a:spcPts val="0"/>
              </a:spcBef>
              <a:spcAft>
                <a:spcPts val="0"/>
              </a:spcAft>
              <a:buNone/>
            </a:pPr>
            <a:r>
              <a:rPr lang="el" sz="2150">
                <a:solidFill>
                  <a:srgbClr val="FFFFFF"/>
                </a:solidFill>
              </a:rPr>
              <a:t>}</a:t>
            </a:r>
            <a:endParaRPr sz="2150">
              <a:solidFill>
                <a:srgbClr val="FFFFFF"/>
              </a:solidFill>
            </a:endParaRPr>
          </a:p>
        </p:txBody>
      </p:sp>
      <p:cxnSp>
        <p:nvCxnSpPr>
          <p:cNvPr id="228" name="Google Shape;228;p39"/>
          <p:cNvCxnSpPr>
            <a:endCxn id="229" idx="0"/>
          </p:cNvCxnSpPr>
          <p:nvPr/>
        </p:nvCxnSpPr>
        <p:spPr>
          <a:xfrm flipH="1">
            <a:off x="2767875" y="3086150"/>
            <a:ext cx="244200" cy="444000"/>
          </a:xfrm>
          <a:prstGeom prst="straightConnector1">
            <a:avLst/>
          </a:prstGeom>
          <a:noFill/>
          <a:ln cap="flat" cmpd="sng" w="28575">
            <a:solidFill>
              <a:srgbClr val="FF0000"/>
            </a:solidFill>
            <a:prstDash val="solid"/>
            <a:round/>
            <a:headEnd len="med" w="med" type="stealth"/>
            <a:tailEnd len="med" w="med" type="none"/>
          </a:ln>
        </p:spPr>
      </p:cxnSp>
      <p:sp>
        <p:nvSpPr>
          <p:cNvPr id="229" name="Google Shape;229;p39"/>
          <p:cNvSpPr txBox="1"/>
          <p:nvPr/>
        </p:nvSpPr>
        <p:spPr>
          <a:xfrm>
            <a:off x="2271975" y="3530150"/>
            <a:ext cx="9918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0000"/>
                </a:solidFill>
              </a:rPr>
              <a:t>new value</a:t>
            </a:r>
            <a:endParaRPr>
              <a:solidFill>
                <a:srgbClr val="FF0000"/>
              </a:solidFill>
            </a:endParaRPr>
          </a:p>
        </p:txBody>
      </p:sp>
      <p:cxnSp>
        <p:nvCxnSpPr>
          <p:cNvPr id="230" name="Google Shape;230;p39"/>
          <p:cNvCxnSpPr>
            <a:endCxn id="231" idx="0"/>
          </p:cNvCxnSpPr>
          <p:nvPr/>
        </p:nvCxnSpPr>
        <p:spPr>
          <a:xfrm flipH="1">
            <a:off x="3759675" y="3093425"/>
            <a:ext cx="73800" cy="599700"/>
          </a:xfrm>
          <a:prstGeom prst="straightConnector1">
            <a:avLst/>
          </a:prstGeom>
          <a:noFill/>
          <a:ln cap="flat" cmpd="sng" w="28575">
            <a:solidFill>
              <a:srgbClr val="FF0000"/>
            </a:solidFill>
            <a:prstDash val="solid"/>
            <a:round/>
            <a:headEnd len="med" w="med" type="stealth"/>
            <a:tailEnd len="med" w="med" type="none"/>
          </a:ln>
        </p:spPr>
      </p:cxnSp>
      <p:sp>
        <p:nvSpPr>
          <p:cNvPr id="231" name="Google Shape;231;p39"/>
          <p:cNvSpPr txBox="1"/>
          <p:nvPr/>
        </p:nvSpPr>
        <p:spPr>
          <a:xfrm>
            <a:off x="3263775" y="3693125"/>
            <a:ext cx="9918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0000"/>
                </a:solidFill>
              </a:rPr>
              <a:t>old value</a:t>
            </a:r>
            <a:endParaRPr>
              <a:solidFill>
                <a:srgbClr val="FF0000"/>
              </a:solidFill>
            </a:endParaRPr>
          </a:p>
        </p:txBody>
      </p:sp>
      <p:cxnSp>
        <p:nvCxnSpPr>
          <p:cNvPr id="232" name="Google Shape;232;p39"/>
          <p:cNvCxnSpPr/>
          <p:nvPr/>
        </p:nvCxnSpPr>
        <p:spPr>
          <a:xfrm>
            <a:off x="4314650" y="3041725"/>
            <a:ext cx="199800" cy="806700"/>
          </a:xfrm>
          <a:prstGeom prst="straightConnector1">
            <a:avLst/>
          </a:prstGeom>
          <a:noFill/>
          <a:ln cap="flat" cmpd="sng" w="28575">
            <a:solidFill>
              <a:srgbClr val="FF0000"/>
            </a:solidFill>
            <a:prstDash val="solid"/>
            <a:round/>
            <a:headEnd len="med" w="med" type="stealth"/>
            <a:tailEnd len="med" w="med" type="none"/>
          </a:ln>
        </p:spPr>
      </p:cxnSp>
      <p:sp>
        <p:nvSpPr>
          <p:cNvPr id="233" name="Google Shape;233;p39"/>
          <p:cNvSpPr txBox="1"/>
          <p:nvPr/>
        </p:nvSpPr>
        <p:spPr>
          <a:xfrm>
            <a:off x="4156250" y="3786325"/>
            <a:ext cx="9918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0000"/>
                </a:solidFill>
              </a:rPr>
              <a:t>operation</a:t>
            </a:r>
            <a:endParaRPr>
              <a:solidFill>
                <a:srgbClr val="FF0000"/>
              </a:solidFill>
            </a:endParaRPr>
          </a:p>
        </p:txBody>
      </p:sp>
      <p:sp>
        <p:nvSpPr>
          <p:cNvPr id="234" name="Google Shape;234;p39"/>
          <p:cNvSpPr txBox="1"/>
          <p:nvPr/>
        </p:nvSpPr>
        <p:spPr>
          <a:xfrm>
            <a:off x="5070950" y="3467250"/>
            <a:ext cx="7164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0000"/>
                </a:solidFill>
              </a:rPr>
              <a:t>data</a:t>
            </a:r>
            <a:endParaRPr>
              <a:solidFill>
                <a:srgbClr val="FF0000"/>
              </a:solidFill>
            </a:endParaRPr>
          </a:p>
        </p:txBody>
      </p:sp>
      <p:cxnSp>
        <p:nvCxnSpPr>
          <p:cNvPr id="235" name="Google Shape;235;p39"/>
          <p:cNvCxnSpPr/>
          <p:nvPr/>
        </p:nvCxnSpPr>
        <p:spPr>
          <a:xfrm rot="10800000">
            <a:off x="4817925" y="3145250"/>
            <a:ext cx="532800" cy="4293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Associativity and Commutativity</a:t>
            </a:r>
            <a:endParaRPr/>
          </a:p>
        </p:txBody>
      </p:sp>
      <p:sp>
        <p:nvSpPr>
          <p:cNvPr id="241" name="Google Shape;241;p40"/>
          <p:cNvSpPr txBox="1"/>
          <p:nvPr>
            <p:ph idx="1" type="body"/>
          </p:nvPr>
        </p:nvSpPr>
        <p:spPr>
          <a:xfrm>
            <a:off x="2111250" y="1766750"/>
            <a:ext cx="4921500" cy="6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2050">
                <a:solidFill>
                  <a:srgbClr val="FFFFFF"/>
                </a:solidFill>
                <a:latin typeface="Ubuntu"/>
                <a:ea typeface="Ubuntu"/>
                <a:cs typeface="Ubuntu"/>
                <a:sym typeface="Ubuntu"/>
              </a:rPr>
              <a:t>new_value = </a:t>
            </a:r>
            <a:r>
              <a:rPr lang="el" sz="2050">
                <a:solidFill>
                  <a:srgbClr val="FFFFFF"/>
                </a:solidFill>
                <a:highlight>
                  <a:srgbClr val="CC0000"/>
                </a:highlight>
                <a:latin typeface="Ubuntu"/>
                <a:ea typeface="Ubuntu"/>
                <a:cs typeface="Ubuntu"/>
                <a:sym typeface="Ubuntu"/>
              </a:rPr>
              <a:t>operation</a:t>
            </a:r>
            <a:r>
              <a:rPr lang="el" sz="2050">
                <a:solidFill>
                  <a:srgbClr val="FFFFFF"/>
                </a:solidFill>
                <a:latin typeface="Ubuntu"/>
                <a:ea typeface="Ubuntu"/>
                <a:cs typeface="Ubuntu"/>
                <a:sym typeface="Ubuntu"/>
              </a:rPr>
              <a:t>(old_value, data);</a:t>
            </a:r>
            <a:endParaRPr sz="2200">
              <a:solidFill>
                <a:srgbClr val="FFFFFF"/>
              </a:solidFill>
              <a:latin typeface="Ubuntu"/>
              <a:ea typeface="Ubuntu"/>
              <a:cs typeface="Ubuntu"/>
              <a:sym typeface="Ubuntu"/>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Associativity</a:t>
            </a:r>
            <a:endParaRPr/>
          </a:p>
        </p:txBody>
      </p:sp>
      <p:sp>
        <p:nvSpPr>
          <p:cNvPr id="247" name="Google Shape;247;p41"/>
          <p:cNvSpPr txBox="1"/>
          <p:nvPr>
            <p:ph idx="1" type="body"/>
          </p:nvPr>
        </p:nvSpPr>
        <p:spPr>
          <a:xfrm>
            <a:off x="1748700" y="1818550"/>
            <a:ext cx="5646600" cy="6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2750">
                <a:solidFill>
                  <a:srgbClr val="FFFFFF"/>
                </a:solidFill>
                <a:latin typeface="Ubuntu"/>
                <a:ea typeface="Ubuntu"/>
                <a:cs typeface="Ubuntu"/>
                <a:sym typeface="Ubuntu"/>
              </a:rPr>
              <a:t>(((1 + 2) + 3) + 4) = (1 + 2) + (3 + 4)</a:t>
            </a:r>
            <a:endParaRPr sz="2900">
              <a:solidFill>
                <a:srgbClr val="FFFFFF"/>
              </a:solidFill>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What is Vectorization ?</a:t>
            </a:r>
            <a:endParaRPr/>
          </a:p>
        </p:txBody>
      </p:sp>
      <p:sp>
        <p:nvSpPr>
          <p:cNvPr id="69" name="Google Shape;69;p15"/>
          <p:cNvSpPr/>
          <p:nvPr/>
        </p:nvSpPr>
        <p:spPr>
          <a:xfrm>
            <a:off x="1028850" y="1225400"/>
            <a:ext cx="7086300" cy="32088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1843075" y="1586788"/>
            <a:ext cx="5457825" cy="2486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Associativity</a:t>
            </a:r>
            <a:endParaRPr/>
          </a:p>
        </p:txBody>
      </p:sp>
      <p:sp>
        <p:nvSpPr>
          <p:cNvPr id="253" name="Google Shape;253;p42"/>
          <p:cNvSpPr txBox="1"/>
          <p:nvPr>
            <p:ph idx="1" type="body"/>
          </p:nvPr>
        </p:nvSpPr>
        <p:spPr>
          <a:xfrm>
            <a:off x="1748700" y="1818550"/>
            <a:ext cx="5646600" cy="6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2750">
                <a:solidFill>
                  <a:srgbClr val="FFFFFF"/>
                </a:solidFill>
                <a:latin typeface="Ubuntu"/>
                <a:ea typeface="Ubuntu"/>
                <a:cs typeface="Ubuntu"/>
                <a:sym typeface="Ubuntu"/>
              </a:rPr>
              <a:t>(((</a:t>
            </a:r>
            <a:r>
              <a:rPr lang="el" sz="2750">
                <a:solidFill>
                  <a:srgbClr val="FFFFFF"/>
                </a:solidFill>
                <a:highlight>
                  <a:srgbClr val="FF0000"/>
                </a:highlight>
                <a:latin typeface="Ubuntu"/>
                <a:ea typeface="Ubuntu"/>
                <a:cs typeface="Ubuntu"/>
                <a:sym typeface="Ubuntu"/>
              </a:rPr>
              <a:t>1</a:t>
            </a:r>
            <a:r>
              <a:rPr lang="el" sz="2750">
                <a:solidFill>
                  <a:srgbClr val="FFFFFF"/>
                </a:solidFill>
                <a:latin typeface="Ubuntu"/>
                <a:ea typeface="Ubuntu"/>
                <a:cs typeface="Ubuntu"/>
                <a:sym typeface="Ubuntu"/>
              </a:rPr>
              <a:t> + </a:t>
            </a:r>
            <a:r>
              <a:rPr lang="el" sz="2750">
                <a:solidFill>
                  <a:srgbClr val="FFFFFF"/>
                </a:solidFill>
                <a:highlight>
                  <a:srgbClr val="FF0000"/>
                </a:highlight>
                <a:latin typeface="Ubuntu"/>
                <a:ea typeface="Ubuntu"/>
                <a:cs typeface="Ubuntu"/>
                <a:sym typeface="Ubuntu"/>
              </a:rPr>
              <a:t>2</a:t>
            </a:r>
            <a:r>
              <a:rPr lang="el" sz="2750">
                <a:solidFill>
                  <a:srgbClr val="FFFFFF"/>
                </a:solidFill>
                <a:latin typeface="Ubuntu"/>
                <a:ea typeface="Ubuntu"/>
                <a:cs typeface="Ubuntu"/>
                <a:sym typeface="Ubuntu"/>
              </a:rPr>
              <a:t>) + 3) + 4) = (1 + 2) + (3 + 4)</a:t>
            </a:r>
            <a:endParaRPr sz="2900">
              <a:solidFill>
                <a:srgbClr val="FFFFFF"/>
              </a:solidFill>
              <a:latin typeface="Ubuntu"/>
              <a:ea typeface="Ubuntu"/>
              <a:cs typeface="Ubuntu"/>
              <a:sym typeface="Ubuntu"/>
            </a:endParaRPr>
          </a:p>
        </p:txBody>
      </p:sp>
      <p:cxnSp>
        <p:nvCxnSpPr>
          <p:cNvPr id="254" name="Google Shape;254;p42"/>
          <p:cNvCxnSpPr/>
          <p:nvPr/>
        </p:nvCxnSpPr>
        <p:spPr>
          <a:xfrm>
            <a:off x="2286725" y="2390350"/>
            <a:ext cx="225900" cy="290700"/>
          </a:xfrm>
          <a:prstGeom prst="straightConnector1">
            <a:avLst/>
          </a:prstGeom>
          <a:noFill/>
          <a:ln cap="flat" cmpd="sng" w="19050">
            <a:solidFill>
              <a:srgbClr val="FF0000"/>
            </a:solidFill>
            <a:prstDash val="solid"/>
            <a:round/>
            <a:headEnd len="med" w="med" type="none"/>
            <a:tailEnd len="med" w="med" type="none"/>
          </a:ln>
        </p:spPr>
      </p:cxnSp>
      <p:cxnSp>
        <p:nvCxnSpPr>
          <p:cNvPr id="255" name="Google Shape;255;p42"/>
          <p:cNvCxnSpPr/>
          <p:nvPr/>
        </p:nvCxnSpPr>
        <p:spPr>
          <a:xfrm flipH="1">
            <a:off x="2660525" y="2405350"/>
            <a:ext cx="185700" cy="271800"/>
          </a:xfrm>
          <a:prstGeom prst="straightConnector1">
            <a:avLst/>
          </a:prstGeom>
          <a:noFill/>
          <a:ln cap="flat" cmpd="sng" w="19050">
            <a:solidFill>
              <a:srgbClr val="FF0000"/>
            </a:solidFill>
            <a:prstDash val="solid"/>
            <a:round/>
            <a:headEnd len="med" w="med" type="none"/>
            <a:tailEnd len="med" w="med" type="none"/>
          </a:ln>
        </p:spPr>
      </p:cxnSp>
      <p:sp>
        <p:nvSpPr>
          <p:cNvPr id="256" name="Google Shape;256;p42"/>
          <p:cNvSpPr txBox="1"/>
          <p:nvPr/>
        </p:nvSpPr>
        <p:spPr>
          <a:xfrm>
            <a:off x="2427425" y="2494150"/>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Associativity</a:t>
            </a:r>
            <a:endParaRPr/>
          </a:p>
        </p:txBody>
      </p:sp>
      <p:sp>
        <p:nvSpPr>
          <p:cNvPr id="262" name="Google Shape;262;p43"/>
          <p:cNvSpPr txBox="1"/>
          <p:nvPr>
            <p:ph idx="1" type="body"/>
          </p:nvPr>
        </p:nvSpPr>
        <p:spPr>
          <a:xfrm>
            <a:off x="1748700" y="1818550"/>
            <a:ext cx="5646600" cy="6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2750">
                <a:solidFill>
                  <a:srgbClr val="FFFFFF"/>
                </a:solidFill>
                <a:latin typeface="Ubuntu"/>
                <a:ea typeface="Ubuntu"/>
                <a:cs typeface="Ubuntu"/>
                <a:sym typeface="Ubuntu"/>
              </a:rPr>
              <a:t>(((</a:t>
            </a:r>
            <a:r>
              <a:rPr lang="el" sz="2750">
                <a:solidFill>
                  <a:srgbClr val="FFFFFF"/>
                </a:solidFill>
                <a:highlight>
                  <a:srgbClr val="FF0000"/>
                </a:highlight>
                <a:latin typeface="Ubuntu"/>
                <a:ea typeface="Ubuntu"/>
                <a:cs typeface="Ubuntu"/>
                <a:sym typeface="Ubuntu"/>
              </a:rPr>
              <a:t>1 + 2</a:t>
            </a:r>
            <a:r>
              <a:rPr lang="el" sz="2750">
                <a:solidFill>
                  <a:srgbClr val="FFFFFF"/>
                </a:solidFill>
                <a:latin typeface="Ubuntu"/>
                <a:ea typeface="Ubuntu"/>
                <a:cs typeface="Ubuntu"/>
                <a:sym typeface="Ubuntu"/>
              </a:rPr>
              <a:t>) + </a:t>
            </a:r>
            <a:r>
              <a:rPr lang="el" sz="2750">
                <a:solidFill>
                  <a:srgbClr val="FFFFFF"/>
                </a:solidFill>
                <a:highlight>
                  <a:srgbClr val="FF0000"/>
                </a:highlight>
                <a:latin typeface="Ubuntu"/>
                <a:ea typeface="Ubuntu"/>
                <a:cs typeface="Ubuntu"/>
                <a:sym typeface="Ubuntu"/>
              </a:rPr>
              <a:t>3</a:t>
            </a:r>
            <a:r>
              <a:rPr lang="el" sz="2750">
                <a:solidFill>
                  <a:srgbClr val="FFFFFF"/>
                </a:solidFill>
                <a:latin typeface="Ubuntu"/>
                <a:ea typeface="Ubuntu"/>
                <a:cs typeface="Ubuntu"/>
                <a:sym typeface="Ubuntu"/>
              </a:rPr>
              <a:t>) + 4) = (1 + 2) + (3 + 4)</a:t>
            </a:r>
            <a:endParaRPr sz="2900">
              <a:solidFill>
                <a:srgbClr val="FFFFFF"/>
              </a:solidFill>
              <a:latin typeface="Ubuntu"/>
              <a:ea typeface="Ubuntu"/>
              <a:cs typeface="Ubuntu"/>
              <a:sym typeface="Ubuntu"/>
            </a:endParaRPr>
          </a:p>
        </p:txBody>
      </p:sp>
      <p:cxnSp>
        <p:nvCxnSpPr>
          <p:cNvPr id="263" name="Google Shape;263;p43"/>
          <p:cNvCxnSpPr/>
          <p:nvPr/>
        </p:nvCxnSpPr>
        <p:spPr>
          <a:xfrm>
            <a:off x="2286725" y="2390350"/>
            <a:ext cx="225900" cy="290700"/>
          </a:xfrm>
          <a:prstGeom prst="straightConnector1">
            <a:avLst/>
          </a:prstGeom>
          <a:noFill/>
          <a:ln cap="flat" cmpd="sng" w="19050">
            <a:solidFill>
              <a:srgbClr val="FF0000"/>
            </a:solidFill>
            <a:prstDash val="solid"/>
            <a:round/>
            <a:headEnd len="med" w="med" type="none"/>
            <a:tailEnd len="med" w="med" type="none"/>
          </a:ln>
        </p:spPr>
      </p:cxnSp>
      <p:cxnSp>
        <p:nvCxnSpPr>
          <p:cNvPr id="264" name="Google Shape;264;p43"/>
          <p:cNvCxnSpPr/>
          <p:nvPr/>
        </p:nvCxnSpPr>
        <p:spPr>
          <a:xfrm flipH="1">
            <a:off x="2660525" y="2405350"/>
            <a:ext cx="185700" cy="271800"/>
          </a:xfrm>
          <a:prstGeom prst="straightConnector1">
            <a:avLst/>
          </a:prstGeom>
          <a:noFill/>
          <a:ln cap="flat" cmpd="sng" w="19050">
            <a:solidFill>
              <a:srgbClr val="FF0000"/>
            </a:solidFill>
            <a:prstDash val="solid"/>
            <a:round/>
            <a:headEnd len="med" w="med" type="none"/>
            <a:tailEnd len="med" w="med" type="none"/>
          </a:ln>
        </p:spPr>
      </p:cxnSp>
      <p:sp>
        <p:nvSpPr>
          <p:cNvPr id="265" name="Google Shape;265;p43"/>
          <p:cNvSpPr txBox="1"/>
          <p:nvPr/>
        </p:nvSpPr>
        <p:spPr>
          <a:xfrm>
            <a:off x="2427425" y="2494150"/>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cxnSp>
        <p:nvCxnSpPr>
          <p:cNvPr id="266" name="Google Shape;266;p43"/>
          <p:cNvCxnSpPr/>
          <p:nvPr/>
        </p:nvCxnSpPr>
        <p:spPr>
          <a:xfrm>
            <a:off x="2640425" y="2829250"/>
            <a:ext cx="225900" cy="290700"/>
          </a:xfrm>
          <a:prstGeom prst="straightConnector1">
            <a:avLst/>
          </a:prstGeom>
          <a:noFill/>
          <a:ln cap="flat" cmpd="sng" w="19050">
            <a:solidFill>
              <a:srgbClr val="FF0000"/>
            </a:solidFill>
            <a:prstDash val="solid"/>
            <a:round/>
            <a:headEnd len="med" w="med" type="none"/>
            <a:tailEnd len="med" w="med" type="none"/>
          </a:ln>
        </p:spPr>
      </p:cxnSp>
      <p:cxnSp>
        <p:nvCxnSpPr>
          <p:cNvPr id="267" name="Google Shape;267;p43"/>
          <p:cNvCxnSpPr/>
          <p:nvPr/>
        </p:nvCxnSpPr>
        <p:spPr>
          <a:xfrm flipH="1">
            <a:off x="3073100" y="2411825"/>
            <a:ext cx="398100" cy="689700"/>
          </a:xfrm>
          <a:prstGeom prst="straightConnector1">
            <a:avLst/>
          </a:prstGeom>
          <a:noFill/>
          <a:ln cap="flat" cmpd="sng" w="19050">
            <a:solidFill>
              <a:srgbClr val="FF0000"/>
            </a:solidFill>
            <a:prstDash val="solid"/>
            <a:round/>
            <a:headEnd len="med" w="med" type="none"/>
            <a:tailEnd len="med" w="med" type="none"/>
          </a:ln>
        </p:spPr>
      </p:cxnSp>
      <p:sp>
        <p:nvSpPr>
          <p:cNvPr id="268" name="Google Shape;268;p43"/>
          <p:cNvSpPr txBox="1"/>
          <p:nvPr/>
        </p:nvSpPr>
        <p:spPr>
          <a:xfrm>
            <a:off x="2808200" y="2911625"/>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Associativity</a:t>
            </a:r>
            <a:endParaRPr/>
          </a:p>
        </p:txBody>
      </p:sp>
      <p:sp>
        <p:nvSpPr>
          <p:cNvPr id="274" name="Google Shape;274;p44"/>
          <p:cNvSpPr txBox="1"/>
          <p:nvPr>
            <p:ph idx="1" type="body"/>
          </p:nvPr>
        </p:nvSpPr>
        <p:spPr>
          <a:xfrm>
            <a:off x="1748700" y="1818550"/>
            <a:ext cx="5646600" cy="6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2750">
                <a:solidFill>
                  <a:srgbClr val="FFFFFF"/>
                </a:solidFill>
                <a:latin typeface="Ubuntu"/>
                <a:ea typeface="Ubuntu"/>
                <a:cs typeface="Ubuntu"/>
                <a:sym typeface="Ubuntu"/>
              </a:rPr>
              <a:t>(((</a:t>
            </a:r>
            <a:r>
              <a:rPr lang="el" sz="2750">
                <a:solidFill>
                  <a:srgbClr val="FFFFFF"/>
                </a:solidFill>
                <a:highlight>
                  <a:srgbClr val="FF0000"/>
                </a:highlight>
                <a:latin typeface="Ubuntu"/>
                <a:ea typeface="Ubuntu"/>
                <a:cs typeface="Ubuntu"/>
                <a:sym typeface="Ubuntu"/>
              </a:rPr>
              <a:t>1 + 2) + 3</a:t>
            </a:r>
            <a:r>
              <a:rPr lang="el" sz="2750">
                <a:solidFill>
                  <a:srgbClr val="FFFFFF"/>
                </a:solidFill>
                <a:latin typeface="Ubuntu"/>
                <a:ea typeface="Ubuntu"/>
                <a:cs typeface="Ubuntu"/>
                <a:sym typeface="Ubuntu"/>
              </a:rPr>
              <a:t>) + </a:t>
            </a:r>
            <a:r>
              <a:rPr lang="el" sz="2750">
                <a:solidFill>
                  <a:srgbClr val="FFFFFF"/>
                </a:solidFill>
                <a:highlight>
                  <a:srgbClr val="FF0000"/>
                </a:highlight>
                <a:latin typeface="Ubuntu"/>
                <a:ea typeface="Ubuntu"/>
                <a:cs typeface="Ubuntu"/>
                <a:sym typeface="Ubuntu"/>
              </a:rPr>
              <a:t>4</a:t>
            </a:r>
            <a:r>
              <a:rPr lang="el" sz="2750">
                <a:solidFill>
                  <a:srgbClr val="FFFFFF"/>
                </a:solidFill>
                <a:latin typeface="Ubuntu"/>
                <a:ea typeface="Ubuntu"/>
                <a:cs typeface="Ubuntu"/>
                <a:sym typeface="Ubuntu"/>
              </a:rPr>
              <a:t>) = (1 + 2) + (3 + 4)</a:t>
            </a:r>
            <a:endParaRPr sz="2900">
              <a:solidFill>
                <a:srgbClr val="FFFFFF"/>
              </a:solidFill>
              <a:latin typeface="Ubuntu"/>
              <a:ea typeface="Ubuntu"/>
              <a:cs typeface="Ubuntu"/>
              <a:sym typeface="Ubuntu"/>
            </a:endParaRPr>
          </a:p>
        </p:txBody>
      </p:sp>
      <p:cxnSp>
        <p:nvCxnSpPr>
          <p:cNvPr id="275" name="Google Shape;275;p44"/>
          <p:cNvCxnSpPr/>
          <p:nvPr/>
        </p:nvCxnSpPr>
        <p:spPr>
          <a:xfrm>
            <a:off x="2286725" y="2390350"/>
            <a:ext cx="225900" cy="290700"/>
          </a:xfrm>
          <a:prstGeom prst="straightConnector1">
            <a:avLst/>
          </a:prstGeom>
          <a:noFill/>
          <a:ln cap="flat" cmpd="sng" w="19050">
            <a:solidFill>
              <a:srgbClr val="FF0000"/>
            </a:solidFill>
            <a:prstDash val="solid"/>
            <a:round/>
            <a:headEnd len="med" w="med" type="none"/>
            <a:tailEnd len="med" w="med" type="none"/>
          </a:ln>
        </p:spPr>
      </p:cxnSp>
      <p:cxnSp>
        <p:nvCxnSpPr>
          <p:cNvPr id="276" name="Google Shape;276;p44"/>
          <p:cNvCxnSpPr/>
          <p:nvPr/>
        </p:nvCxnSpPr>
        <p:spPr>
          <a:xfrm flipH="1">
            <a:off x="2660525" y="2405350"/>
            <a:ext cx="185700" cy="271800"/>
          </a:xfrm>
          <a:prstGeom prst="straightConnector1">
            <a:avLst/>
          </a:prstGeom>
          <a:noFill/>
          <a:ln cap="flat" cmpd="sng" w="19050">
            <a:solidFill>
              <a:srgbClr val="FF0000"/>
            </a:solidFill>
            <a:prstDash val="solid"/>
            <a:round/>
            <a:headEnd len="med" w="med" type="none"/>
            <a:tailEnd len="med" w="med" type="none"/>
          </a:ln>
        </p:spPr>
      </p:cxnSp>
      <p:sp>
        <p:nvSpPr>
          <p:cNvPr id="277" name="Google Shape;277;p44"/>
          <p:cNvSpPr txBox="1"/>
          <p:nvPr/>
        </p:nvSpPr>
        <p:spPr>
          <a:xfrm>
            <a:off x="2427425" y="2494150"/>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cxnSp>
        <p:nvCxnSpPr>
          <p:cNvPr id="278" name="Google Shape;278;p44"/>
          <p:cNvCxnSpPr/>
          <p:nvPr/>
        </p:nvCxnSpPr>
        <p:spPr>
          <a:xfrm>
            <a:off x="2640425" y="2829250"/>
            <a:ext cx="225900" cy="290700"/>
          </a:xfrm>
          <a:prstGeom prst="straightConnector1">
            <a:avLst/>
          </a:prstGeom>
          <a:noFill/>
          <a:ln cap="flat" cmpd="sng" w="19050">
            <a:solidFill>
              <a:srgbClr val="FF0000"/>
            </a:solidFill>
            <a:prstDash val="solid"/>
            <a:round/>
            <a:headEnd len="med" w="med" type="none"/>
            <a:tailEnd len="med" w="med" type="none"/>
          </a:ln>
        </p:spPr>
      </p:cxnSp>
      <p:cxnSp>
        <p:nvCxnSpPr>
          <p:cNvPr id="279" name="Google Shape;279;p44"/>
          <p:cNvCxnSpPr/>
          <p:nvPr/>
        </p:nvCxnSpPr>
        <p:spPr>
          <a:xfrm flipH="1">
            <a:off x="3073100" y="2411825"/>
            <a:ext cx="398100" cy="689700"/>
          </a:xfrm>
          <a:prstGeom prst="straightConnector1">
            <a:avLst/>
          </a:prstGeom>
          <a:noFill/>
          <a:ln cap="flat" cmpd="sng" w="19050">
            <a:solidFill>
              <a:srgbClr val="FF0000"/>
            </a:solidFill>
            <a:prstDash val="solid"/>
            <a:round/>
            <a:headEnd len="med" w="med" type="none"/>
            <a:tailEnd len="med" w="med" type="none"/>
          </a:ln>
        </p:spPr>
      </p:cxnSp>
      <p:sp>
        <p:nvSpPr>
          <p:cNvPr id="280" name="Google Shape;280;p44"/>
          <p:cNvSpPr txBox="1"/>
          <p:nvPr/>
        </p:nvSpPr>
        <p:spPr>
          <a:xfrm>
            <a:off x="2808200" y="2911625"/>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cxnSp>
        <p:nvCxnSpPr>
          <p:cNvPr id="281" name="Google Shape;281;p44"/>
          <p:cNvCxnSpPr/>
          <p:nvPr/>
        </p:nvCxnSpPr>
        <p:spPr>
          <a:xfrm flipH="1">
            <a:off x="3491075" y="2397950"/>
            <a:ext cx="678900" cy="1146600"/>
          </a:xfrm>
          <a:prstGeom prst="straightConnector1">
            <a:avLst/>
          </a:prstGeom>
          <a:noFill/>
          <a:ln cap="flat" cmpd="sng" w="19050">
            <a:solidFill>
              <a:srgbClr val="FF0000"/>
            </a:solidFill>
            <a:prstDash val="solid"/>
            <a:round/>
            <a:headEnd len="med" w="med" type="none"/>
            <a:tailEnd len="med" w="med" type="none"/>
          </a:ln>
        </p:spPr>
      </p:cxnSp>
      <p:cxnSp>
        <p:nvCxnSpPr>
          <p:cNvPr id="282" name="Google Shape;282;p44"/>
          <p:cNvCxnSpPr/>
          <p:nvPr/>
        </p:nvCxnSpPr>
        <p:spPr>
          <a:xfrm>
            <a:off x="3019800" y="3248150"/>
            <a:ext cx="225900" cy="290700"/>
          </a:xfrm>
          <a:prstGeom prst="straightConnector1">
            <a:avLst/>
          </a:prstGeom>
          <a:noFill/>
          <a:ln cap="flat" cmpd="sng" w="19050">
            <a:solidFill>
              <a:srgbClr val="FF0000"/>
            </a:solidFill>
            <a:prstDash val="solid"/>
            <a:round/>
            <a:headEnd len="med" w="med" type="none"/>
            <a:tailEnd len="med" w="med" type="none"/>
          </a:ln>
        </p:spPr>
      </p:cxnSp>
      <p:sp>
        <p:nvSpPr>
          <p:cNvPr id="283" name="Google Shape;283;p44"/>
          <p:cNvSpPr txBox="1"/>
          <p:nvPr/>
        </p:nvSpPr>
        <p:spPr>
          <a:xfrm>
            <a:off x="3212375" y="3343850"/>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Associativity</a:t>
            </a:r>
            <a:endParaRPr/>
          </a:p>
        </p:txBody>
      </p:sp>
      <p:sp>
        <p:nvSpPr>
          <p:cNvPr id="289" name="Google Shape;289;p45"/>
          <p:cNvSpPr txBox="1"/>
          <p:nvPr>
            <p:ph idx="1" type="body"/>
          </p:nvPr>
        </p:nvSpPr>
        <p:spPr>
          <a:xfrm>
            <a:off x="1748700" y="1818550"/>
            <a:ext cx="5646600" cy="6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2750">
                <a:solidFill>
                  <a:srgbClr val="FFFFFF"/>
                </a:solidFill>
                <a:latin typeface="Ubuntu"/>
                <a:ea typeface="Ubuntu"/>
                <a:cs typeface="Ubuntu"/>
                <a:sym typeface="Ubuntu"/>
              </a:rPr>
              <a:t>(((</a:t>
            </a:r>
            <a:r>
              <a:rPr lang="el" sz="2750">
                <a:solidFill>
                  <a:srgbClr val="FFFFFF"/>
                </a:solidFill>
                <a:highlight>
                  <a:srgbClr val="FF0000"/>
                </a:highlight>
                <a:latin typeface="Ubuntu"/>
                <a:ea typeface="Ubuntu"/>
                <a:cs typeface="Ubuntu"/>
                <a:sym typeface="Ubuntu"/>
              </a:rPr>
              <a:t>1 + 2) + 3</a:t>
            </a:r>
            <a:r>
              <a:rPr lang="el" sz="2750">
                <a:solidFill>
                  <a:srgbClr val="FFFFFF"/>
                </a:solidFill>
                <a:latin typeface="Ubuntu"/>
                <a:ea typeface="Ubuntu"/>
                <a:cs typeface="Ubuntu"/>
                <a:sym typeface="Ubuntu"/>
              </a:rPr>
              <a:t>) + </a:t>
            </a:r>
            <a:r>
              <a:rPr lang="el" sz="2750">
                <a:solidFill>
                  <a:srgbClr val="FFFFFF"/>
                </a:solidFill>
                <a:highlight>
                  <a:srgbClr val="FF0000"/>
                </a:highlight>
                <a:latin typeface="Ubuntu"/>
                <a:ea typeface="Ubuntu"/>
                <a:cs typeface="Ubuntu"/>
                <a:sym typeface="Ubuntu"/>
              </a:rPr>
              <a:t>4</a:t>
            </a:r>
            <a:r>
              <a:rPr lang="el" sz="2750">
                <a:solidFill>
                  <a:srgbClr val="FFFFFF"/>
                </a:solidFill>
                <a:latin typeface="Ubuntu"/>
                <a:ea typeface="Ubuntu"/>
                <a:cs typeface="Ubuntu"/>
                <a:sym typeface="Ubuntu"/>
              </a:rPr>
              <a:t>) = (</a:t>
            </a:r>
            <a:r>
              <a:rPr lang="el" sz="2750">
                <a:solidFill>
                  <a:srgbClr val="FFFFFF"/>
                </a:solidFill>
                <a:highlight>
                  <a:srgbClr val="FF0000"/>
                </a:highlight>
                <a:latin typeface="Ubuntu"/>
                <a:ea typeface="Ubuntu"/>
                <a:cs typeface="Ubuntu"/>
                <a:sym typeface="Ubuntu"/>
              </a:rPr>
              <a:t>1</a:t>
            </a:r>
            <a:r>
              <a:rPr lang="el" sz="2750">
                <a:solidFill>
                  <a:srgbClr val="FFFFFF"/>
                </a:solidFill>
                <a:latin typeface="Ubuntu"/>
                <a:ea typeface="Ubuntu"/>
                <a:cs typeface="Ubuntu"/>
                <a:sym typeface="Ubuntu"/>
              </a:rPr>
              <a:t> + </a:t>
            </a:r>
            <a:r>
              <a:rPr lang="el" sz="2750">
                <a:solidFill>
                  <a:srgbClr val="FFFFFF"/>
                </a:solidFill>
                <a:highlight>
                  <a:srgbClr val="FF0000"/>
                </a:highlight>
                <a:latin typeface="Ubuntu"/>
                <a:ea typeface="Ubuntu"/>
                <a:cs typeface="Ubuntu"/>
                <a:sym typeface="Ubuntu"/>
              </a:rPr>
              <a:t>2</a:t>
            </a:r>
            <a:r>
              <a:rPr lang="el" sz="2750">
                <a:solidFill>
                  <a:srgbClr val="FFFFFF"/>
                </a:solidFill>
                <a:latin typeface="Ubuntu"/>
                <a:ea typeface="Ubuntu"/>
                <a:cs typeface="Ubuntu"/>
                <a:sym typeface="Ubuntu"/>
              </a:rPr>
              <a:t>) + (3 + 4)</a:t>
            </a:r>
            <a:endParaRPr sz="2900">
              <a:solidFill>
                <a:srgbClr val="FFFFFF"/>
              </a:solidFill>
              <a:latin typeface="Ubuntu"/>
              <a:ea typeface="Ubuntu"/>
              <a:cs typeface="Ubuntu"/>
              <a:sym typeface="Ubuntu"/>
            </a:endParaRPr>
          </a:p>
        </p:txBody>
      </p:sp>
      <p:cxnSp>
        <p:nvCxnSpPr>
          <p:cNvPr id="290" name="Google Shape;290;p45"/>
          <p:cNvCxnSpPr/>
          <p:nvPr/>
        </p:nvCxnSpPr>
        <p:spPr>
          <a:xfrm>
            <a:off x="2286725" y="2390350"/>
            <a:ext cx="225900" cy="290700"/>
          </a:xfrm>
          <a:prstGeom prst="straightConnector1">
            <a:avLst/>
          </a:prstGeom>
          <a:noFill/>
          <a:ln cap="flat" cmpd="sng" w="19050">
            <a:solidFill>
              <a:srgbClr val="FF0000"/>
            </a:solidFill>
            <a:prstDash val="solid"/>
            <a:round/>
            <a:headEnd len="med" w="med" type="none"/>
            <a:tailEnd len="med" w="med" type="none"/>
          </a:ln>
        </p:spPr>
      </p:cxnSp>
      <p:cxnSp>
        <p:nvCxnSpPr>
          <p:cNvPr id="291" name="Google Shape;291;p45"/>
          <p:cNvCxnSpPr/>
          <p:nvPr/>
        </p:nvCxnSpPr>
        <p:spPr>
          <a:xfrm flipH="1">
            <a:off x="2660525" y="2405350"/>
            <a:ext cx="185700" cy="271800"/>
          </a:xfrm>
          <a:prstGeom prst="straightConnector1">
            <a:avLst/>
          </a:prstGeom>
          <a:noFill/>
          <a:ln cap="flat" cmpd="sng" w="19050">
            <a:solidFill>
              <a:srgbClr val="FF0000"/>
            </a:solidFill>
            <a:prstDash val="solid"/>
            <a:round/>
            <a:headEnd len="med" w="med" type="none"/>
            <a:tailEnd len="med" w="med" type="none"/>
          </a:ln>
        </p:spPr>
      </p:cxnSp>
      <p:sp>
        <p:nvSpPr>
          <p:cNvPr id="292" name="Google Shape;292;p45"/>
          <p:cNvSpPr txBox="1"/>
          <p:nvPr/>
        </p:nvSpPr>
        <p:spPr>
          <a:xfrm>
            <a:off x="2427425" y="2494150"/>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cxnSp>
        <p:nvCxnSpPr>
          <p:cNvPr id="293" name="Google Shape;293;p45"/>
          <p:cNvCxnSpPr/>
          <p:nvPr/>
        </p:nvCxnSpPr>
        <p:spPr>
          <a:xfrm>
            <a:off x="2640425" y="2829250"/>
            <a:ext cx="225900" cy="290700"/>
          </a:xfrm>
          <a:prstGeom prst="straightConnector1">
            <a:avLst/>
          </a:prstGeom>
          <a:noFill/>
          <a:ln cap="flat" cmpd="sng" w="19050">
            <a:solidFill>
              <a:srgbClr val="FF0000"/>
            </a:solidFill>
            <a:prstDash val="solid"/>
            <a:round/>
            <a:headEnd len="med" w="med" type="none"/>
            <a:tailEnd len="med" w="med" type="none"/>
          </a:ln>
        </p:spPr>
      </p:cxnSp>
      <p:cxnSp>
        <p:nvCxnSpPr>
          <p:cNvPr id="294" name="Google Shape;294;p45"/>
          <p:cNvCxnSpPr/>
          <p:nvPr/>
        </p:nvCxnSpPr>
        <p:spPr>
          <a:xfrm flipH="1">
            <a:off x="3073100" y="2411825"/>
            <a:ext cx="398100" cy="689700"/>
          </a:xfrm>
          <a:prstGeom prst="straightConnector1">
            <a:avLst/>
          </a:prstGeom>
          <a:noFill/>
          <a:ln cap="flat" cmpd="sng" w="19050">
            <a:solidFill>
              <a:srgbClr val="FF0000"/>
            </a:solidFill>
            <a:prstDash val="solid"/>
            <a:round/>
            <a:headEnd len="med" w="med" type="none"/>
            <a:tailEnd len="med" w="med" type="none"/>
          </a:ln>
        </p:spPr>
      </p:cxnSp>
      <p:sp>
        <p:nvSpPr>
          <p:cNvPr id="295" name="Google Shape;295;p45"/>
          <p:cNvSpPr txBox="1"/>
          <p:nvPr/>
        </p:nvSpPr>
        <p:spPr>
          <a:xfrm>
            <a:off x="2808200" y="2911625"/>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cxnSp>
        <p:nvCxnSpPr>
          <p:cNvPr id="296" name="Google Shape;296;p45"/>
          <p:cNvCxnSpPr/>
          <p:nvPr/>
        </p:nvCxnSpPr>
        <p:spPr>
          <a:xfrm flipH="1">
            <a:off x="3491075" y="2397950"/>
            <a:ext cx="678900" cy="1146600"/>
          </a:xfrm>
          <a:prstGeom prst="straightConnector1">
            <a:avLst/>
          </a:prstGeom>
          <a:noFill/>
          <a:ln cap="flat" cmpd="sng" w="19050">
            <a:solidFill>
              <a:srgbClr val="FF0000"/>
            </a:solidFill>
            <a:prstDash val="solid"/>
            <a:round/>
            <a:headEnd len="med" w="med" type="none"/>
            <a:tailEnd len="med" w="med" type="none"/>
          </a:ln>
        </p:spPr>
      </p:cxnSp>
      <p:cxnSp>
        <p:nvCxnSpPr>
          <p:cNvPr id="297" name="Google Shape;297;p45"/>
          <p:cNvCxnSpPr/>
          <p:nvPr/>
        </p:nvCxnSpPr>
        <p:spPr>
          <a:xfrm>
            <a:off x="3019800" y="3248150"/>
            <a:ext cx="225900" cy="290700"/>
          </a:xfrm>
          <a:prstGeom prst="straightConnector1">
            <a:avLst/>
          </a:prstGeom>
          <a:noFill/>
          <a:ln cap="flat" cmpd="sng" w="19050">
            <a:solidFill>
              <a:srgbClr val="FF0000"/>
            </a:solidFill>
            <a:prstDash val="solid"/>
            <a:round/>
            <a:headEnd len="med" w="med" type="none"/>
            <a:tailEnd len="med" w="med" type="none"/>
          </a:ln>
        </p:spPr>
      </p:cxnSp>
      <p:sp>
        <p:nvSpPr>
          <p:cNvPr id="298" name="Google Shape;298;p45"/>
          <p:cNvSpPr txBox="1"/>
          <p:nvPr/>
        </p:nvSpPr>
        <p:spPr>
          <a:xfrm>
            <a:off x="3212375" y="3343850"/>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cxnSp>
        <p:nvCxnSpPr>
          <p:cNvPr id="299" name="Google Shape;299;p45"/>
          <p:cNvCxnSpPr/>
          <p:nvPr/>
        </p:nvCxnSpPr>
        <p:spPr>
          <a:xfrm>
            <a:off x="4953313" y="2390350"/>
            <a:ext cx="225900" cy="290700"/>
          </a:xfrm>
          <a:prstGeom prst="straightConnector1">
            <a:avLst/>
          </a:prstGeom>
          <a:noFill/>
          <a:ln cap="flat" cmpd="sng" w="19050">
            <a:solidFill>
              <a:srgbClr val="FF0000"/>
            </a:solidFill>
            <a:prstDash val="solid"/>
            <a:round/>
            <a:headEnd len="med" w="med" type="none"/>
            <a:tailEnd len="med" w="med" type="none"/>
          </a:ln>
        </p:spPr>
      </p:cxnSp>
      <p:cxnSp>
        <p:nvCxnSpPr>
          <p:cNvPr id="300" name="Google Shape;300;p45"/>
          <p:cNvCxnSpPr/>
          <p:nvPr/>
        </p:nvCxnSpPr>
        <p:spPr>
          <a:xfrm flipH="1">
            <a:off x="5327113" y="2405350"/>
            <a:ext cx="185700" cy="271800"/>
          </a:xfrm>
          <a:prstGeom prst="straightConnector1">
            <a:avLst/>
          </a:prstGeom>
          <a:noFill/>
          <a:ln cap="flat" cmpd="sng" w="19050">
            <a:solidFill>
              <a:srgbClr val="FF0000"/>
            </a:solidFill>
            <a:prstDash val="solid"/>
            <a:round/>
            <a:headEnd len="med" w="med" type="none"/>
            <a:tailEnd len="med" w="med" type="none"/>
          </a:ln>
        </p:spPr>
      </p:cxnSp>
      <p:sp>
        <p:nvSpPr>
          <p:cNvPr id="301" name="Google Shape;301;p45"/>
          <p:cNvSpPr txBox="1"/>
          <p:nvPr/>
        </p:nvSpPr>
        <p:spPr>
          <a:xfrm>
            <a:off x="5094013" y="2494150"/>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Associativity</a:t>
            </a:r>
            <a:endParaRPr/>
          </a:p>
        </p:txBody>
      </p:sp>
      <p:sp>
        <p:nvSpPr>
          <p:cNvPr id="307" name="Google Shape;307;p46"/>
          <p:cNvSpPr txBox="1"/>
          <p:nvPr>
            <p:ph idx="1" type="body"/>
          </p:nvPr>
        </p:nvSpPr>
        <p:spPr>
          <a:xfrm>
            <a:off x="1748700" y="1818550"/>
            <a:ext cx="5646600" cy="6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2750">
                <a:solidFill>
                  <a:srgbClr val="FFFFFF"/>
                </a:solidFill>
                <a:latin typeface="Ubuntu"/>
                <a:ea typeface="Ubuntu"/>
                <a:cs typeface="Ubuntu"/>
                <a:sym typeface="Ubuntu"/>
              </a:rPr>
              <a:t>(((</a:t>
            </a:r>
            <a:r>
              <a:rPr lang="el" sz="2750">
                <a:solidFill>
                  <a:srgbClr val="FFFFFF"/>
                </a:solidFill>
                <a:highlight>
                  <a:srgbClr val="FF0000"/>
                </a:highlight>
                <a:latin typeface="Ubuntu"/>
                <a:ea typeface="Ubuntu"/>
                <a:cs typeface="Ubuntu"/>
                <a:sym typeface="Ubuntu"/>
              </a:rPr>
              <a:t>1 + 2) + 3</a:t>
            </a:r>
            <a:r>
              <a:rPr lang="el" sz="2750">
                <a:solidFill>
                  <a:srgbClr val="FFFFFF"/>
                </a:solidFill>
                <a:latin typeface="Ubuntu"/>
                <a:ea typeface="Ubuntu"/>
                <a:cs typeface="Ubuntu"/>
                <a:sym typeface="Ubuntu"/>
              </a:rPr>
              <a:t>) + </a:t>
            </a:r>
            <a:r>
              <a:rPr lang="el" sz="2750">
                <a:solidFill>
                  <a:srgbClr val="FFFFFF"/>
                </a:solidFill>
                <a:highlight>
                  <a:srgbClr val="FF0000"/>
                </a:highlight>
                <a:latin typeface="Ubuntu"/>
                <a:ea typeface="Ubuntu"/>
                <a:cs typeface="Ubuntu"/>
                <a:sym typeface="Ubuntu"/>
              </a:rPr>
              <a:t>4</a:t>
            </a:r>
            <a:r>
              <a:rPr lang="el" sz="2750">
                <a:solidFill>
                  <a:srgbClr val="FFFFFF"/>
                </a:solidFill>
                <a:latin typeface="Ubuntu"/>
                <a:ea typeface="Ubuntu"/>
                <a:cs typeface="Ubuntu"/>
                <a:sym typeface="Ubuntu"/>
              </a:rPr>
              <a:t>) = (</a:t>
            </a:r>
            <a:r>
              <a:rPr lang="el" sz="2750">
                <a:solidFill>
                  <a:srgbClr val="FFFFFF"/>
                </a:solidFill>
                <a:highlight>
                  <a:srgbClr val="FF0000"/>
                </a:highlight>
                <a:latin typeface="Ubuntu"/>
                <a:ea typeface="Ubuntu"/>
                <a:cs typeface="Ubuntu"/>
                <a:sym typeface="Ubuntu"/>
              </a:rPr>
              <a:t>1</a:t>
            </a:r>
            <a:r>
              <a:rPr lang="el" sz="2750">
                <a:solidFill>
                  <a:srgbClr val="FFFFFF"/>
                </a:solidFill>
                <a:latin typeface="Ubuntu"/>
                <a:ea typeface="Ubuntu"/>
                <a:cs typeface="Ubuntu"/>
                <a:sym typeface="Ubuntu"/>
              </a:rPr>
              <a:t> + </a:t>
            </a:r>
            <a:r>
              <a:rPr lang="el" sz="2750">
                <a:solidFill>
                  <a:srgbClr val="FFFFFF"/>
                </a:solidFill>
                <a:highlight>
                  <a:srgbClr val="FF0000"/>
                </a:highlight>
                <a:latin typeface="Ubuntu"/>
                <a:ea typeface="Ubuntu"/>
                <a:cs typeface="Ubuntu"/>
                <a:sym typeface="Ubuntu"/>
              </a:rPr>
              <a:t>2</a:t>
            </a:r>
            <a:r>
              <a:rPr lang="el" sz="2750">
                <a:solidFill>
                  <a:srgbClr val="FFFFFF"/>
                </a:solidFill>
                <a:latin typeface="Ubuntu"/>
                <a:ea typeface="Ubuntu"/>
                <a:cs typeface="Ubuntu"/>
                <a:sym typeface="Ubuntu"/>
              </a:rPr>
              <a:t>) + (</a:t>
            </a:r>
            <a:r>
              <a:rPr lang="el" sz="2750">
                <a:solidFill>
                  <a:srgbClr val="FFFFFF"/>
                </a:solidFill>
                <a:highlight>
                  <a:srgbClr val="FF0000"/>
                </a:highlight>
                <a:latin typeface="Ubuntu"/>
                <a:ea typeface="Ubuntu"/>
                <a:cs typeface="Ubuntu"/>
                <a:sym typeface="Ubuntu"/>
              </a:rPr>
              <a:t>3</a:t>
            </a:r>
            <a:r>
              <a:rPr lang="el" sz="2750">
                <a:solidFill>
                  <a:srgbClr val="FFFFFF"/>
                </a:solidFill>
                <a:latin typeface="Ubuntu"/>
                <a:ea typeface="Ubuntu"/>
                <a:cs typeface="Ubuntu"/>
                <a:sym typeface="Ubuntu"/>
              </a:rPr>
              <a:t> + </a:t>
            </a:r>
            <a:r>
              <a:rPr lang="el" sz="2750">
                <a:solidFill>
                  <a:srgbClr val="FFFFFF"/>
                </a:solidFill>
                <a:highlight>
                  <a:srgbClr val="FF0000"/>
                </a:highlight>
                <a:latin typeface="Ubuntu"/>
                <a:ea typeface="Ubuntu"/>
                <a:cs typeface="Ubuntu"/>
                <a:sym typeface="Ubuntu"/>
              </a:rPr>
              <a:t>4</a:t>
            </a:r>
            <a:r>
              <a:rPr lang="el" sz="2750">
                <a:solidFill>
                  <a:srgbClr val="FFFFFF"/>
                </a:solidFill>
                <a:latin typeface="Ubuntu"/>
                <a:ea typeface="Ubuntu"/>
                <a:cs typeface="Ubuntu"/>
                <a:sym typeface="Ubuntu"/>
              </a:rPr>
              <a:t>)</a:t>
            </a:r>
            <a:endParaRPr sz="2900">
              <a:solidFill>
                <a:srgbClr val="FFFFFF"/>
              </a:solidFill>
              <a:latin typeface="Ubuntu"/>
              <a:ea typeface="Ubuntu"/>
              <a:cs typeface="Ubuntu"/>
              <a:sym typeface="Ubuntu"/>
            </a:endParaRPr>
          </a:p>
        </p:txBody>
      </p:sp>
      <p:cxnSp>
        <p:nvCxnSpPr>
          <p:cNvPr id="308" name="Google Shape;308;p46"/>
          <p:cNvCxnSpPr/>
          <p:nvPr/>
        </p:nvCxnSpPr>
        <p:spPr>
          <a:xfrm>
            <a:off x="2286725" y="2390350"/>
            <a:ext cx="225900" cy="290700"/>
          </a:xfrm>
          <a:prstGeom prst="straightConnector1">
            <a:avLst/>
          </a:prstGeom>
          <a:noFill/>
          <a:ln cap="flat" cmpd="sng" w="19050">
            <a:solidFill>
              <a:srgbClr val="FF0000"/>
            </a:solidFill>
            <a:prstDash val="solid"/>
            <a:round/>
            <a:headEnd len="med" w="med" type="none"/>
            <a:tailEnd len="med" w="med" type="none"/>
          </a:ln>
        </p:spPr>
      </p:cxnSp>
      <p:cxnSp>
        <p:nvCxnSpPr>
          <p:cNvPr id="309" name="Google Shape;309;p46"/>
          <p:cNvCxnSpPr/>
          <p:nvPr/>
        </p:nvCxnSpPr>
        <p:spPr>
          <a:xfrm flipH="1">
            <a:off x="2660525" y="2405350"/>
            <a:ext cx="185700" cy="271800"/>
          </a:xfrm>
          <a:prstGeom prst="straightConnector1">
            <a:avLst/>
          </a:prstGeom>
          <a:noFill/>
          <a:ln cap="flat" cmpd="sng" w="19050">
            <a:solidFill>
              <a:srgbClr val="FF0000"/>
            </a:solidFill>
            <a:prstDash val="solid"/>
            <a:round/>
            <a:headEnd len="med" w="med" type="none"/>
            <a:tailEnd len="med" w="med" type="none"/>
          </a:ln>
        </p:spPr>
      </p:cxnSp>
      <p:sp>
        <p:nvSpPr>
          <p:cNvPr id="310" name="Google Shape;310;p46"/>
          <p:cNvSpPr txBox="1"/>
          <p:nvPr/>
        </p:nvSpPr>
        <p:spPr>
          <a:xfrm>
            <a:off x="2427425" y="2494150"/>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cxnSp>
        <p:nvCxnSpPr>
          <p:cNvPr id="311" name="Google Shape;311;p46"/>
          <p:cNvCxnSpPr/>
          <p:nvPr/>
        </p:nvCxnSpPr>
        <p:spPr>
          <a:xfrm>
            <a:off x="2640425" y="2829250"/>
            <a:ext cx="225900" cy="290700"/>
          </a:xfrm>
          <a:prstGeom prst="straightConnector1">
            <a:avLst/>
          </a:prstGeom>
          <a:noFill/>
          <a:ln cap="flat" cmpd="sng" w="19050">
            <a:solidFill>
              <a:srgbClr val="FF0000"/>
            </a:solidFill>
            <a:prstDash val="solid"/>
            <a:round/>
            <a:headEnd len="med" w="med" type="none"/>
            <a:tailEnd len="med" w="med" type="none"/>
          </a:ln>
        </p:spPr>
      </p:cxnSp>
      <p:cxnSp>
        <p:nvCxnSpPr>
          <p:cNvPr id="312" name="Google Shape;312;p46"/>
          <p:cNvCxnSpPr/>
          <p:nvPr/>
        </p:nvCxnSpPr>
        <p:spPr>
          <a:xfrm flipH="1">
            <a:off x="3073100" y="2411825"/>
            <a:ext cx="398100" cy="689700"/>
          </a:xfrm>
          <a:prstGeom prst="straightConnector1">
            <a:avLst/>
          </a:prstGeom>
          <a:noFill/>
          <a:ln cap="flat" cmpd="sng" w="19050">
            <a:solidFill>
              <a:srgbClr val="FF0000"/>
            </a:solidFill>
            <a:prstDash val="solid"/>
            <a:round/>
            <a:headEnd len="med" w="med" type="none"/>
            <a:tailEnd len="med" w="med" type="none"/>
          </a:ln>
        </p:spPr>
      </p:cxnSp>
      <p:sp>
        <p:nvSpPr>
          <p:cNvPr id="313" name="Google Shape;313;p46"/>
          <p:cNvSpPr txBox="1"/>
          <p:nvPr/>
        </p:nvSpPr>
        <p:spPr>
          <a:xfrm>
            <a:off x="2808200" y="2911625"/>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cxnSp>
        <p:nvCxnSpPr>
          <p:cNvPr id="314" name="Google Shape;314;p46"/>
          <p:cNvCxnSpPr/>
          <p:nvPr/>
        </p:nvCxnSpPr>
        <p:spPr>
          <a:xfrm flipH="1">
            <a:off x="3491075" y="2397950"/>
            <a:ext cx="678900" cy="1146600"/>
          </a:xfrm>
          <a:prstGeom prst="straightConnector1">
            <a:avLst/>
          </a:prstGeom>
          <a:noFill/>
          <a:ln cap="flat" cmpd="sng" w="19050">
            <a:solidFill>
              <a:srgbClr val="FF0000"/>
            </a:solidFill>
            <a:prstDash val="solid"/>
            <a:round/>
            <a:headEnd len="med" w="med" type="none"/>
            <a:tailEnd len="med" w="med" type="none"/>
          </a:ln>
        </p:spPr>
      </p:cxnSp>
      <p:cxnSp>
        <p:nvCxnSpPr>
          <p:cNvPr id="315" name="Google Shape;315;p46"/>
          <p:cNvCxnSpPr/>
          <p:nvPr/>
        </p:nvCxnSpPr>
        <p:spPr>
          <a:xfrm>
            <a:off x="3019800" y="3248150"/>
            <a:ext cx="225900" cy="290700"/>
          </a:xfrm>
          <a:prstGeom prst="straightConnector1">
            <a:avLst/>
          </a:prstGeom>
          <a:noFill/>
          <a:ln cap="flat" cmpd="sng" w="19050">
            <a:solidFill>
              <a:srgbClr val="FF0000"/>
            </a:solidFill>
            <a:prstDash val="solid"/>
            <a:round/>
            <a:headEnd len="med" w="med" type="none"/>
            <a:tailEnd len="med" w="med" type="none"/>
          </a:ln>
        </p:spPr>
      </p:cxnSp>
      <p:sp>
        <p:nvSpPr>
          <p:cNvPr id="316" name="Google Shape;316;p46"/>
          <p:cNvSpPr txBox="1"/>
          <p:nvPr/>
        </p:nvSpPr>
        <p:spPr>
          <a:xfrm>
            <a:off x="3212375" y="3343850"/>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cxnSp>
        <p:nvCxnSpPr>
          <p:cNvPr id="317" name="Google Shape;317;p46"/>
          <p:cNvCxnSpPr/>
          <p:nvPr/>
        </p:nvCxnSpPr>
        <p:spPr>
          <a:xfrm>
            <a:off x="6296150" y="2390350"/>
            <a:ext cx="225900" cy="290700"/>
          </a:xfrm>
          <a:prstGeom prst="straightConnector1">
            <a:avLst/>
          </a:prstGeom>
          <a:noFill/>
          <a:ln cap="flat" cmpd="sng" w="19050">
            <a:solidFill>
              <a:srgbClr val="FF0000"/>
            </a:solidFill>
            <a:prstDash val="solid"/>
            <a:round/>
            <a:headEnd len="med" w="med" type="none"/>
            <a:tailEnd len="med" w="med" type="none"/>
          </a:ln>
        </p:spPr>
      </p:cxnSp>
      <p:cxnSp>
        <p:nvCxnSpPr>
          <p:cNvPr id="318" name="Google Shape;318;p46"/>
          <p:cNvCxnSpPr/>
          <p:nvPr/>
        </p:nvCxnSpPr>
        <p:spPr>
          <a:xfrm flipH="1">
            <a:off x="6669950" y="2405350"/>
            <a:ext cx="185700" cy="271800"/>
          </a:xfrm>
          <a:prstGeom prst="straightConnector1">
            <a:avLst/>
          </a:prstGeom>
          <a:noFill/>
          <a:ln cap="flat" cmpd="sng" w="19050">
            <a:solidFill>
              <a:srgbClr val="FF0000"/>
            </a:solidFill>
            <a:prstDash val="solid"/>
            <a:round/>
            <a:headEnd len="med" w="med" type="none"/>
            <a:tailEnd len="med" w="med" type="none"/>
          </a:ln>
        </p:spPr>
      </p:cxnSp>
      <p:sp>
        <p:nvSpPr>
          <p:cNvPr id="319" name="Google Shape;319;p46"/>
          <p:cNvSpPr txBox="1"/>
          <p:nvPr/>
        </p:nvSpPr>
        <p:spPr>
          <a:xfrm>
            <a:off x="6436850" y="2494150"/>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cxnSp>
        <p:nvCxnSpPr>
          <p:cNvPr id="320" name="Google Shape;320;p46"/>
          <p:cNvCxnSpPr/>
          <p:nvPr/>
        </p:nvCxnSpPr>
        <p:spPr>
          <a:xfrm>
            <a:off x="4953313" y="2390350"/>
            <a:ext cx="225900" cy="290700"/>
          </a:xfrm>
          <a:prstGeom prst="straightConnector1">
            <a:avLst/>
          </a:prstGeom>
          <a:noFill/>
          <a:ln cap="flat" cmpd="sng" w="19050">
            <a:solidFill>
              <a:srgbClr val="FF0000"/>
            </a:solidFill>
            <a:prstDash val="solid"/>
            <a:round/>
            <a:headEnd len="med" w="med" type="none"/>
            <a:tailEnd len="med" w="med" type="none"/>
          </a:ln>
        </p:spPr>
      </p:cxnSp>
      <p:cxnSp>
        <p:nvCxnSpPr>
          <p:cNvPr id="321" name="Google Shape;321;p46"/>
          <p:cNvCxnSpPr/>
          <p:nvPr/>
        </p:nvCxnSpPr>
        <p:spPr>
          <a:xfrm flipH="1">
            <a:off x="5327113" y="2405350"/>
            <a:ext cx="185700" cy="271800"/>
          </a:xfrm>
          <a:prstGeom prst="straightConnector1">
            <a:avLst/>
          </a:prstGeom>
          <a:noFill/>
          <a:ln cap="flat" cmpd="sng" w="19050">
            <a:solidFill>
              <a:srgbClr val="FF0000"/>
            </a:solidFill>
            <a:prstDash val="solid"/>
            <a:round/>
            <a:headEnd len="med" w="med" type="none"/>
            <a:tailEnd len="med" w="med" type="none"/>
          </a:ln>
        </p:spPr>
      </p:cxnSp>
      <p:sp>
        <p:nvSpPr>
          <p:cNvPr id="322" name="Google Shape;322;p46"/>
          <p:cNvSpPr txBox="1"/>
          <p:nvPr/>
        </p:nvSpPr>
        <p:spPr>
          <a:xfrm>
            <a:off x="5094013" y="2494150"/>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Associativity</a:t>
            </a:r>
            <a:endParaRPr/>
          </a:p>
        </p:txBody>
      </p:sp>
      <p:sp>
        <p:nvSpPr>
          <p:cNvPr id="328" name="Google Shape;328;p47"/>
          <p:cNvSpPr txBox="1"/>
          <p:nvPr>
            <p:ph idx="1" type="body"/>
          </p:nvPr>
        </p:nvSpPr>
        <p:spPr>
          <a:xfrm>
            <a:off x="1748700" y="1818550"/>
            <a:ext cx="5646600" cy="6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2750">
                <a:solidFill>
                  <a:srgbClr val="FFFFFF"/>
                </a:solidFill>
                <a:latin typeface="Ubuntu"/>
                <a:ea typeface="Ubuntu"/>
                <a:cs typeface="Ubuntu"/>
                <a:sym typeface="Ubuntu"/>
              </a:rPr>
              <a:t>(((</a:t>
            </a:r>
            <a:r>
              <a:rPr lang="el" sz="2750">
                <a:solidFill>
                  <a:srgbClr val="FFFFFF"/>
                </a:solidFill>
                <a:highlight>
                  <a:srgbClr val="FF0000"/>
                </a:highlight>
                <a:latin typeface="Ubuntu"/>
                <a:ea typeface="Ubuntu"/>
                <a:cs typeface="Ubuntu"/>
                <a:sym typeface="Ubuntu"/>
              </a:rPr>
              <a:t>1 + 2) + 3</a:t>
            </a:r>
            <a:r>
              <a:rPr lang="el" sz="2750">
                <a:solidFill>
                  <a:srgbClr val="FFFFFF"/>
                </a:solidFill>
                <a:latin typeface="Ubuntu"/>
                <a:ea typeface="Ubuntu"/>
                <a:cs typeface="Ubuntu"/>
                <a:sym typeface="Ubuntu"/>
              </a:rPr>
              <a:t>) + </a:t>
            </a:r>
            <a:r>
              <a:rPr lang="el" sz="2750">
                <a:solidFill>
                  <a:srgbClr val="FFFFFF"/>
                </a:solidFill>
                <a:highlight>
                  <a:srgbClr val="FF0000"/>
                </a:highlight>
                <a:latin typeface="Ubuntu"/>
                <a:ea typeface="Ubuntu"/>
                <a:cs typeface="Ubuntu"/>
                <a:sym typeface="Ubuntu"/>
              </a:rPr>
              <a:t>4</a:t>
            </a:r>
            <a:r>
              <a:rPr lang="el" sz="2750">
                <a:solidFill>
                  <a:srgbClr val="FFFFFF"/>
                </a:solidFill>
                <a:latin typeface="Ubuntu"/>
                <a:ea typeface="Ubuntu"/>
                <a:cs typeface="Ubuntu"/>
                <a:sym typeface="Ubuntu"/>
              </a:rPr>
              <a:t>) = (</a:t>
            </a:r>
            <a:r>
              <a:rPr lang="el" sz="2750">
                <a:solidFill>
                  <a:srgbClr val="FFFFFF"/>
                </a:solidFill>
                <a:highlight>
                  <a:srgbClr val="FF0000"/>
                </a:highlight>
                <a:latin typeface="Ubuntu"/>
                <a:ea typeface="Ubuntu"/>
                <a:cs typeface="Ubuntu"/>
                <a:sym typeface="Ubuntu"/>
              </a:rPr>
              <a:t>1 + 2</a:t>
            </a:r>
            <a:r>
              <a:rPr lang="el" sz="2750">
                <a:solidFill>
                  <a:srgbClr val="FFFFFF"/>
                </a:solidFill>
                <a:latin typeface="Ubuntu"/>
                <a:ea typeface="Ubuntu"/>
                <a:cs typeface="Ubuntu"/>
                <a:sym typeface="Ubuntu"/>
              </a:rPr>
              <a:t>) + (</a:t>
            </a:r>
            <a:r>
              <a:rPr lang="el" sz="2750">
                <a:solidFill>
                  <a:srgbClr val="FFFFFF"/>
                </a:solidFill>
                <a:highlight>
                  <a:srgbClr val="FF0000"/>
                </a:highlight>
                <a:latin typeface="Ubuntu"/>
                <a:ea typeface="Ubuntu"/>
                <a:cs typeface="Ubuntu"/>
                <a:sym typeface="Ubuntu"/>
              </a:rPr>
              <a:t>3 + 4</a:t>
            </a:r>
            <a:r>
              <a:rPr lang="el" sz="2750">
                <a:solidFill>
                  <a:srgbClr val="FFFFFF"/>
                </a:solidFill>
                <a:latin typeface="Ubuntu"/>
                <a:ea typeface="Ubuntu"/>
                <a:cs typeface="Ubuntu"/>
                <a:sym typeface="Ubuntu"/>
              </a:rPr>
              <a:t>)</a:t>
            </a:r>
            <a:endParaRPr sz="2900">
              <a:solidFill>
                <a:srgbClr val="FFFFFF"/>
              </a:solidFill>
              <a:latin typeface="Ubuntu"/>
              <a:ea typeface="Ubuntu"/>
              <a:cs typeface="Ubuntu"/>
              <a:sym typeface="Ubuntu"/>
            </a:endParaRPr>
          </a:p>
        </p:txBody>
      </p:sp>
      <p:cxnSp>
        <p:nvCxnSpPr>
          <p:cNvPr id="329" name="Google Shape;329;p47"/>
          <p:cNvCxnSpPr/>
          <p:nvPr/>
        </p:nvCxnSpPr>
        <p:spPr>
          <a:xfrm>
            <a:off x="2286725" y="2390350"/>
            <a:ext cx="225900" cy="290700"/>
          </a:xfrm>
          <a:prstGeom prst="straightConnector1">
            <a:avLst/>
          </a:prstGeom>
          <a:noFill/>
          <a:ln cap="flat" cmpd="sng" w="19050">
            <a:solidFill>
              <a:srgbClr val="FF0000"/>
            </a:solidFill>
            <a:prstDash val="solid"/>
            <a:round/>
            <a:headEnd len="med" w="med" type="none"/>
            <a:tailEnd len="med" w="med" type="none"/>
          </a:ln>
        </p:spPr>
      </p:cxnSp>
      <p:cxnSp>
        <p:nvCxnSpPr>
          <p:cNvPr id="330" name="Google Shape;330;p47"/>
          <p:cNvCxnSpPr/>
          <p:nvPr/>
        </p:nvCxnSpPr>
        <p:spPr>
          <a:xfrm flipH="1">
            <a:off x="2660525" y="2405350"/>
            <a:ext cx="185700" cy="271800"/>
          </a:xfrm>
          <a:prstGeom prst="straightConnector1">
            <a:avLst/>
          </a:prstGeom>
          <a:noFill/>
          <a:ln cap="flat" cmpd="sng" w="19050">
            <a:solidFill>
              <a:srgbClr val="FF0000"/>
            </a:solidFill>
            <a:prstDash val="solid"/>
            <a:round/>
            <a:headEnd len="med" w="med" type="none"/>
            <a:tailEnd len="med" w="med" type="none"/>
          </a:ln>
        </p:spPr>
      </p:cxnSp>
      <p:sp>
        <p:nvSpPr>
          <p:cNvPr id="331" name="Google Shape;331;p47"/>
          <p:cNvSpPr txBox="1"/>
          <p:nvPr/>
        </p:nvSpPr>
        <p:spPr>
          <a:xfrm>
            <a:off x="2427425" y="2494150"/>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cxnSp>
        <p:nvCxnSpPr>
          <p:cNvPr id="332" name="Google Shape;332;p47"/>
          <p:cNvCxnSpPr/>
          <p:nvPr/>
        </p:nvCxnSpPr>
        <p:spPr>
          <a:xfrm>
            <a:off x="2640425" y="2829250"/>
            <a:ext cx="225900" cy="290700"/>
          </a:xfrm>
          <a:prstGeom prst="straightConnector1">
            <a:avLst/>
          </a:prstGeom>
          <a:noFill/>
          <a:ln cap="flat" cmpd="sng" w="19050">
            <a:solidFill>
              <a:srgbClr val="FF0000"/>
            </a:solidFill>
            <a:prstDash val="solid"/>
            <a:round/>
            <a:headEnd len="med" w="med" type="none"/>
            <a:tailEnd len="med" w="med" type="none"/>
          </a:ln>
        </p:spPr>
      </p:cxnSp>
      <p:cxnSp>
        <p:nvCxnSpPr>
          <p:cNvPr id="333" name="Google Shape;333;p47"/>
          <p:cNvCxnSpPr/>
          <p:nvPr/>
        </p:nvCxnSpPr>
        <p:spPr>
          <a:xfrm flipH="1">
            <a:off x="3073100" y="2411825"/>
            <a:ext cx="398100" cy="689700"/>
          </a:xfrm>
          <a:prstGeom prst="straightConnector1">
            <a:avLst/>
          </a:prstGeom>
          <a:noFill/>
          <a:ln cap="flat" cmpd="sng" w="19050">
            <a:solidFill>
              <a:srgbClr val="FF0000"/>
            </a:solidFill>
            <a:prstDash val="solid"/>
            <a:round/>
            <a:headEnd len="med" w="med" type="none"/>
            <a:tailEnd len="med" w="med" type="none"/>
          </a:ln>
        </p:spPr>
      </p:cxnSp>
      <p:sp>
        <p:nvSpPr>
          <p:cNvPr id="334" name="Google Shape;334;p47"/>
          <p:cNvSpPr txBox="1"/>
          <p:nvPr/>
        </p:nvSpPr>
        <p:spPr>
          <a:xfrm>
            <a:off x="2808200" y="2911625"/>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cxnSp>
        <p:nvCxnSpPr>
          <p:cNvPr id="335" name="Google Shape;335;p47"/>
          <p:cNvCxnSpPr/>
          <p:nvPr/>
        </p:nvCxnSpPr>
        <p:spPr>
          <a:xfrm flipH="1">
            <a:off x="3491075" y="2397950"/>
            <a:ext cx="678900" cy="1146600"/>
          </a:xfrm>
          <a:prstGeom prst="straightConnector1">
            <a:avLst/>
          </a:prstGeom>
          <a:noFill/>
          <a:ln cap="flat" cmpd="sng" w="19050">
            <a:solidFill>
              <a:srgbClr val="FF0000"/>
            </a:solidFill>
            <a:prstDash val="solid"/>
            <a:round/>
            <a:headEnd len="med" w="med" type="none"/>
            <a:tailEnd len="med" w="med" type="none"/>
          </a:ln>
        </p:spPr>
      </p:cxnSp>
      <p:cxnSp>
        <p:nvCxnSpPr>
          <p:cNvPr id="336" name="Google Shape;336;p47"/>
          <p:cNvCxnSpPr/>
          <p:nvPr/>
        </p:nvCxnSpPr>
        <p:spPr>
          <a:xfrm>
            <a:off x="3019800" y="3248150"/>
            <a:ext cx="225900" cy="290700"/>
          </a:xfrm>
          <a:prstGeom prst="straightConnector1">
            <a:avLst/>
          </a:prstGeom>
          <a:noFill/>
          <a:ln cap="flat" cmpd="sng" w="19050">
            <a:solidFill>
              <a:srgbClr val="FF0000"/>
            </a:solidFill>
            <a:prstDash val="solid"/>
            <a:round/>
            <a:headEnd len="med" w="med" type="none"/>
            <a:tailEnd len="med" w="med" type="none"/>
          </a:ln>
        </p:spPr>
      </p:cxnSp>
      <p:sp>
        <p:nvSpPr>
          <p:cNvPr id="337" name="Google Shape;337;p47"/>
          <p:cNvSpPr txBox="1"/>
          <p:nvPr/>
        </p:nvSpPr>
        <p:spPr>
          <a:xfrm>
            <a:off x="3212375" y="3343850"/>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cxnSp>
        <p:nvCxnSpPr>
          <p:cNvPr id="338" name="Google Shape;338;p47"/>
          <p:cNvCxnSpPr/>
          <p:nvPr/>
        </p:nvCxnSpPr>
        <p:spPr>
          <a:xfrm>
            <a:off x="6296150" y="2390350"/>
            <a:ext cx="225900" cy="290700"/>
          </a:xfrm>
          <a:prstGeom prst="straightConnector1">
            <a:avLst/>
          </a:prstGeom>
          <a:noFill/>
          <a:ln cap="flat" cmpd="sng" w="19050">
            <a:solidFill>
              <a:srgbClr val="FF0000"/>
            </a:solidFill>
            <a:prstDash val="solid"/>
            <a:round/>
            <a:headEnd len="med" w="med" type="none"/>
            <a:tailEnd len="med" w="med" type="none"/>
          </a:ln>
        </p:spPr>
      </p:cxnSp>
      <p:cxnSp>
        <p:nvCxnSpPr>
          <p:cNvPr id="339" name="Google Shape;339;p47"/>
          <p:cNvCxnSpPr/>
          <p:nvPr/>
        </p:nvCxnSpPr>
        <p:spPr>
          <a:xfrm flipH="1">
            <a:off x="6669950" y="2405350"/>
            <a:ext cx="185700" cy="271800"/>
          </a:xfrm>
          <a:prstGeom prst="straightConnector1">
            <a:avLst/>
          </a:prstGeom>
          <a:noFill/>
          <a:ln cap="flat" cmpd="sng" w="19050">
            <a:solidFill>
              <a:srgbClr val="FF0000"/>
            </a:solidFill>
            <a:prstDash val="solid"/>
            <a:round/>
            <a:headEnd len="med" w="med" type="none"/>
            <a:tailEnd len="med" w="med" type="none"/>
          </a:ln>
        </p:spPr>
      </p:cxnSp>
      <p:sp>
        <p:nvSpPr>
          <p:cNvPr id="340" name="Google Shape;340;p47"/>
          <p:cNvSpPr txBox="1"/>
          <p:nvPr/>
        </p:nvSpPr>
        <p:spPr>
          <a:xfrm>
            <a:off x="6436850" y="2494150"/>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cxnSp>
        <p:nvCxnSpPr>
          <p:cNvPr id="341" name="Google Shape;341;p47"/>
          <p:cNvCxnSpPr/>
          <p:nvPr/>
        </p:nvCxnSpPr>
        <p:spPr>
          <a:xfrm>
            <a:off x="4953313" y="2390350"/>
            <a:ext cx="225900" cy="290700"/>
          </a:xfrm>
          <a:prstGeom prst="straightConnector1">
            <a:avLst/>
          </a:prstGeom>
          <a:noFill/>
          <a:ln cap="flat" cmpd="sng" w="19050">
            <a:solidFill>
              <a:srgbClr val="FF0000"/>
            </a:solidFill>
            <a:prstDash val="solid"/>
            <a:round/>
            <a:headEnd len="med" w="med" type="none"/>
            <a:tailEnd len="med" w="med" type="none"/>
          </a:ln>
        </p:spPr>
      </p:cxnSp>
      <p:cxnSp>
        <p:nvCxnSpPr>
          <p:cNvPr id="342" name="Google Shape;342;p47"/>
          <p:cNvCxnSpPr/>
          <p:nvPr/>
        </p:nvCxnSpPr>
        <p:spPr>
          <a:xfrm flipH="1">
            <a:off x="5327113" y="2405350"/>
            <a:ext cx="185700" cy="271800"/>
          </a:xfrm>
          <a:prstGeom prst="straightConnector1">
            <a:avLst/>
          </a:prstGeom>
          <a:noFill/>
          <a:ln cap="flat" cmpd="sng" w="19050">
            <a:solidFill>
              <a:srgbClr val="FF0000"/>
            </a:solidFill>
            <a:prstDash val="solid"/>
            <a:round/>
            <a:headEnd len="med" w="med" type="none"/>
            <a:tailEnd len="med" w="med" type="none"/>
          </a:ln>
        </p:spPr>
      </p:cxnSp>
      <p:sp>
        <p:nvSpPr>
          <p:cNvPr id="343" name="Google Shape;343;p47"/>
          <p:cNvSpPr txBox="1"/>
          <p:nvPr/>
        </p:nvSpPr>
        <p:spPr>
          <a:xfrm>
            <a:off x="5094013" y="2494150"/>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cxnSp>
        <p:nvCxnSpPr>
          <p:cNvPr id="344" name="Google Shape;344;p47"/>
          <p:cNvCxnSpPr/>
          <p:nvPr/>
        </p:nvCxnSpPr>
        <p:spPr>
          <a:xfrm>
            <a:off x="5327125" y="2840525"/>
            <a:ext cx="462600" cy="797100"/>
          </a:xfrm>
          <a:prstGeom prst="straightConnector1">
            <a:avLst/>
          </a:prstGeom>
          <a:noFill/>
          <a:ln cap="flat" cmpd="sng" w="19050">
            <a:solidFill>
              <a:srgbClr val="FF0000"/>
            </a:solidFill>
            <a:prstDash val="solid"/>
            <a:round/>
            <a:headEnd len="med" w="med" type="none"/>
            <a:tailEnd len="med" w="med" type="none"/>
          </a:ln>
        </p:spPr>
      </p:cxnSp>
      <p:cxnSp>
        <p:nvCxnSpPr>
          <p:cNvPr id="345" name="Google Shape;345;p47"/>
          <p:cNvCxnSpPr/>
          <p:nvPr/>
        </p:nvCxnSpPr>
        <p:spPr>
          <a:xfrm flipH="1">
            <a:off x="6089475" y="2858250"/>
            <a:ext cx="499800" cy="786300"/>
          </a:xfrm>
          <a:prstGeom prst="straightConnector1">
            <a:avLst/>
          </a:prstGeom>
          <a:noFill/>
          <a:ln cap="flat" cmpd="sng" w="19050">
            <a:solidFill>
              <a:srgbClr val="FF0000"/>
            </a:solidFill>
            <a:prstDash val="solid"/>
            <a:round/>
            <a:headEnd len="med" w="med" type="none"/>
            <a:tailEnd len="med" w="med" type="none"/>
          </a:ln>
        </p:spPr>
      </p:cxnSp>
      <p:sp>
        <p:nvSpPr>
          <p:cNvPr id="346" name="Google Shape;346;p47"/>
          <p:cNvSpPr txBox="1"/>
          <p:nvPr/>
        </p:nvSpPr>
        <p:spPr>
          <a:xfrm>
            <a:off x="5789725" y="3466050"/>
            <a:ext cx="3033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0000"/>
                </a:solidFill>
              </a:rPr>
              <a:t>+</a:t>
            </a:r>
            <a:endParaRPr sz="200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Commutativity</a:t>
            </a:r>
            <a:endParaRPr/>
          </a:p>
        </p:txBody>
      </p:sp>
      <p:sp>
        <p:nvSpPr>
          <p:cNvPr id="352" name="Google Shape;352;p48"/>
          <p:cNvSpPr txBox="1"/>
          <p:nvPr>
            <p:ph idx="1" type="body"/>
          </p:nvPr>
        </p:nvSpPr>
        <p:spPr>
          <a:xfrm>
            <a:off x="2421600" y="1831900"/>
            <a:ext cx="4300800" cy="6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2750">
                <a:solidFill>
                  <a:srgbClr val="FFFFFF"/>
                </a:solidFill>
                <a:latin typeface="Ubuntu"/>
                <a:ea typeface="Ubuntu"/>
                <a:cs typeface="Ubuntu"/>
                <a:sym typeface="Ubuntu"/>
              </a:rPr>
              <a:t>1 + 2 + 3 + 4 + 5 + 6 + 7 + 8</a:t>
            </a:r>
            <a:endParaRPr sz="2900">
              <a:solidFill>
                <a:srgbClr val="FFFFFF"/>
              </a:solidFill>
              <a:latin typeface="Ubuntu"/>
              <a:ea typeface="Ubuntu"/>
              <a:cs typeface="Ubuntu"/>
              <a:sym typeface="Ubuntu"/>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9"/>
          <p:cNvSpPr txBox="1"/>
          <p:nvPr>
            <p:ph idx="1" type="body"/>
          </p:nvPr>
        </p:nvSpPr>
        <p:spPr>
          <a:xfrm>
            <a:off x="2421600" y="1831900"/>
            <a:ext cx="4300800" cy="6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2750">
                <a:solidFill>
                  <a:srgbClr val="FFFFFF"/>
                </a:solidFill>
                <a:latin typeface="Ubuntu"/>
                <a:ea typeface="Ubuntu"/>
                <a:cs typeface="Ubuntu"/>
                <a:sym typeface="Ubuntu"/>
              </a:rPr>
              <a:t>1 + 2 + 3 + 4 + 5 + 6 + 7 + 8</a:t>
            </a:r>
            <a:endParaRPr sz="2900">
              <a:solidFill>
                <a:srgbClr val="FFFFFF"/>
              </a:solidFill>
              <a:latin typeface="Ubuntu"/>
              <a:ea typeface="Ubuntu"/>
              <a:cs typeface="Ubuntu"/>
              <a:sym typeface="Ubuntu"/>
            </a:endParaRPr>
          </a:p>
        </p:txBody>
      </p:sp>
      <p:sp>
        <p:nvSpPr>
          <p:cNvPr id="358" name="Google Shape;358;p49"/>
          <p:cNvSpPr/>
          <p:nvPr/>
        </p:nvSpPr>
        <p:spPr>
          <a:xfrm>
            <a:off x="2645025" y="1352386"/>
            <a:ext cx="2105375" cy="599775"/>
          </a:xfrm>
          <a:custGeom>
            <a:rect b="b" l="l" r="r" t="t"/>
            <a:pathLst>
              <a:path extrusionOk="0" h="23991" w="84215">
                <a:moveTo>
                  <a:pt x="0" y="23725"/>
                </a:moveTo>
                <a:cubicBezTo>
                  <a:pt x="8262" y="19772"/>
                  <a:pt x="35533" y="-38"/>
                  <a:pt x="49569" y="6"/>
                </a:cubicBezTo>
                <a:cubicBezTo>
                  <a:pt x="63605" y="50"/>
                  <a:pt x="78441" y="19994"/>
                  <a:pt x="84215" y="23991"/>
                </a:cubicBezTo>
              </a:path>
            </a:pathLst>
          </a:custGeom>
          <a:noFill/>
          <a:ln cap="flat" cmpd="sng" w="28575">
            <a:solidFill>
              <a:srgbClr val="FF0000"/>
            </a:solidFill>
            <a:prstDash val="solid"/>
            <a:round/>
            <a:headEnd len="med" w="med" type="none"/>
            <a:tailEnd len="med" w="med" type="none"/>
          </a:ln>
        </p:spPr>
      </p:sp>
      <p:sp>
        <p:nvSpPr>
          <p:cNvPr id="359" name="Google Shape;35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Commutativity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0"/>
          <p:cNvSpPr txBox="1"/>
          <p:nvPr>
            <p:ph idx="1" type="body"/>
          </p:nvPr>
        </p:nvSpPr>
        <p:spPr>
          <a:xfrm>
            <a:off x="2421600" y="1831900"/>
            <a:ext cx="4300800" cy="6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2750">
                <a:solidFill>
                  <a:srgbClr val="FFFFFF"/>
                </a:solidFill>
                <a:latin typeface="Ubuntu"/>
                <a:ea typeface="Ubuntu"/>
                <a:cs typeface="Ubuntu"/>
                <a:sym typeface="Ubuntu"/>
              </a:rPr>
              <a:t>1 + 2 + 3 + 4 + 5 + 6 + 7 + 8</a:t>
            </a:r>
            <a:endParaRPr sz="2900">
              <a:solidFill>
                <a:srgbClr val="FFFFFF"/>
              </a:solidFill>
              <a:latin typeface="Ubuntu"/>
              <a:ea typeface="Ubuntu"/>
              <a:cs typeface="Ubuntu"/>
              <a:sym typeface="Ubuntu"/>
            </a:endParaRPr>
          </a:p>
        </p:txBody>
      </p:sp>
      <p:sp>
        <p:nvSpPr>
          <p:cNvPr id="365" name="Google Shape;365;p50"/>
          <p:cNvSpPr/>
          <p:nvPr/>
        </p:nvSpPr>
        <p:spPr>
          <a:xfrm>
            <a:off x="2645025" y="1352386"/>
            <a:ext cx="2105375" cy="599775"/>
          </a:xfrm>
          <a:custGeom>
            <a:rect b="b" l="l" r="r" t="t"/>
            <a:pathLst>
              <a:path extrusionOk="0" h="23991" w="84215">
                <a:moveTo>
                  <a:pt x="0" y="23725"/>
                </a:moveTo>
                <a:cubicBezTo>
                  <a:pt x="8262" y="19772"/>
                  <a:pt x="35533" y="-38"/>
                  <a:pt x="49569" y="6"/>
                </a:cubicBezTo>
                <a:cubicBezTo>
                  <a:pt x="63605" y="50"/>
                  <a:pt x="78441" y="19994"/>
                  <a:pt x="84215" y="23991"/>
                </a:cubicBezTo>
              </a:path>
            </a:pathLst>
          </a:custGeom>
          <a:noFill/>
          <a:ln cap="flat" cmpd="sng" w="28575">
            <a:solidFill>
              <a:srgbClr val="FF0000"/>
            </a:solidFill>
            <a:prstDash val="solid"/>
            <a:round/>
            <a:headEnd len="med" w="med" type="none"/>
            <a:tailEnd len="med" w="med" type="none"/>
          </a:ln>
        </p:spPr>
      </p:sp>
      <p:sp>
        <p:nvSpPr>
          <p:cNvPr id="366" name="Google Shape;366;p50"/>
          <p:cNvSpPr/>
          <p:nvPr/>
        </p:nvSpPr>
        <p:spPr>
          <a:xfrm>
            <a:off x="3237150" y="1352386"/>
            <a:ext cx="2105375" cy="599775"/>
          </a:xfrm>
          <a:custGeom>
            <a:rect b="b" l="l" r="r" t="t"/>
            <a:pathLst>
              <a:path extrusionOk="0" h="23991" w="84215">
                <a:moveTo>
                  <a:pt x="0" y="23725"/>
                </a:moveTo>
                <a:cubicBezTo>
                  <a:pt x="8262" y="19772"/>
                  <a:pt x="35533" y="-38"/>
                  <a:pt x="49569" y="6"/>
                </a:cubicBezTo>
                <a:cubicBezTo>
                  <a:pt x="63605" y="50"/>
                  <a:pt x="78441" y="19994"/>
                  <a:pt x="84215" y="23991"/>
                </a:cubicBezTo>
              </a:path>
            </a:pathLst>
          </a:custGeom>
          <a:noFill/>
          <a:ln cap="flat" cmpd="sng" w="28575">
            <a:solidFill>
              <a:srgbClr val="FF0000"/>
            </a:solidFill>
            <a:prstDash val="solid"/>
            <a:round/>
            <a:headEnd len="med" w="med" type="none"/>
            <a:tailEnd len="med" w="med" type="none"/>
          </a:ln>
        </p:spPr>
      </p:sp>
      <p:sp>
        <p:nvSpPr>
          <p:cNvPr id="367" name="Google Shape;36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Commutativity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Associativity</a:t>
            </a:r>
            <a:endParaRPr/>
          </a:p>
        </p:txBody>
      </p:sp>
      <p:sp>
        <p:nvSpPr>
          <p:cNvPr id="373" name="Google Shape;373;p51"/>
          <p:cNvSpPr txBox="1"/>
          <p:nvPr>
            <p:ph idx="1" type="body"/>
          </p:nvPr>
        </p:nvSpPr>
        <p:spPr>
          <a:xfrm>
            <a:off x="2421600" y="1831900"/>
            <a:ext cx="4300800" cy="6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2750">
                <a:solidFill>
                  <a:srgbClr val="FFFFFF"/>
                </a:solidFill>
                <a:latin typeface="Ubuntu"/>
                <a:ea typeface="Ubuntu"/>
                <a:cs typeface="Ubuntu"/>
                <a:sym typeface="Ubuntu"/>
              </a:rPr>
              <a:t>1 + 2 + 3 + 4 + 5 + 6 + 7 + 8</a:t>
            </a:r>
            <a:endParaRPr sz="2900">
              <a:solidFill>
                <a:srgbClr val="FFFFFF"/>
              </a:solidFill>
              <a:latin typeface="Ubuntu"/>
              <a:ea typeface="Ubuntu"/>
              <a:cs typeface="Ubuntu"/>
              <a:sym typeface="Ubuntu"/>
            </a:endParaRPr>
          </a:p>
        </p:txBody>
      </p:sp>
      <p:sp>
        <p:nvSpPr>
          <p:cNvPr id="374" name="Google Shape;374;p51"/>
          <p:cNvSpPr/>
          <p:nvPr/>
        </p:nvSpPr>
        <p:spPr>
          <a:xfrm>
            <a:off x="2645025" y="1352386"/>
            <a:ext cx="2105375" cy="599775"/>
          </a:xfrm>
          <a:custGeom>
            <a:rect b="b" l="l" r="r" t="t"/>
            <a:pathLst>
              <a:path extrusionOk="0" h="23991" w="84215">
                <a:moveTo>
                  <a:pt x="0" y="23725"/>
                </a:moveTo>
                <a:cubicBezTo>
                  <a:pt x="8262" y="19772"/>
                  <a:pt x="35533" y="-38"/>
                  <a:pt x="49569" y="6"/>
                </a:cubicBezTo>
                <a:cubicBezTo>
                  <a:pt x="63605" y="50"/>
                  <a:pt x="78441" y="19994"/>
                  <a:pt x="84215" y="23991"/>
                </a:cubicBezTo>
              </a:path>
            </a:pathLst>
          </a:custGeom>
          <a:noFill/>
          <a:ln cap="flat" cmpd="sng" w="28575">
            <a:solidFill>
              <a:srgbClr val="FF0000"/>
            </a:solidFill>
            <a:prstDash val="solid"/>
            <a:round/>
            <a:headEnd len="med" w="med" type="none"/>
            <a:tailEnd len="med" w="med" type="none"/>
          </a:ln>
        </p:spPr>
      </p:sp>
      <p:sp>
        <p:nvSpPr>
          <p:cNvPr id="375" name="Google Shape;375;p51"/>
          <p:cNvSpPr/>
          <p:nvPr/>
        </p:nvSpPr>
        <p:spPr>
          <a:xfrm>
            <a:off x="3237150" y="1352386"/>
            <a:ext cx="2105375" cy="599775"/>
          </a:xfrm>
          <a:custGeom>
            <a:rect b="b" l="l" r="r" t="t"/>
            <a:pathLst>
              <a:path extrusionOk="0" h="23991" w="84215">
                <a:moveTo>
                  <a:pt x="0" y="23725"/>
                </a:moveTo>
                <a:cubicBezTo>
                  <a:pt x="8262" y="19772"/>
                  <a:pt x="35533" y="-38"/>
                  <a:pt x="49569" y="6"/>
                </a:cubicBezTo>
                <a:cubicBezTo>
                  <a:pt x="63605" y="50"/>
                  <a:pt x="78441" y="19994"/>
                  <a:pt x="84215" y="23991"/>
                </a:cubicBezTo>
              </a:path>
            </a:pathLst>
          </a:custGeom>
          <a:noFill/>
          <a:ln cap="flat" cmpd="sng" w="28575">
            <a:solidFill>
              <a:srgbClr val="FF0000"/>
            </a:solidFill>
            <a:prstDash val="solid"/>
            <a:round/>
            <a:headEnd len="med" w="med" type="none"/>
            <a:tailEnd len="med" w="med" type="none"/>
          </a:ln>
        </p:spPr>
      </p:sp>
      <p:sp>
        <p:nvSpPr>
          <p:cNvPr id="376" name="Google Shape;376;p51"/>
          <p:cNvSpPr/>
          <p:nvPr/>
        </p:nvSpPr>
        <p:spPr>
          <a:xfrm>
            <a:off x="3815950" y="1352375"/>
            <a:ext cx="2105375" cy="599775"/>
          </a:xfrm>
          <a:custGeom>
            <a:rect b="b" l="l" r="r" t="t"/>
            <a:pathLst>
              <a:path extrusionOk="0" h="23991" w="84215">
                <a:moveTo>
                  <a:pt x="0" y="23725"/>
                </a:moveTo>
                <a:cubicBezTo>
                  <a:pt x="8262" y="19772"/>
                  <a:pt x="35533" y="-38"/>
                  <a:pt x="49569" y="6"/>
                </a:cubicBezTo>
                <a:cubicBezTo>
                  <a:pt x="63605" y="50"/>
                  <a:pt x="78441" y="19994"/>
                  <a:pt x="84215" y="23991"/>
                </a:cubicBezTo>
              </a:path>
            </a:pathLst>
          </a:custGeom>
          <a:noFill/>
          <a:ln cap="flat" cmpd="sng" w="28575">
            <a:solidFill>
              <a:srgbClr val="FF0000"/>
            </a:solidFill>
            <a:prstDash val="solid"/>
            <a:round/>
            <a:headEnd len="med" w="med" type="none"/>
            <a:tailEnd len="med" w="med" type="non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Vectorized Code in a High-Level Language</a:t>
            </a:r>
            <a:endParaRPr/>
          </a:p>
        </p:txBody>
      </p:sp>
      <p:sp>
        <p:nvSpPr>
          <p:cNvPr id="76" name="Google Shape;76;p16"/>
          <p:cNvSpPr txBox="1"/>
          <p:nvPr/>
        </p:nvSpPr>
        <p:spPr>
          <a:xfrm>
            <a:off x="2406600" y="1626675"/>
            <a:ext cx="4330800" cy="14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750">
                <a:solidFill>
                  <a:srgbClr val="6495ED"/>
                </a:solidFill>
                <a:latin typeface="Inconsolata"/>
                <a:ea typeface="Inconsolata"/>
                <a:cs typeface="Inconsolata"/>
                <a:sym typeface="Inconsolata"/>
              </a:rPr>
              <a:t>int</a:t>
            </a:r>
            <a:r>
              <a:rPr lang="el" sz="2750">
                <a:solidFill>
                  <a:srgbClr val="FFFFFF"/>
                </a:solidFill>
                <a:latin typeface="Inconsolata"/>
                <a:ea typeface="Inconsolata"/>
                <a:cs typeface="Inconsolata"/>
                <a:sym typeface="Inconsolata"/>
              </a:rPr>
              <a:t> add(</a:t>
            </a:r>
            <a:r>
              <a:rPr b="1" lang="el" sz="2750">
                <a:solidFill>
                  <a:srgbClr val="6495ED"/>
                </a:solidFill>
                <a:latin typeface="Inconsolata"/>
                <a:ea typeface="Inconsolata"/>
                <a:cs typeface="Inconsolata"/>
                <a:sym typeface="Inconsolata"/>
              </a:rPr>
              <a:t>int</a:t>
            </a:r>
            <a:r>
              <a:rPr lang="el" sz="2750">
                <a:solidFill>
                  <a:srgbClr val="FFFFFF"/>
                </a:solidFill>
                <a:latin typeface="Inconsolata"/>
                <a:ea typeface="Inconsolata"/>
                <a:cs typeface="Inconsolata"/>
                <a:sym typeface="Inconsolata"/>
              </a:rPr>
              <a:t> a, </a:t>
            </a:r>
            <a:r>
              <a:rPr b="1" lang="el" sz="2750">
                <a:solidFill>
                  <a:srgbClr val="6495ED"/>
                </a:solidFill>
                <a:latin typeface="Inconsolata"/>
                <a:ea typeface="Inconsolata"/>
                <a:cs typeface="Inconsolata"/>
                <a:sym typeface="Inconsolata"/>
              </a:rPr>
              <a:t>int</a:t>
            </a:r>
            <a:r>
              <a:rPr lang="el" sz="2750">
                <a:solidFill>
                  <a:srgbClr val="FFFFFF"/>
                </a:solidFill>
                <a:latin typeface="Inconsolata"/>
                <a:ea typeface="Inconsolata"/>
                <a:cs typeface="Inconsolata"/>
                <a:sym typeface="Inconsolata"/>
              </a:rPr>
              <a:t> b) {</a:t>
            </a:r>
            <a:endParaRPr sz="27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750">
                <a:solidFill>
                  <a:srgbClr val="FFFFFF"/>
                </a:solidFill>
                <a:latin typeface="Inconsolata"/>
                <a:ea typeface="Inconsolata"/>
                <a:cs typeface="Inconsolata"/>
                <a:sym typeface="Inconsolata"/>
              </a:rPr>
              <a:t>  </a:t>
            </a:r>
            <a:r>
              <a:rPr b="1" lang="el" sz="2750">
                <a:solidFill>
                  <a:srgbClr val="6495ED"/>
                </a:solidFill>
                <a:latin typeface="Inconsolata"/>
                <a:ea typeface="Inconsolata"/>
                <a:cs typeface="Inconsolata"/>
                <a:sym typeface="Inconsolata"/>
              </a:rPr>
              <a:t>return</a:t>
            </a:r>
            <a:r>
              <a:rPr lang="el" sz="2750">
                <a:solidFill>
                  <a:srgbClr val="FFFFFF"/>
                </a:solidFill>
                <a:latin typeface="Inconsolata"/>
                <a:ea typeface="Inconsolata"/>
                <a:cs typeface="Inconsolata"/>
                <a:sym typeface="Inconsolata"/>
              </a:rPr>
              <a:t> a + b;</a:t>
            </a:r>
            <a:endParaRPr sz="27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750">
                <a:solidFill>
                  <a:srgbClr val="FFFFFF"/>
                </a:solidFill>
                <a:latin typeface="Inconsolata"/>
                <a:ea typeface="Inconsolata"/>
                <a:cs typeface="Inconsolata"/>
                <a:sym typeface="Inconsolata"/>
              </a:rPr>
              <a:t>}</a:t>
            </a:r>
            <a:endParaRPr sz="27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b="1" sz="2750">
              <a:solidFill>
                <a:srgbClr val="6495ED"/>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2"/>
          <p:cNvSpPr txBox="1"/>
          <p:nvPr>
            <p:ph idx="1" type="body"/>
          </p:nvPr>
        </p:nvSpPr>
        <p:spPr>
          <a:xfrm>
            <a:off x="2421600" y="1831900"/>
            <a:ext cx="4300800" cy="6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2750">
                <a:solidFill>
                  <a:srgbClr val="FFFFFF"/>
                </a:solidFill>
                <a:latin typeface="Ubuntu"/>
                <a:ea typeface="Ubuntu"/>
                <a:cs typeface="Ubuntu"/>
                <a:sym typeface="Ubuntu"/>
              </a:rPr>
              <a:t>1 + 2 + 3 + 4 + 5 + 6 + 7 + 8</a:t>
            </a:r>
            <a:endParaRPr sz="2900">
              <a:solidFill>
                <a:srgbClr val="FFFFFF"/>
              </a:solidFill>
              <a:latin typeface="Ubuntu"/>
              <a:ea typeface="Ubuntu"/>
              <a:cs typeface="Ubuntu"/>
              <a:sym typeface="Ubuntu"/>
            </a:endParaRPr>
          </a:p>
        </p:txBody>
      </p:sp>
      <p:sp>
        <p:nvSpPr>
          <p:cNvPr id="382" name="Google Shape;382;p52"/>
          <p:cNvSpPr/>
          <p:nvPr/>
        </p:nvSpPr>
        <p:spPr>
          <a:xfrm>
            <a:off x="2645025" y="1352386"/>
            <a:ext cx="2105375" cy="599775"/>
          </a:xfrm>
          <a:custGeom>
            <a:rect b="b" l="l" r="r" t="t"/>
            <a:pathLst>
              <a:path extrusionOk="0" h="23991" w="84215">
                <a:moveTo>
                  <a:pt x="0" y="23725"/>
                </a:moveTo>
                <a:cubicBezTo>
                  <a:pt x="8262" y="19772"/>
                  <a:pt x="35533" y="-38"/>
                  <a:pt x="49569" y="6"/>
                </a:cubicBezTo>
                <a:cubicBezTo>
                  <a:pt x="63605" y="50"/>
                  <a:pt x="78441" y="19994"/>
                  <a:pt x="84215" y="23991"/>
                </a:cubicBezTo>
              </a:path>
            </a:pathLst>
          </a:custGeom>
          <a:noFill/>
          <a:ln cap="flat" cmpd="sng" w="28575">
            <a:solidFill>
              <a:srgbClr val="FF0000"/>
            </a:solidFill>
            <a:prstDash val="solid"/>
            <a:round/>
            <a:headEnd len="med" w="med" type="none"/>
            <a:tailEnd len="med" w="med" type="none"/>
          </a:ln>
        </p:spPr>
      </p:sp>
      <p:sp>
        <p:nvSpPr>
          <p:cNvPr id="383" name="Google Shape;383;p52"/>
          <p:cNvSpPr/>
          <p:nvPr/>
        </p:nvSpPr>
        <p:spPr>
          <a:xfrm>
            <a:off x="3237150" y="1352386"/>
            <a:ext cx="2105375" cy="599775"/>
          </a:xfrm>
          <a:custGeom>
            <a:rect b="b" l="l" r="r" t="t"/>
            <a:pathLst>
              <a:path extrusionOk="0" h="23991" w="84215">
                <a:moveTo>
                  <a:pt x="0" y="23725"/>
                </a:moveTo>
                <a:cubicBezTo>
                  <a:pt x="8262" y="19772"/>
                  <a:pt x="35533" y="-38"/>
                  <a:pt x="49569" y="6"/>
                </a:cubicBezTo>
                <a:cubicBezTo>
                  <a:pt x="63605" y="50"/>
                  <a:pt x="78441" y="19994"/>
                  <a:pt x="84215" y="23991"/>
                </a:cubicBezTo>
              </a:path>
            </a:pathLst>
          </a:custGeom>
          <a:noFill/>
          <a:ln cap="flat" cmpd="sng" w="28575">
            <a:solidFill>
              <a:srgbClr val="FF0000"/>
            </a:solidFill>
            <a:prstDash val="solid"/>
            <a:round/>
            <a:headEnd len="med" w="med" type="none"/>
            <a:tailEnd len="med" w="med" type="none"/>
          </a:ln>
        </p:spPr>
      </p:sp>
      <p:sp>
        <p:nvSpPr>
          <p:cNvPr id="384" name="Google Shape;384;p52"/>
          <p:cNvSpPr/>
          <p:nvPr/>
        </p:nvSpPr>
        <p:spPr>
          <a:xfrm>
            <a:off x="3815950" y="1352375"/>
            <a:ext cx="2105375" cy="599775"/>
          </a:xfrm>
          <a:custGeom>
            <a:rect b="b" l="l" r="r" t="t"/>
            <a:pathLst>
              <a:path extrusionOk="0" h="23991" w="84215">
                <a:moveTo>
                  <a:pt x="0" y="23725"/>
                </a:moveTo>
                <a:cubicBezTo>
                  <a:pt x="8262" y="19772"/>
                  <a:pt x="35533" y="-38"/>
                  <a:pt x="49569" y="6"/>
                </a:cubicBezTo>
                <a:cubicBezTo>
                  <a:pt x="63605" y="50"/>
                  <a:pt x="78441" y="19994"/>
                  <a:pt x="84215" y="23991"/>
                </a:cubicBezTo>
              </a:path>
            </a:pathLst>
          </a:custGeom>
          <a:noFill/>
          <a:ln cap="flat" cmpd="sng" w="28575">
            <a:solidFill>
              <a:srgbClr val="FF0000"/>
            </a:solidFill>
            <a:prstDash val="solid"/>
            <a:round/>
            <a:headEnd len="med" w="med" type="none"/>
            <a:tailEnd len="med" w="med" type="none"/>
          </a:ln>
        </p:spPr>
      </p:sp>
      <p:sp>
        <p:nvSpPr>
          <p:cNvPr id="385" name="Google Shape;385;p52"/>
          <p:cNvSpPr/>
          <p:nvPr/>
        </p:nvSpPr>
        <p:spPr>
          <a:xfrm>
            <a:off x="4334775" y="1352375"/>
            <a:ext cx="2105375" cy="599775"/>
          </a:xfrm>
          <a:custGeom>
            <a:rect b="b" l="l" r="r" t="t"/>
            <a:pathLst>
              <a:path extrusionOk="0" h="23991" w="84215">
                <a:moveTo>
                  <a:pt x="0" y="23725"/>
                </a:moveTo>
                <a:cubicBezTo>
                  <a:pt x="8262" y="19772"/>
                  <a:pt x="35533" y="-38"/>
                  <a:pt x="49569" y="6"/>
                </a:cubicBezTo>
                <a:cubicBezTo>
                  <a:pt x="63605" y="50"/>
                  <a:pt x="78441" y="19994"/>
                  <a:pt x="84215" y="23991"/>
                </a:cubicBezTo>
              </a:path>
            </a:pathLst>
          </a:custGeom>
          <a:noFill/>
          <a:ln cap="flat" cmpd="sng" w="28575">
            <a:solidFill>
              <a:srgbClr val="FF0000"/>
            </a:solidFill>
            <a:prstDash val="solid"/>
            <a:round/>
            <a:headEnd len="med" w="med" type="none"/>
            <a:tailEnd len="med" w="med" type="none"/>
          </a:ln>
        </p:spPr>
      </p:sp>
      <p:sp>
        <p:nvSpPr>
          <p:cNvPr id="386" name="Google Shape;386;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Commutativity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Loading from Memory</a:t>
            </a:r>
            <a:endParaRPr/>
          </a:p>
        </p:txBody>
      </p:sp>
      <p:sp>
        <p:nvSpPr>
          <p:cNvPr id="392" name="Google Shape;392;p53"/>
          <p:cNvSpPr txBox="1"/>
          <p:nvPr>
            <p:ph idx="1" type="body"/>
          </p:nvPr>
        </p:nvSpPr>
        <p:spPr>
          <a:xfrm>
            <a:off x="2414850" y="1825200"/>
            <a:ext cx="4314300" cy="6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2750">
                <a:solidFill>
                  <a:srgbClr val="FFFFFF"/>
                </a:solidFill>
                <a:highlight>
                  <a:srgbClr val="0000FF"/>
                </a:highlight>
                <a:latin typeface="Ubuntu"/>
                <a:ea typeface="Ubuntu"/>
                <a:cs typeface="Ubuntu"/>
                <a:sym typeface="Ubuntu"/>
              </a:rPr>
              <a:t>1 + 2 + 3 + 4</a:t>
            </a:r>
            <a:r>
              <a:rPr lang="el" sz="2750">
                <a:solidFill>
                  <a:srgbClr val="FFFFFF"/>
                </a:solidFill>
                <a:latin typeface="Ubuntu"/>
                <a:ea typeface="Ubuntu"/>
                <a:cs typeface="Ubuntu"/>
                <a:sym typeface="Ubuntu"/>
              </a:rPr>
              <a:t> + </a:t>
            </a:r>
            <a:r>
              <a:rPr lang="el" sz="2750">
                <a:solidFill>
                  <a:srgbClr val="FFFFFF"/>
                </a:solidFill>
                <a:highlight>
                  <a:schemeClr val="accent1"/>
                </a:highlight>
                <a:latin typeface="Ubuntu"/>
                <a:ea typeface="Ubuntu"/>
                <a:cs typeface="Ubuntu"/>
                <a:sym typeface="Ubuntu"/>
              </a:rPr>
              <a:t>5 + 6 + 7 + 8</a:t>
            </a:r>
            <a:endParaRPr sz="2900">
              <a:solidFill>
                <a:srgbClr val="FFFFFF"/>
              </a:solidFill>
              <a:highlight>
                <a:schemeClr val="accent1"/>
              </a:highlight>
              <a:latin typeface="Ubuntu"/>
              <a:ea typeface="Ubuntu"/>
              <a:cs typeface="Ubuntu"/>
              <a:sym typeface="Ubuntu"/>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Loading from Memory</a:t>
            </a:r>
            <a:endParaRPr/>
          </a:p>
        </p:txBody>
      </p:sp>
      <p:sp>
        <p:nvSpPr>
          <p:cNvPr id="398" name="Google Shape;398;p54"/>
          <p:cNvSpPr txBox="1"/>
          <p:nvPr>
            <p:ph idx="1" type="body"/>
          </p:nvPr>
        </p:nvSpPr>
        <p:spPr>
          <a:xfrm>
            <a:off x="3667350" y="1651975"/>
            <a:ext cx="1809300" cy="20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2750">
                <a:solidFill>
                  <a:srgbClr val="FFFFFF"/>
                </a:solidFill>
                <a:highlight>
                  <a:srgbClr val="0000FF"/>
                </a:highlight>
                <a:latin typeface="Ubuntu"/>
                <a:ea typeface="Ubuntu"/>
                <a:cs typeface="Ubuntu"/>
                <a:sym typeface="Ubuntu"/>
              </a:rPr>
              <a:t>1 | 2 | 3 | 4</a:t>
            </a:r>
            <a:r>
              <a:rPr lang="el" sz="2750">
                <a:solidFill>
                  <a:srgbClr val="FFFFFF"/>
                </a:solidFill>
                <a:latin typeface="Ubuntu"/>
                <a:ea typeface="Ubuntu"/>
                <a:cs typeface="Ubuntu"/>
                <a:sym typeface="Ubuntu"/>
              </a:rPr>
              <a:t> </a:t>
            </a:r>
            <a:endParaRPr sz="2750">
              <a:solidFill>
                <a:srgbClr val="FFFFFF"/>
              </a:solidFill>
              <a:latin typeface="Ubuntu"/>
              <a:ea typeface="Ubuntu"/>
              <a:cs typeface="Ubuntu"/>
              <a:sym typeface="Ubuntu"/>
            </a:endParaRPr>
          </a:p>
          <a:p>
            <a:pPr indent="0" lvl="0" marL="0" rtl="0" algn="l">
              <a:spcBef>
                <a:spcPts val="1600"/>
              </a:spcBef>
              <a:spcAft>
                <a:spcPts val="0"/>
              </a:spcAft>
              <a:buNone/>
            </a:pPr>
            <a:r>
              <a:rPr lang="el" sz="2750">
                <a:solidFill>
                  <a:srgbClr val="FFFFFF"/>
                </a:solidFill>
                <a:latin typeface="Ubuntu"/>
                <a:ea typeface="Ubuntu"/>
                <a:cs typeface="Ubuntu"/>
                <a:sym typeface="Ubuntu"/>
              </a:rPr>
              <a:t>        + </a:t>
            </a:r>
            <a:endParaRPr sz="2750">
              <a:solidFill>
                <a:srgbClr val="FFFFFF"/>
              </a:solidFill>
              <a:latin typeface="Ubuntu"/>
              <a:ea typeface="Ubuntu"/>
              <a:cs typeface="Ubuntu"/>
              <a:sym typeface="Ubuntu"/>
            </a:endParaRPr>
          </a:p>
          <a:p>
            <a:pPr indent="0" lvl="0" marL="0" rtl="0" algn="l">
              <a:spcBef>
                <a:spcPts val="1600"/>
              </a:spcBef>
              <a:spcAft>
                <a:spcPts val="1600"/>
              </a:spcAft>
              <a:buNone/>
            </a:pPr>
            <a:r>
              <a:rPr lang="el" sz="2750">
                <a:solidFill>
                  <a:srgbClr val="FFFFFF"/>
                </a:solidFill>
                <a:highlight>
                  <a:schemeClr val="accent1"/>
                </a:highlight>
                <a:latin typeface="Ubuntu"/>
                <a:ea typeface="Ubuntu"/>
                <a:cs typeface="Ubuntu"/>
                <a:sym typeface="Ubuntu"/>
              </a:rPr>
              <a:t>5 | 6 | 7 | 8</a:t>
            </a:r>
            <a:endParaRPr sz="2900">
              <a:solidFill>
                <a:srgbClr val="FFFFFF"/>
              </a:solidFill>
              <a:highlight>
                <a:schemeClr val="accent1"/>
              </a:highlight>
              <a:latin typeface="Ubuntu"/>
              <a:ea typeface="Ubuntu"/>
              <a:cs typeface="Ubuntu"/>
              <a:sym typeface="Ubuntu"/>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Vectorizing Summanation</a:t>
            </a:r>
            <a:endParaRPr/>
          </a:p>
        </p:txBody>
      </p:sp>
      <p:sp>
        <p:nvSpPr>
          <p:cNvPr id="404" name="Google Shape;404;p55"/>
          <p:cNvSpPr txBox="1"/>
          <p:nvPr/>
        </p:nvSpPr>
        <p:spPr>
          <a:xfrm>
            <a:off x="2164650" y="1311625"/>
            <a:ext cx="4814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sum_of_array(</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*A,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len)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end = (len % </a:t>
            </a:r>
            <a:r>
              <a:rPr lang="el" sz="1350">
                <a:solidFill>
                  <a:srgbClr val="FFA0A0"/>
                </a:solidFill>
                <a:latin typeface="Inconsolata"/>
                <a:ea typeface="Inconsolata"/>
                <a:cs typeface="Inconsolata"/>
                <a:sym typeface="Inconsolata"/>
              </a:rPr>
              <a:t>4</a:t>
            </a:r>
            <a:r>
              <a:rPr lang="el" sz="1350">
                <a:solidFill>
                  <a:srgbClr val="FFFFFF"/>
                </a:solidFill>
                <a:latin typeface="Inconsolata"/>
                <a:ea typeface="Inconsolata"/>
                <a:cs typeface="Inconsolata"/>
                <a:sym typeface="Inconsolata"/>
              </a:rPr>
              <a:t> == 0) ? len : len - </a:t>
            </a:r>
            <a:r>
              <a:rPr lang="el" sz="1350">
                <a:solidFill>
                  <a:srgbClr val="FFA0A0"/>
                </a:solidFill>
                <a:latin typeface="Inconsolata"/>
                <a:ea typeface="Inconsolata"/>
                <a:cs typeface="Inconsolata"/>
                <a:sym typeface="Inconsolata"/>
              </a:rPr>
              <a:t>4</a:t>
            </a: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__m128i</a:t>
            </a:r>
            <a:r>
              <a:rPr lang="el" sz="1350">
                <a:solidFill>
                  <a:srgbClr val="FFFFFF"/>
                </a:solidFill>
                <a:latin typeface="Inconsolata"/>
                <a:ea typeface="Inconsolata"/>
                <a:cs typeface="Inconsolata"/>
                <a:sym typeface="Inconsolata"/>
              </a:rPr>
              <a:t> acc = </a:t>
            </a:r>
            <a:r>
              <a:rPr lang="el" sz="1350">
                <a:solidFill>
                  <a:srgbClr val="808080"/>
                </a:solidFill>
                <a:latin typeface="Inconsolata"/>
                <a:ea typeface="Inconsolata"/>
                <a:cs typeface="Inconsolata"/>
                <a:sym typeface="Inconsolata"/>
              </a:rPr>
              <a:t>// Register with all lanes equal to 0</a:t>
            </a: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end; i += </a:t>
            </a:r>
            <a:r>
              <a:rPr lang="el" sz="1350">
                <a:solidFill>
                  <a:srgbClr val="FFA0A0"/>
                </a:solidFill>
                <a:latin typeface="Inconsolata"/>
                <a:ea typeface="Inconsolata"/>
                <a:cs typeface="Inconsolata"/>
                <a:sym typeface="Inconsolata"/>
              </a:rPr>
              <a:t>4</a:t>
            </a:r>
            <a:r>
              <a:rPr lang="el" sz="1350">
                <a:solidFill>
                  <a:srgbClr val="FFFFFF"/>
                </a:solidFill>
                <a:latin typeface="Inconsolata"/>
                <a:ea typeface="Inconsolata"/>
                <a:cs typeface="Inconsolata"/>
                <a:sym typeface="Inconsolata"/>
              </a:rPr>
              <a:t>)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__m128i</a:t>
            </a:r>
            <a:r>
              <a:rPr lang="el" sz="1350">
                <a:solidFill>
                  <a:srgbClr val="FFFFFF"/>
                </a:solidFill>
                <a:latin typeface="Inconsolata"/>
                <a:ea typeface="Inconsolata"/>
                <a:cs typeface="Inconsolata"/>
                <a:sym typeface="Inconsolata"/>
              </a:rPr>
              <a:t> v = loadu_si128(&amp;A[i]);</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acc = add4(v);</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final_result = add_all_lanes_epi32(acc);</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 i &lt; len;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final_result += a[i];</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return</a:t>
            </a:r>
            <a:r>
              <a:rPr lang="el" sz="1350">
                <a:solidFill>
                  <a:srgbClr val="FFFFFF"/>
                </a:solidFill>
                <a:latin typeface="Inconsolata"/>
                <a:ea typeface="Inconsolata"/>
                <a:cs typeface="Inconsolata"/>
                <a:sym typeface="Inconsolata"/>
              </a:rPr>
              <a:t> final_result;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Horizontal Add</a:t>
            </a:r>
            <a:endParaRPr/>
          </a:p>
        </p:txBody>
      </p:sp>
      <p:sp>
        <p:nvSpPr>
          <p:cNvPr id="410" name="Google Shape;410;p56"/>
          <p:cNvSpPr txBox="1"/>
          <p:nvPr/>
        </p:nvSpPr>
        <p:spPr>
          <a:xfrm>
            <a:off x="2705700" y="1512450"/>
            <a:ext cx="3732600" cy="21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get_low_32_bits_si128(</a:t>
            </a:r>
            <a:r>
              <a:rPr b="1" lang="el" sz="1350">
                <a:solidFill>
                  <a:srgbClr val="6495ED"/>
                </a:solidFill>
                <a:latin typeface="Inconsolata"/>
                <a:ea typeface="Inconsolata"/>
                <a:cs typeface="Inconsolata"/>
                <a:sym typeface="Inconsolata"/>
              </a:rPr>
              <a:t>__m128i</a:t>
            </a:r>
            <a:r>
              <a:rPr lang="el" sz="1350">
                <a:solidFill>
                  <a:srgbClr val="FFFFFF"/>
                </a:solidFill>
                <a:latin typeface="Inconsolata"/>
                <a:ea typeface="Inconsolata"/>
                <a:cs typeface="Inconsolata"/>
                <a:sym typeface="Inconsolata"/>
              </a:rPr>
              <a:t> v)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return</a:t>
            </a:r>
            <a:r>
              <a:rPr lang="el" sz="1350">
                <a:solidFill>
                  <a:srgbClr val="FFFFFF"/>
                </a:solidFill>
                <a:latin typeface="Inconsolata"/>
                <a:ea typeface="Inconsolata"/>
                <a:cs typeface="Inconsolata"/>
                <a:sym typeface="Inconsolata"/>
              </a:rPr>
              <a:t> _mm_cvtsi128_si32(v);</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b="1" sz="1350">
              <a:solidFill>
                <a:srgbClr val="6495ED"/>
              </a:solidFill>
              <a:latin typeface="Inconsolata"/>
              <a:ea typeface="Inconsolata"/>
              <a:cs typeface="Inconsolata"/>
              <a:sym typeface="Inconsolata"/>
            </a:endParaRPr>
          </a:p>
          <a:p>
            <a:pPr indent="0" lvl="0" marL="0" rtl="0" algn="l">
              <a:spcBef>
                <a:spcPts val="0"/>
              </a:spcBef>
              <a:spcAft>
                <a:spcPts val="0"/>
              </a:spcAft>
              <a:buNone/>
            </a:pPr>
            <a:r>
              <a:t/>
            </a:r>
            <a:endParaRPr b="1" sz="1350">
              <a:solidFill>
                <a:srgbClr val="6495ED"/>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add_all_lanes_epi32(</a:t>
            </a:r>
            <a:r>
              <a:rPr b="1" lang="el" sz="1350">
                <a:solidFill>
                  <a:srgbClr val="6495ED"/>
                </a:solidFill>
                <a:latin typeface="Inconsolata"/>
                <a:ea typeface="Inconsolata"/>
                <a:cs typeface="Inconsolata"/>
                <a:sym typeface="Inconsolata"/>
              </a:rPr>
              <a:t>__m128i</a:t>
            </a:r>
            <a:r>
              <a:rPr lang="el" sz="1350">
                <a:solidFill>
                  <a:srgbClr val="FFFFFF"/>
                </a:solidFill>
                <a:latin typeface="Inconsolata"/>
                <a:ea typeface="Inconsolata"/>
                <a:cs typeface="Inconsolata"/>
                <a:sym typeface="Inconsolata"/>
              </a:rPr>
              <a:t> v)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v = _mm_hadd_epi32(v, v);</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v = _mm_hadd_epi32(v, v);</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return</a:t>
            </a:r>
            <a:r>
              <a:rPr lang="el" sz="1350">
                <a:solidFill>
                  <a:srgbClr val="FFFFFF"/>
                </a:solidFill>
                <a:latin typeface="Inconsolata"/>
                <a:ea typeface="Inconsolata"/>
                <a:cs typeface="Inconsolata"/>
                <a:sym typeface="Inconsolata"/>
              </a:rPr>
              <a:t> get_low_32_bits_si128(v);</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l">
                <a:latin typeface="Fira Sans Condensed"/>
                <a:ea typeface="Fira Sans Condensed"/>
                <a:cs typeface="Fira Sans Condensed"/>
                <a:sym typeface="Fira Sans Condensed"/>
              </a:rPr>
              <a:t>Vectorizing Conditional Code</a:t>
            </a:r>
            <a:endParaRPr b="1">
              <a:latin typeface="Fira Sans Condensed"/>
              <a:ea typeface="Fira Sans Condensed"/>
              <a:cs typeface="Fira Sans Condensed"/>
              <a:sym typeface="Fira Sans Condense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Invariant Condition</a:t>
            </a:r>
            <a:endParaRPr/>
          </a:p>
        </p:txBody>
      </p:sp>
      <p:sp>
        <p:nvSpPr>
          <p:cNvPr id="421" name="Google Shape;421;p58"/>
          <p:cNvSpPr txBox="1"/>
          <p:nvPr/>
        </p:nvSpPr>
        <p:spPr>
          <a:xfrm>
            <a:off x="2743950" y="1639050"/>
            <a:ext cx="3656100" cy="18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a[VECTOR_WIDTH];</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b[VECTOR_WIDTH];</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out[VECTOR_WIDTH];</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if</a:t>
            </a:r>
            <a:r>
              <a:rPr lang="el" sz="1350">
                <a:solidFill>
                  <a:srgbClr val="FFFFFF"/>
                </a:solidFill>
                <a:latin typeface="Inconsolata"/>
                <a:ea typeface="Inconsolata"/>
                <a:cs typeface="Inconsolata"/>
                <a:sym typeface="Inconsolata"/>
              </a:rPr>
              <a:t> (c)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VECTOR_WIDTH; ++i)</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out[i] = a[i] + b[i];</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Invariant Condition</a:t>
            </a:r>
            <a:endParaRPr/>
          </a:p>
        </p:txBody>
      </p:sp>
      <p:sp>
        <p:nvSpPr>
          <p:cNvPr id="427" name="Google Shape;427;p59"/>
          <p:cNvSpPr txBox="1"/>
          <p:nvPr/>
        </p:nvSpPr>
        <p:spPr>
          <a:xfrm>
            <a:off x="2578650" y="1832250"/>
            <a:ext cx="3986700" cy="14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__m128i</a:t>
            </a:r>
            <a:r>
              <a:rPr lang="el" sz="1350">
                <a:solidFill>
                  <a:srgbClr val="FFFFFF"/>
                </a:solidFill>
                <a:latin typeface="Inconsolata"/>
                <a:ea typeface="Inconsolata"/>
                <a:cs typeface="Inconsolata"/>
                <a:sym typeface="Inconsolata"/>
              </a:rPr>
              <a:t> a_vector = _mm_loadu_si128(&amp;a[</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__m128i</a:t>
            </a:r>
            <a:r>
              <a:rPr lang="el" sz="1350">
                <a:solidFill>
                  <a:srgbClr val="FFFFFF"/>
                </a:solidFill>
                <a:latin typeface="Inconsolata"/>
                <a:ea typeface="Inconsolata"/>
                <a:cs typeface="Inconsolata"/>
                <a:sym typeface="Inconsolata"/>
              </a:rPr>
              <a:t> b_vector = _mm_loadu_si128(&amp;b[</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if</a:t>
            </a:r>
            <a:r>
              <a:rPr lang="el" sz="1350">
                <a:solidFill>
                  <a:srgbClr val="FFFFFF"/>
                </a:solidFill>
                <a:latin typeface="Inconsolata"/>
                <a:ea typeface="Inconsolata"/>
                <a:cs typeface="Inconsolata"/>
                <a:sym typeface="Inconsolata"/>
              </a:rPr>
              <a:t> (c)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__m128i</a:t>
            </a:r>
            <a:r>
              <a:rPr lang="el" sz="1350">
                <a:solidFill>
                  <a:srgbClr val="FFFFFF"/>
                </a:solidFill>
                <a:latin typeface="Inconsolata"/>
                <a:ea typeface="Inconsolata"/>
                <a:cs typeface="Inconsolata"/>
                <a:sym typeface="Inconsolata"/>
              </a:rPr>
              <a:t> res = add4(a_vector, b_vector)</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_mm_storeu_si128(&amp;out[</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res);</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Divergent Condition</a:t>
            </a:r>
            <a:endParaRPr/>
          </a:p>
        </p:txBody>
      </p:sp>
      <p:sp>
        <p:nvSpPr>
          <p:cNvPr id="433" name="Google Shape;433;p60"/>
          <p:cNvSpPr txBox="1"/>
          <p:nvPr/>
        </p:nvSpPr>
        <p:spPr>
          <a:xfrm>
            <a:off x="2883300" y="1489050"/>
            <a:ext cx="3792600" cy="21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a[VECTOR_WIDTH];</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b[VECTOR_WIDTH];</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out[VECTOR_WIDTH];</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VECTOR_WIDTH;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if</a:t>
            </a:r>
            <a:r>
              <a:rPr lang="el" sz="1350">
                <a:solidFill>
                  <a:srgbClr val="FFFFFF"/>
                </a:solidFill>
                <a:latin typeface="Inconsolata"/>
                <a:ea typeface="Inconsolata"/>
                <a:cs typeface="Inconsolata"/>
                <a:sym typeface="Inconsolata"/>
              </a:rPr>
              <a:t> (c[i])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out[i] = a[i] + b[i];</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Divergent Condition</a:t>
            </a:r>
            <a:endParaRPr/>
          </a:p>
        </p:txBody>
      </p:sp>
      <p:sp>
        <p:nvSpPr>
          <p:cNvPr id="439" name="Google Shape;439;p61"/>
          <p:cNvSpPr txBox="1"/>
          <p:nvPr/>
        </p:nvSpPr>
        <p:spPr>
          <a:xfrm>
            <a:off x="2883300" y="1489050"/>
            <a:ext cx="3792600" cy="21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a[VECTOR_WIDTH];</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b[VECTOR_WIDTH];</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out[VECTOR_WIDTH];</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VECTOR_WIDTH;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if</a:t>
            </a:r>
            <a:r>
              <a:rPr lang="el" sz="1350">
                <a:solidFill>
                  <a:srgbClr val="FFFFFF"/>
                </a:solidFill>
                <a:latin typeface="Inconsolata"/>
                <a:ea typeface="Inconsolata"/>
                <a:cs typeface="Inconsolata"/>
                <a:sym typeface="Inconsolata"/>
              </a:rPr>
              <a:t> (</a:t>
            </a:r>
            <a:r>
              <a:rPr lang="el" sz="1350">
                <a:solidFill>
                  <a:srgbClr val="FFFFFF"/>
                </a:solidFill>
                <a:highlight>
                  <a:srgbClr val="FF0000"/>
                </a:highlight>
                <a:latin typeface="Inconsolata"/>
                <a:ea typeface="Inconsolata"/>
                <a:cs typeface="Inconsolata"/>
                <a:sym typeface="Inconsolata"/>
              </a:rPr>
              <a:t>c[i]</a:t>
            </a:r>
            <a:r>
              <a:rPr lang="el" sz="1350">
                <a:solidFill>
                  <a:srgbClr val="FFFFFF"/>
                </a:solidFill>
                <a:latin typeface="Inconsolata"/>
                <a:ea typeface="Inconsolata"/>
                <a:cs typeface="Inconsolata"/>
                <a:sym typeface="Inconsolata"/>
              </a:rPr>
              <a:t>)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out[i] = a[i] + b[i];</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p:txBody>
      </p:sp>
      <p:cxnSp>
        <p:nvCxnSpPr>
          <p:cNvPr id="440" name="Google Shape;440;p61"/>
          <p:cNvCxnSpPr/>
          <p:nvPr/>
        </p:nvCxnSpPr>
        <p:spPr>
          <a:xfrm flipH="1">
            <a:off x="2531625" y="2851575"/>
            <a:ext cx="1072800" cy="659700"/>
          </a:xfrm>
          <a:prstGeom prst="straightConnector1">
            <a:avLst/>
          </a:prstGeom>
          <a:noFill/>
          <a:ln cap="flat" cmpd="sng" w="28575">
            <a:solidFill>
              <a:srgbClr val="FF0000"/>
            </a:solidFill>
            <a:prstDash val="solid"/>
            <a:round/>
            <a:headEnd len="med" w="med" type="stealth"/>
            <a:tailEnd len="med" w="med" type="none"/>
          </a:ln>
        </p:spPr>
      </p:cxnSp>
      <p:sp>
        <p:nvSpPr>
          <p:cNvPr id="441" name="Google Shape;441;p61"/>
          <p:cNvSpPr txBox="1"/>
          <p:nvPr/>
        </p:nvSpPr>
        <p:spPr>
          <a:xfrm>
            <a:off x="1885500" y="3511275"/>
            <a:ext cx="13659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rgbClr val="FFFFFF"/>
                </a:solidFill>
                <a:highlight>
                  <a:srgbClr val="FF0000"/>
                </a:highlight>
              </a:rPr>
              <a:t>Divergent!</a:t>
            </a:r>
            <a:endParaRPr sz="2000">
              <a:solidFill>
                <a:srgbClr val="FFFFFF"/>
              </a:solidFill>
              <a:highlight>
                <a:srgbClr val="FF00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Intrinsics</a:t>
            </a:r>
            <a:endParaRPr>
              <a:solidFill>
                <a:schemeClr val="accent4"/>
              </a:solidFill>
            </a:endParaRPr>
          </a:p>
        </p:txBody>
      </p:sp>
      <p:sp>
        <p:nvSpPr>
          <p:cNvPr id="82" name="Google Shape;82;p17"/>
          <p:cNvSpPr txBox="1"/>
          <p:nvPr/>
        </p:nvSpPr>
        <p:spPr>
          <a:xfrm>
            <a:off x="1552500" y="1605950"/>
            <a:ext cx="6039000" cy="14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550">
                <a:solidFill>
                  <a:srgbClr val="6495ED"/>
                </a:solidFill>
                <a:latin typeface="Inconsolata"/>
                <a:ea typeface="Inconsolata"/>
                <a:cs typeface="Inconsolata"/>
                <a:sym typeface="Inconsolata"/>
              </a:rPr>
              <a:t>__m128i</a:t>
            </a:r>
            <a:r>
              <a:rPr lang="el" sz="2550">
                <a:solidFill>
                  <a:srgbClr val="FFFFFF"/>
                </a:solidFill>
                <a:latin typeface="Inconsolata"/>
                <a:ea typeface="Inconsolata"/>
                <a:cs typeface="Inconsolata"/>
                <a:sym typeface="Inconsolata"/>
              </a:rPr>
              <a:t> add4(</a:t>
            </a:r>
            <a:r>
              <a:rPr b="1" lang="el" sz="2550">
                <a:solidFill>
                  <a:srgbClr val="6495ED"/>
                </a:solidFill>
                <a:latin typeface="Inconsolata"/>
                <a:ea typeface="Inconsolata"/>
                <a:cs typeface="Inconsolata"/>
                <a:sym typeface="Inconsolata"/>
              </a:rPr>
              <a:t>__m128i</a:t>
            </a:r>
            <a:r>
              <a:rPr lang="el" sz="2550">
                <a:solidFill>
                  <a:srgbClr val="FFFFFF"/>
                </a:solidFill>
                <a:latin typeface="Inconsolata"/>
                <a:ea typeface="Inconsolata"/>
                <a:cs typeface="Inconsolata"/>
                <a:sym typeface="Inconsolata"/>
              </a:rPr>
              <a:t> a, </a:t>
            </a:r>
            <a:r>
              <a:rPr b="1" lang="el" sz="2550">
                <a:solidFill>
                  <a:srgbClr val="6495ED"/>
                </a:solidFill>
                <a:latin typeface="Inconsolata"/>
                <a:ea typeface="Inconsolata"/>
                <a:cs typeface="Inconsolata"/>
                <a:sym typeface="Inconsolata"/>
              </a:rPr>
              <a:t>__m128i</a:t>
            </a:r>
            <a:r>
              <a:rPr lang="el" sz="2550">
                <a:solidFill>
                  <a:srgbClr val="FFFFFF"/>
                </a:solidFill>
                <a:latin typeface="Inconsolata"/>
                <a:ea typeface="Inconsolata"/>
                <a:cs typeface="Inconsolata"/>
                <a:sym typeface="Inconsolata"/>
              </a:rPr>
              <a:t> b) {</a:t>
            </a:r>
            <a:endParaRPr sz="25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550">
                <a:solidFill>
                  <a:srgbClr val="FFFFFF"/>
                </a:solidFill>
                <a:latin typeface="Inconsolata"/>
                <a:ea typeface="Inconsolata"/>
                <a:cs typeface="Inconsolata"/>
                <a:sym typeface="Inconsolata"/>
              </a:rPr>
              <a:t>  </a:t>
            </a:r>
            <a:r>
              <a:rPr b="1" lang="el" sz="2550">
                <a:solidFill>
                  <a:srgbClr val="6495ED"/>
                </a:solidFill>
                <a:latin typeface="Inconsolata"/>
                <a:ea typeface="Inconsolata"/>
                <a:cs typeface="Inconsolata"/>
                <a:sym typeface="Inconsolata"/>
              </a:rPr>
              <a:t>return</a:t>
            </a:r>
            <a:r>
              <a:rPr lang="el" sz="2550">
                <a:solidFill>
                  <a:srgbClr val="FFFFFF"/>
                </a:solidFill>
                <a:latin typeface="Inconsolata"/>
                <a:ea typeface="Inconsolata"/>
                <a:cs typeface="Inconsolata"/>
                <a:sym typeface="Inconsolata"/>
              </a:rPr>
              <a:t> _mm_add_epi32(a, b);</a:t>
            </a:r>
            <a:endParaRPr sz="25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550">
                <a:solidFill>
                  <a:srgbClr val="FFFFFF"/>
                </a:solidFill>
                <a:latin typeface="Inconsolata"/>
                <a:ea typeface="Inconsolata"/>
                <a:cs typeface="Inconsolata"/>
                <a:sym typeface="Inconsolata"/>
              </a:rPr>
              <a:t>}</a:t>
            </a:r>
            <a:endParaRPr sz="25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b="1" sz="2750">
              <a:solidFill>
                <a:srgbClr val="6495ED"/>
              </a:solidFill>
            </a:endParaRPr>
          </a:p>
          <a:p>
            <a:pPr indent="0" lvl="0" marL="0" rtl="0" algn="l">
              <a:spcBef>
                <a:spcPts val="0"/>
              </a:spcBef>
              <a:spcAft>
                <a:spcPts val="0"/>
              </a:spcAft>
              <a:buNone/>
            </a:pPr>
            <a:r>
              <a:t/>
            </a:r>
            <a:endParaRPr b="1" sz="2750">
              <a:solidFill>
                <a:srgbClr val="6495ED"/>
              </a:solidFill>
            </a:endParaRPr>
          </a:p>
        </p:txBody>
      </p:sp>
      <p:sp>
        <p:nvSpPr>
          <p:cNvPr id="83" name="Google Shape;83;p17"/>
          <p:cNvSpPr txBox="1"/>
          <p:nvPr/>
        </p:nvSpPr>
        <p:spPr>
          <a:xfrm>
            <a:off x="6856275" y="4228075"/>
            <a:ext cx="19020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u="sng">
                <a:solidFill>
                  <a:srgbClr val="CC0000"/>
                </a:solidFill>
                <a:hlinkClick r:id="rId3">
                  <a:extLst>
                    <a:ext uri="{A12FA001-AC4F-418D-AE19-62706E023703}">
                      <ahyp:hlinkClr val="tx"/>
                    </a:ext>
                  </a:extLst>
                </a:hlinkClick>
              </a:rPr>
              <a:t>Intel Intrinsics Guide</a:t>
            </a:r>
            <a:endParaRPr>
              <a:solidFill>
                <a:srgbClr val="CC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Generic Form</a:t>
            </a:r>
            <a:endParaRPr/>
          </a:p>
        </p:txBody>
      </p:sp>
      <p:sp>
        <p:nvSpPr>
          <p:cNvPr id="447" name="Google Shape;447;p62"/>
          <p:cNvSpPr txBox="1"/>
          <p:nvPr/>
        </p:nvSpPr>
        <p:spPr>
          <a:xfrm>
            <a:off x="2719800" y="1745550"/>
            <a:ext cx="3704400" cy="16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VECTOR_WIDTH;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if</a:t>
            </a:r>
            <a:r>
              <a:rPr lang="el" sz="1350">
                <a:solidFill>
                  <a:srgbClr val="FFFFFF"/>
                </a:solidFill>
                <a:latin typeface="Inconsolata"/>
                <a:ea typeface="Inconsolata"/>
                <a:cs typeface="Inconsolata"/>
                <a:sym typeface="Inconsolata"/>
              </a:rPr>
              <a:t> (cond[i]) {  </a:t>
            </a:r>
            <a:r>
              <a:rPr lang="el" sz="1350">
                <a:solidFill>
                  <a:srgbClr val="808080"/>
                </a:solidFill>
                <a:latin typeface="Inconsolata"/>
                <a:ea typeface="Inconsolata"/>
                <a:cs typeface="Inconsolata"/>
                <a:sym typeface="Inconsolata"/>
              </a:rPr>
              <a:t>// Divergent condition</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value[i] = some computation;</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 </a:t>
            </a:r>
            <a:r>
              <a:rPr b="1" lang="el" sz="1350">
                <a:solidFill>
                  <a:srgbClr val="6495ED"/>
                </a:solidFill>
                <a:latin typeface="Inconsolata"/>
                <a:ea typeface="Inconsolata"/>
                <a:cs typeface="Inconsolata"/>
                <a:sym typeface="Inconsolata"/>
              </a:rPr>
              <a:t>else</a:t>
            </a:r>
            <a:r>
              <a:rPr lang="el" sz="1350">
                <a:solidFill>
                  <a:srgbClr val="FFFFFF"/>
                </a:solidFill>
                <a:latin typeface="Inconsolata"/>
                <a:ea typeface="Inconsolata"/>
                <a:cs typeface="Inconsolata"/>
                <a:sym typeface="Inconsolata"/>
              </a:rPr>
              <a:t>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value[i] = some other computation;</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Predication</a:t>
            </a:r>
            <a:endParaRPr/>
          </a:p>
        </p:txBody>
      </p:sp>
      <p:sp>
        <p:nvSpPr>
          <p:cNvPr id="453" name="Google Shape;453;p63"/>
          <p:cNvSpPr txBox="1"/>
          <p:nvPr/>
        </p:nvSpPr>
        <p:spPr>
          <a:xfrm>
            <a:off x="2683200" y="1372425"/>
            <a:ext cx="3777600" cy="32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VECTOR_WIDTH;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a[i] = </a:t>
            </a:r>
            <a:r>
              <a:rPr lang="el" sz="1350">
                <a:solidFill>
                  <a:srgbClr val="FFFFFF"/>
                </a:solidFill>
                <a:highlight>
                  <a:srgbClr val="A64D79"/>
                </a:highlight>
                <a:latin typeface="Inconsolata"/>
                <a:ea typeface="Inconsolata"/>
                <a:cs typeface="Inconsolata"/>
                <a:sym typeface="Inconsolata"/>
              </a:rPr>
              <a:t>some computation;</a:t>
            </a:r>
            <a:endParaRPr sz="1350">
              <a:solidFill>
                <a:srgbClr val="FFFFFF"/>
              </a:solidFill>
              <a:highlight>
                <a:srgbClr val="A64D79"/>
              </a:highlight>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a:t>
            </a:r>
            <a:r>
              <a:rPr lang="el" sz="1350">
                <a:solidFill>
                  <a:schemeClr val="dk1"/>
                </a:solidFill>
                <a:latin typeface="Inconsolata"/>
                <a:ea typeface="Inconsolata"/>
                <a:cs typeface="Inconsolata"/>
                <a:sym typeface="Inconsolata"/>
              </a:rPr>
              <a:t>VECTOR_WIDTH</a:t>
            </a:r>
            <a:r>
              <a:rPr lang="el" sz="1350">
                <a:solidFill>
                  <a:srgbClr val="FFFFFF"/>
                </a:solidFill>
                <a:latin typeface="Inconsolata"/>
                <a:ea typeface="Inconsolata"/>
                <a:cs typeface="Inconsolata"/>
                <a:sym typeface="Inconsolata"/>
              </a:rPr>
              <a:t>;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b[i] = </a:t>
            </a:r>
            <a:r>
              <a:rPr lang="el" sz="1350">
                <a:solidFill>
                  <a:srgbClr val="FFFFFF"/>
                </a:solidFill>
                <a:highlight>
                  <a:schemeClr val="accent1"/>
                </a:highlight>
                <a:latin typeface="Inconsolata"/>
                <a:ea typeface="Inconsolata"/>
                <a:cs typeface="Inconsolata"/>
                <a:sym typeface="Inconsolata"/>
              </a:rPr>
              <a:t>some other computation;</a:t>
            </a:r>
            <a:endParaRPr sz="1350">
              <a:solidFill>
                <a:srgbClr val="FFFFFF"/>
              </a:solidFill>
              <a:highlight>
                <a:schemeClr val="accent1"/>
              </a:highlight>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b="1" sz="1350">
              <a:solidFill>
                <a:srgbClr val="6495ED"/>
              </a:solidFill>
              <a:latin typeface="Inconsolata"/>
              <a:ea typeface="Inconsolata"/>
              <a:cs typeface="Inconsolata"/>
              <a:sym typeface="Inconsolat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Predication</a:t>
            </a:r>
            <a:endParaRPr/>
          </a:p>
        </p:txBody>
      </p:sp>
      <p:sp>
        <p:nvSpPr>
          <p:cNvPr id="459" name="Google Shape;459;p64"/>
          <p:cNvSpPr txBox="1"/>
          <p:nvPr/>
        </p:nvSpPr>
        <p:spPr>
          <a:xfrm>
            <a:off x="2683200" y="1372425"/>
            <a:ext cx="3777600" cy="32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a:t>
            </a:r>
            <a:r>
              <a:rPr lang="el" sz="1350">
                <a:solidFill>
                  <a:schemeClr val="dk1"/>
                </a:solidFill>
                <a:latin typeface="Inconsolata"/>
                <a:ea typeface="Inconsolata"/>
                <a:cs typeface="Inconsolata"/>
                <a:sym typeface="Inconsolata"/>
              </a:rPr>
              <a:t>VECTOR_WIDTH</a:t>
            </a:r>
            <a:r>
              <a:rPr lang="el" sz="1350">
                <a:solidFill>
                  <a:srgbClr val="FFFFFF"/>
                </a:solidFill>
                <a:latin typeface="Inconsolata"/>
                <a:ea typeface="Inconsolata"/>
                <a:cs typeface="Inconsolata"/>
                <a:sym typeface="Inconsolata"/>
              </a:rPr>
              <a:t>;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a[i] = </a:t>
            </a:r>
            <a:r>
              <a:rPr lang="el" sz="1350">
                <a:solidFill>
                  <a:srgbClr val="FFFFFF"/>
                </a:solidFill>
                <a:highlight>
                  <a:srgbClr val="A64D79"/>
                </a:highlight>
                <a:latin typeface="Inconsolata"/>
                <a:ea typeface="Inconsolata"/>
                <a:cs typeface="Inconsolata"/>
                <a:sym typeface="Inconsolata"/>
              </a:rPr>
              <a:t>some computation;</a:t>
            </a:r>
            <a:endParaRPr sz="1350">
              <a:solidFill>
                <a:srgbClr val="FFFFFF"/>
              </a:solidFill>
              <a:highlight>
                <a:srgbClr val="A64D79"/>
              </a:highlight>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a:t>
            </a:r>
            <a:r>
              <a:rPr lang="el" sz="1350">
                <a:solidFill>
                  <a:schemeClr val="dk1"/>
                </a:solidFill>
                <a:latin typeface="Inconsolata"/>
                <a:ea typeface="Inconsolata"/>
                <a:cs typeface="Inconsolata"/>
                <a:sym typeface="Inconsolata"/>
              </a:rPr>
              <a:t>VECTOR_WIDTH</a:t>
            </a:r>
            <a:r>
              <a:rPr lang="el" sz="1350">
                <a:solidFill>
                  <a:srgbClr val="FFFFFF"/>
                </a:solidFill>
                <a:latin typeface="Inconsolata"/>
                <a:ea typeface="Inconsolata"/>
                <a:cs typeface="Inconsolata"/>
                <a:sym typeface="Inconsolata"/>
              </a:rPr>
              <a:t>;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b[i] = </a:t>
            </a:r>
            <a:r>
              <a:rPr lang="el" sz="1350">
                <a:solidFill>
                  <a:srgbClr val="FFFFFF"/>
                </a:solidFill>
                <a:highlight>
                  <a:schemeClr val="accent1"/>
                </a:highlight>
                <a:latin typeface="Inconsolata"/>
                <a:ea typeface="Inconsolata"/>
                <a:cs typeface="Inconsolata"/>
                <a:sym typeface="Inconsolata"/>
              </a:rPr>
              <a:t>some other computation;</a:t>
            </a:r>
            <a:endParaRPr sz="1350">
              <a:solidFill>
                <a:srgbClr val="FFFFFF"/>
              </a:solidFill>
              <a:highlight>
                <a:schemeClr val="accent1"/>
              </a:highlight>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a:t>
            </a:r>
            <a:r>
              <a:rPr lang="el" sz="1350">
                <a:solidFill>
                  <a:schemeClr val="dk1"/>
                </a:solidFill>
                <a:latin typeface="Inconsolata"/>
                <a:ea typeface="Inconsolata"/>
                <a:cs typeface="Inconsolata"/>
                <a:sym typeface="Inconsolata"/>
              </a:rPr>
              <a:t>VECTOR_WIDTH</a:t>
            </a:r>
            <a:r>
              <a:rPr lang="el" sz="1350">
                <a:solidFill>
                  <a:srgbClr val="FFFFFF"/>
                </a:solidFill>
                <a:latin typeface="Inconsolata"/>
                <a:ea typeface="Inconsolata"/>
                <a:cs typeface="Inconsolata"/>
                <a:sym typeface="Inconsolata"/>
              </a:rPr>
              <a:t>;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if</a:t>
            </a:r>
            <a:r>
              <a:rPr lang="el" sz="1350">
                <a:solidFill>
                  <a:srgbClr val="FFFFFF"/>
                </a:solidFill>
                <a:latin typeface="Inconsolata"/>
                <a:ea typeface="Inconsolata"/>
                <a:cs typeface="Inconsolata"/>
                <a:sym typeface="Inconsolata"/>
              </a:rPr>
              <a:t> (cond[i]) {  </a:t>
            </a:r>
            <a:r>
              <a:rPr lang="el" sz="1350">
                <a:solidFill>
                  <a:srgbClr val="808080"/>
                </a:solidFill>
                <a:latin typeface="Inconsolata"/>
                <a:ea typeface="Inconsolata"/>
                <a:cs typeface="Inconsolata"/>
                <a:sym typeface="Inconsolata"/>
              </a:rPr>
              <a:t>// Divergent condition</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value[i] = </a:t>
            </a:r>
            <a:r>
              <a:rPr lang="el" sz="1350">
                <a:solidFill>
                  <a:srgbClr val="FFFFFF"/>
                </a:solidFill>
                <a:highlight>
                  <a:srgbClr val="A64D79"/>
                </a:highlight>
                <a:latin typeface="Inconsolata"/>
                <a:ea typeface="Inconsolata"/>
                <a:cs typeface="Inconsolata"/>
                <a:sym typeface="Inconsolata"/>
              </a:rPr>
              <a:t>a[i]</a:t>
            </a: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 </a:t>
            </a:r>
            <a:r>
              <a:rPr b="1" lang="el" sz="1350">
                <a:solidFill>
                  <a:srgbClr val="6495ED"/>
                </a:solidFill>
                <a:latin typeface="Inconsolata"/>
                <a:ea typeface="Inconsolata"/>
                <a:cs typeface="Inconsolata"/>
                <a:sym typeface="Inconsolata"/>
              </a:rPr>
              <a:t>else</a:t>
            </a:r>
            <a:r>
              <a:rPr lang="el" sz="1350">
                <a:solidFill>
                  <a:srgbClr val="FFFFFF"/>
                </a:solidFill>
                <a:latin typeface="Inconsolata"/>
                <a:ea typeface="Inconsolata"/>
                <a:cs typeface="Inconsolata"/>
                <a:sym typeface="Inconsolata"/>
              </a:rPr>
              <a:t>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value[i] = </a:t>
            </a:r>
            <a:r>
              <a:rPr lang="el" sz="1350">
                <a:solidFill>
                  <a:srgbClr val="FFFFFF"/>
                </a:solidFill>
                <a:highlight>
                  <a:schemeClr val="accent1"/>
                </a:highlight>
                <a:latin typeface="Inconsolata"/>
                <a:ea typeface="Inconsolata"/>
                <a:cs typeface="Inconsolata"/>
                <a:sym typeface="Inconsolata"/>
              </a:rPr>
              <a:t>b[i]</a:t>
            </a: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b="1" sz="1350">
              <a:solidFill>
                <a:srgbClr val="6495ED"/>
              </a:solidFill>
              <a:latin typeface="Inconsolata"/>
              <a:ea typeface="Inconsolata"/>
              <a:cs typeface="Inconsolata"/>
              <a:sym typeface="Inconsolat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Predication</a:t>
            </a:r>
            <a:endParaRPr/>
          </a:p>
        </p:txBody>
      </p:sp>
      <p:sp>
        <p:nvSpPr>
          <p:cNvPr id="465" name="Google Shape;465;p65"/>
          <p:cNvSpPr txBox="1"/>
          <p:nvPr/>
        </p:nvSpPr>
        <p:spPr>
          <a:xfrm>
            <a:off x="2683200" y="1372425"/>
            <a:ext cx="3777600" cy="32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a:t>
            </a:r>
            <a:r>
              <a:rPr lang="el" sz="1350">
                <a:solidFill>
                  <a:schemeClr val="dk1"/>
                </a:solidFill>
                <a:latin typeface="Inconsolata"/>
                <a:ea typeface="Inconsolata"/>
                <a:cs typeface="Inconsolata"/>
                <a:sym typeface="Inconsolata"/>
              </a:rPr>
              <a:t>VECTOR_WIDTH</a:t>
            </a:r>
            <a:r>
              <a:rPr lang="el" sz="1350">
                <a:solidFill>
                  <a:srgbClr val="FFFFFF"/>
                </a:solidFill>
                <a:latin typeface="Inconsolata"/>
                <a:ea typeface="Inconsolata"/>
                <a:cs typeface="Inconsolata"/>
                <a:sym typeface="Inconsolata"/>
              </a:rPr>
              <a:t>;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a[i] = </a:t>
            </a:r>
            <a:r>
              <a:rPr lang="el" sz="1350">
                <a:solidFill>
                  <a:srgbClr val="FFFFFF"/>
                </a:solidFill>
                <a:highlight>
                  <a:srgbClr val="A64D79"/>
                </a:highlight>
                <a:latin typeface="Inconsolata"/>
                <a:ea typeface="Inconsolata"/>
                <a:cs typeface="Inconsolata"/>
                <a:sym typeface="Inconsolata"/>
              </a:rPr>
              <a:t>some computation;</a:t>
            </a:r>
            <a:endParaRPr sz="1350">
              <a:solidFill>
                <a:srgbClr val="FFFFFF"/>
              </a:solidFill>
              <a:highlight>
                <a:srgbClr val="A64D79"/>
              </a:highlight>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a:t>
            </a:r>
            <a:r>
              <a:rPr lang="el" sz="1350">
                <a:solidFill>
                  <a:schemeClr val="dk1"/>
                </a:solidFill>
                <a:latin typeface="Inconsolata"/>
                <a:ea typeface="Inconsolata"/>
                <a:cs typeface="Inconsolata"/>
                <a:sym typeface="Inconsolata"/>
              </a:rPr>
              <a:t>VECTOR_WIDTH</a:t>
            </a:r>
            <a:r>
              <a:rPr lang="el" sz="1350">
                <a:solidFill>
                  <a:srgbClr val="FFFFFF"/>
                </a:solidFill>
                <a:latin typeface="Inconsolata"/>
                <a:ea typeface="Inconsolata"/>
                <a:cs typeface="Inconsolata"/>
                <a:sym typeface="Inconsolata"/>
              </a:rPr>
              <a:t>;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b[i] = </a:t>
            </a:r>
            <a:r>
              <a:rPr lang="el" sz="1350">
                <a:solidFill>
                  <a:srgbClr val="FFFFFF"/>
                </a:solidFill>
                <a:highlight>
                  <a:schemeClr val="accent1"/>
                </a:highlight>
                <a:latin typeface="Inconsolata"/>
                <a:ea typeface="Inconsolata"/>
                <a:cs typeface="Inconsolata"/>
                <a:sym typeface="Inconsolata"/>
              </a:rPr>
              <a:t>some other computation;</a:t>
            </a:r>
            <a:endParaRPr sz="1350">
              <a:solidFill>
                <a:srgbClr val="FFFFFF"/>
              </a:solidFill>
              <a:highlight>
                <a:schemeClr val="accent1"/>
              </a:highlight>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a:t>
            </a:r>
            <a:r>
              <a:rPr lang="el" sz="1350">
                <a:solidFill>
                  <a:schemeClr val="dk1"/>
                </a:solidFill>
                <a:latin typeface="Inconsolata"/>
                <a:ea typeface="Inconsolata"/>
                <a:cs typeface="Inconsolata"/>
                <a:sym typeface="Inconsolata"/>
              </a:rPr>
              <a:t>VECTOR_WIDTH</a:t>
            </a:r>
            <a:r>
              <a:rPr lang="el" sz="1350">
                <a:solidFill>
                  <a:srgbClr val="FFFFFF"/>
                </a:solidFill>
                <a:latin typeface="Inconsolata"/>
                <a:ea typeface="Inconsolata"/>
                <a:cs typeface="Inconsolata"/>
                <a:sym typeface="Inconsolata"/>
              </a:rPr>
              <a:t>;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if</a:t>
            </a:r>
            <a:r>
              <a:rPr lang="el" sz="1350">
                <a:solidFill>
                  <a:srgbClr val="FFFFFF"/>
                </a:solidFill>
                <a:latin typeface="Inconsolata"/>
                <a:ea typeface="Inconsolata"/>
                <a:cs typeface="Inconsolata"/>
                <a:sym typeface="Inconsolata"/>
              </a:rPr>
              <a:t> (cond[i]) {  </a:t>
            </a:r>
            <a:r>
              <a:rPr lang="el" sz="1350">
                <a:solidFill>
                  <a:srgbClr val="808080"/>
                </a:solidFill>
                <a:latin typeface="Inconsolata"/>
                <a:ea typeface="Inconsolata"/>
                <a:cs typeface="Inconsolata"/>
                <a:sym typeface="Inconsolata"/>
              </a:rPr>
              <a:t>// Divergent condition</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value[i] = </a:t>
            </a:r>
            <a:r>
              <a:rPr lang="el" sz="1350">
                <a:solidFill>
                  <a:srgbClr val="FFFFFF"/>
                </a:solidFill>
                <a:highlight>
                  <a:srgbClr val="A64D79"/>
                </a:highlight>
                <a:latin typeface="Inconsolata"/>
                <a:ea typeface="Inconsolata"/>
                <a:cs typeface="Inconsolata"/>
                <a:sym typeface="Inconsolata"/>
              </a:rPr>
              <a:t>a[i]</a:t>
            </a: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 </a:t>
            </a:r>
            <a:r>
              <a:rPr b="1" lang="el" sz="1350">
                <a:solidFill>
                  <a:srgbClr val="6495ED"/>
                </a:solidFill>
                <a:latin typeface="Inconsolata"/>
                <a:ea typeface="Inconsolata"/>
                <a:cs typeface="Inconsolata"/>
                <a:sym typeface="Inconsolata"/>
              </a:rPr>
              <a:t>else</a:t>
            </a:r>
            <a:r>
              <a:rPr lang="el" sz="1350">
                <a:solidFill>
                  <a:srgbClr val="FFFFFF"/>
                </a:solidFill>
                <a:latin typeface="Inconsolata"/>
                <a:ea typeface="Inconsolata"/>
                <a:cs typeface="Inconsolata"/>
                <a:sym typeface="Inconsolata"/>
              </a:rPr>
              <a:t>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value[i] = </a:t>
            </a:r>
            <a:r>
              <a:rPr lang="el" sz="1350">
                <a:solidFill>
                  <a:srgbClr val="FFFFFF"/>
                </a:solidFill>
                <a:highlight>
                  <a:schemeClr val="accent1"/>
                </a:highlight>
                <a:latin typeface="Inconsolata"/>
                <a:ea typeface="Inconsolata"/>
                <a:cs typeface="Inconsolata"/>
                <a:sym typeface="Inconsolata"/>
              </a:rPr>
              <a:t>b[i]</a:t>
            </a: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b="1" sz="1350">
              <a:solidFill>
                <a:srgbClr val="6495ED"/>
              </a:solidFill>
              <a:latin typeface="Inconsolata"/>
              <a:ea typeface="Inconsolata"/>
              <a:cs typeface="Inconsolata"/>
              <a:sym typeface="Inconsolata"/>
            </a:endParaRPr>
          </a:p>
        </p:txBody>
      </p:sp>
      <p:cxnSp>
        <p:nvCxnSpPr>
          <p:cNvPr id="466" name="Google Shape;466;p65"/>
          <p:cNvCxnSpPr/>
          <p:nvPr/>
        </p:nvCxnSpPr>
        <p:spPr>
          <a:xfrm>
            <a:off x="2953706" y="1498838"/>
            <a:ext cx="2844900" cy="427500"/>
          </a:xfrm>
          <a:prstGeom prst="straightConnector1">
            <a:avLst/>
          </a:prstGeom>
          <a:noFill/>
          <a:ln cap="flat" cmpd="sng" w="38100">
            <a:solidFill>
              <a:srgbClr val="38761D"/>
            </a:solidFill>
            <a:prstDash val="solid"/>
            <a:round/>
            <a:headEnd len="med" w="med" type="none"/>
            <a:tailEnd len="med" w="med" type="none"/>
          </a:ln>
        </p:spPr>
      </p:cxnSp>
      <p:cxnSp>
        <p:nvCxnSpPr>
          <p:cNvPr id="467" name="Google Shape;467;p65"/>
          <p:cNvCxnSpPr/>
          <p:nvPr/>
        </p:nvCxnSpPr>
        <p:spPr>
          <a:xfrm flipH="1">
            <a:off x="2937050" y="1510712"/>
            <a:ext cx="2889600" cy="439200"/>
          </a:xfrm>
          <a:prstGeom prst="straightConnector1">
            <a:avLst/>
          </a:prstGeom>
          <a:noFill/>
          <a:ln cap="flat" cmpd="sng" w="38100">
            <a:solidFill>
              <a:srgbClr val="38761D"/>
            </a:solidFill>
            <a:prstDash val="solid"/>
            <a:round/>
            <a:headEnd len="med" w="med" type="none"/>
            <a:tailEnd len="med" w="med" type="none"/>
          </a:ln>
        </p:spPr>
      </p:cxnSp>
      <p:sp>
        <p:nvSpPr>
          <p:cNvPr id="468" name="Google Shape;468;p65"/>
          <p:cNvSpPr txBox="1"/>
          <p:nvPr/>
        </p:nvSpPr>
        <p:spPr>
          <a:xfrm>
            <a:off x="6136250" y="1559050"/>
            <a:ext cx="19056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400">
                <a:solidFill>
                  <a:srgbClr val="FFFFFF"/>
                </a:solidFill>
                <a:highlight>
                  <a:srgbClr val="38761D"/>
                </a:highlight>
              </a:rPr>
              <a:t>1 instruction</a:t>
            </a:r>
            <a:endParaRPr sz="2400">
              <a:solidFill>
                <a:srgbClr val="FFFFFF"/>
              </a:solidFill>
              <a:highlight>
                <a:srgbClr val="38761D"/>
              </a:high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Predication</a:t>
            </a:r>
            <a:endParaRPr/>
          </a:p>
        </p:txBody>
      </p:sp>
      <p:sp>
        <p:nvSpPr>
          <p:cNvPr id="474" name="Google Shape;474;p66"/>
          <p:cNvSpPr txBox="1"/>
          <p:nvPr/>
        </p:nvSpPr>
        <p:spPr>
          <a:xfrm>
            <a:off x="2683200" y="1372425"/>
            <a:ext cx="3777600" cy="32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a:t>
            </a:r>
            <a:r>
              <a:rPr lang="el" sz="1350">
                <a:solidFill>
                  <a:schemeClr val="dk1"/>
                </a:solidFill>
                <a:latin typeface="Inconsolata"/>
                <a:ea typeface="Inconsolata"/>
                <a:cs typeface="Inconsolata"/>
                <a:sym typeface="Inconsolata"/>
              </a:rPr>
              <a:t>VECTOR_WIDTH</a:t>
            </a:r>
            <a:r>
              <a:rPr lang="el" sz="1350">
                <a:solidFill>
                  <a:srgbClr val="FFFFFF"/>
                </a:solidFill>
                <a:latin typeface="Inconsolata"/>
                <a:ea typeface="Inconsolata"/>
                <a:cs typeface="Inconsolata"/>
                <a:sym typeface="Inconsolata"/>
              </a:rPr>
              <a:t>;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a[i] = </a:t>
            </a:r>
            <a:r>
              <a:rPr lang="el" sz="1350">
                <a:solidFill>
                  <a:srgbClr val="FFFFFF"/>
                </a:solidFill>
                <a:highlight>
                  <a:srgbClr val="A64D79"/>
                </a:highlight>
                <a:latin typeface="Inconsolata"/>
                <a:ea typeface="Inconsolata"/>
                <a:cs typeface="Inconsolata"/>
                <a:sym typeface="Inconsolata"/>
              </a:rPr>
              <a:t>some computation;</a:t>
            </a:r>
            <a:endParaRPr sz="1350">
              <a:solidFill>
                <a:srgbClr val="FFFFFF"/>
              </a:solidFill>
              <a:highlight>
                <a:srgbClr val="A64D79"/>
              </a:highlight>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a:t>
            </a:r>
            <a:r>
              <a:rPr lang="el" sz="1350">
                <a:solidFill>
                  <a:schemeClr val="dk1"/>
                </a:solidFill>
                <a:latin typeface="Inconsolata"/>
                <a:ea typeface="Inconsolata"/>
                <a:cs typeface="Inconsolata"/>
                <a:sym typeface="Inconsolata"/>
              </a:rPr>
              <a:t>VECTOR_WIDTH</a:t>
            </a:r>
            <a:r>
              <a:rPr lang="el" sz="1350">
                <a:solidFill>
                  <a:srgbClr val="FFFFFF"/>
                </a:solidFill>
                <a:latin typeface="Inconsolata"/>
                <a:ea typeface="Inconsolata"/>
                <a:cs typeface="Inconsolata"/>
                <a:sym typeface="Inconsolata"/>
              </a:rPr>
              <a:t>;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b[i] = </a:t>
            </a:r>
            <a:r>
              <a:rPr lang="el" sz="1350">
                <a:solidFill>
                  <a:srgbClr val="FFFFFF"/>
                </a:solidFill>
                <a:highlight>
                  <a:schemeClr val="accent1"/>
                </a:highlight>
                <a:latin typeface="Inconsolata"/>
                <a:ea typeface="Inconsolata"/>
                <a:cs typeface="Inconsolata"/>
                <a:sym typeface="Inconsolata"/>
              </a:rPr>
              <a:t>some other computation;</a:t>
            </a:r>
            <a:endParaRPr sz="1350">
              <a:solidFill>
                <a:srgbClr val="FFFFFF"/>
              </a:solidFill>
              <a:highlight>
                <a:schemeClr val="accent1"/>
              </a:highlight>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a:t>
            </a:r>
            <a:r>
              <a:rPr lang="el" sz="1350">
                <a:solidFill>
                  <a:schemeClr val="dk1"/>
                </a:solidFill>
                <a:latin typeface="Inconsolata"/>
                <a:ea typeface="Inconsolata"/>
                <a:cs typeface="Inconsolata"/>
                <a:sym typeface="Inconsolata"/>
              </a:rPr>
              <a:t>VECTOR_WIDTH</a:t>
            </a:r>
            <a:r>
              <a:rPr lang="el" sz="1350">
                <a:solidFill>
                  <a:srgbClr val="FFFFFF"/>
                </a:solidFill>
                <a:latin typeface="Inconsolata"/>
                <a:ea typeface="Inconsolata"/>
                <a:cs typeface="Inconsolata"/>
                <a:sym typeface="Inconsolata"/>
              </a:rPr>
              <a:t>;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if</a:t>
            </a:r>
            <a:r>
              <a:rPr lang="el" sz="1350">
                <a:solidFill>
                  <a:srgbClr val="FFFFFF"/>
                </a:solidFill>
                <a:latin typeface="Inconsolata"/>
                <a:ea typeface="Inconsolata"/>
                <a:cs typeface="Inconsolata"/>
                <a:sym typeface="Inconsolata"/>
              </a:rPr>
              <a:t> (cond[i]) {  </a:t>
            </a:r>
            <a:r>
              <a:rPr lang="el" sz="1350">
                <a:solidFill>
                  <a:srgbClr val="808080"/>
                </a:solidFill>
                <a:latin typeface="Inconsolata"/>
                <a:ea typeface="Inconsolata"/>
                <a:cs typeface="Inconsolata"/>
                <a:sym typeface="Inconsolata"/>
              </a:rPr>
              <a:t>// Divergent condition</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value[i] = </a:t>
            </a:r>
            <a:r>
              <a:rPr lang="el" sz="1350">
                <a:solidFill>
                  <a:srgbClr val="FFFFFF"/>
                </a:solidFill>
                <a:highlight>
                  <a:srgbClr val="A64D79"/>
                </a:highlight>
                <a:latin typeface="Inconsolata"/>
                <a:ea typeface="Inconsolata"/>
                <a:cs typeface="Inconsolata"/>
                <a:sym typeface="Inconsolata"/>
              </a:rPr>
              <a:t>a[i]</a:t>
            </a: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 </a:t>
            </a:r>
            <a:r>
              <a:rPr b="1" lang="el" sz="1350">
                <a:solidFill>
                  <a:srgbClr val="6495ED"/>
                </a:solidFill>
                <a:latin typeface="Inconsolata"/>
                <a:ea typeface="Inconsolata"/>
                <a:cs typeface="Inconsolata"/>
                <a:sym typeface="Inconsolata"/>
              </a:rPr>
              <a:t>else</a:t>
            </a:r>
            <a:r>
              <a:rPr lang="el" sz="1350">
                <a:solidFill>
                  <a:srgbClr val="FFFFFF"/>
                </a:solidFill>
                <a:latin typeface="Inconsolata"/>
                <a:ea typeface="Inconsolata"/>
                <a:cs typeface="Inconsolata"/>
                <a:sym typeface="Inconsolata"/>
              </a:rPr>
              <a:t>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value[i] = </a:t>
            </a:r>
            <a:r>
              <a:rPr lang="el" sz="1350">
                <a:solidFill>
                  <a:srgbClr val="FFFFFF"/>
                </a:solidFill>
                <a:highlight>
                  <a:schemeClr val="accent1"/>
                </a:highlight>
                <a:latin typeface="Inconsolata"/>
                <a:ea typeface="Inconsolata"/>
                <a:cs typeface="Inconsolata"/>
                <a:sym typeface="Inconsolata"/>
              </a:rPr>
              <a:t>b[i]</a:t>
            </a: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b="1" sz="1350">
              <a:solidFill>
                <a:srgbClr val="6495ED"/>
              </a:solidFill>
              <a:latin typeface="Inconsolata"/>
              <a:ea typeface="Inconsolata"/>
              <a:cs typeface="Inconsolata"/>
              <a:sym typeface="Inconsolata"/>
            </a:endParaRPr>
          </a:p>
        </p:txBody>
      </p:sp>
      <p:cxnSp>
        <p:nvCxnSpPr>
          <p:cNvPr id="475" name="Google Shape;475;p66"/>
          <p:cNvCxnSpPr/>
          <p:nvPr/>
        </p:nvCxnSpPr>
        <p:spPr>
          <a:xfrm>
            <a:off x="2953706" y="1498838"/>
            <a:ext cx="2844900" cy="427500"/>
          </a:xfrm>
          <a:prstGeom prst="straightConnector1">
            <a:avLst/>
          </a:prstGeom>
          <a:noFill/>
          <a:ln cap="flat" cmpd="sng" w="38100">
            <a:solidFill>
              <a:srgbClr val="38761D"/>
            </a:solidFill>
            <a:prstDash val="solid"/>
            <a:round/>
            <a:headEnd len="med" w="med" type="none"/>
            <a:tailEnd len="med" w="med" type="none"/>
          </a:ln>
        </p:spPr>
      </p:cxnSp>
      <p:cxnSp>
        <p:nvCxnSpPr>
          <p:cNvPr id="476" name="Google Shape;476;p66"/>
          <p:cNvCxnSpPr/>
          <p:nvPr/>
        </p:nvCxnSpPr>
        <p:spPr>
          <a:xfrm flipH="1">
            <a:off x="2937050" y="1510712"/>
            <a:ext cx="2889600" cy="439200"/>
          </a:xfrm>
          <a:prstGeom prst="straightConnector1">
            <a:avLst/>
          </a:prstGeom>
          <a:noFill/>
          <a:ln cap="flat" cmpd="sng" w="38100">
            <a:solidFill>
              <a:srgbClr val="38761D"/>
            </a:solidFill>
            <a:prstDash val="solid"/>
            <a:round/>
            <a:headEnd len="med" w="med" type="none"/>
            <a:tailEnd len="med" w="med" type="none"/>
          </a:ln>
        </p:spPr>
      </p:cxnSp>
      <p:sp>
        <p:nvSpPr>
          <p:cNvPr id="477" name="Google Shape;477;p66"/>
          <p:cNvSpPr txBox="1"/>
          <p:nvPr/>
        </p:nvSpPr>
        <p:spPr>
          <a:xfrm>
            <a:off x="6136250" y="1559050"/>
            <a:ext cx="19056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400">
                <a:solidFill>
                  <a:srgbClr val="FFFFFF"/>
                </a:solidFill>
                <a:highlight>
                  <a:srgbClr val="38761D"/>
                </a:highlight>
              </a:rPr>
              <a:t>1 instruction</a:t>
            </a:r>
            <a:endParaRPr sz="2400">
              <a:solidFill>
                <a:srgbClr val="FFFFFF"/>
              </a:solidFill>
              <a:highlight>
                <a:srgbClr val="38761D"/>
              </a:highlight>
            </a:endParaRPr>
          </a:p>
        </p:txBody>
      </p:sp>
      <p:cxnSp>
        <p:nvCxnSpPr>
          <p:cNvPr id="478" name="Google Shape;478;p66"/>
          <p:cNvCxnSpPr/>
          <p:nvPr/>
        </p:nvCxnSpPr>
        <p:spPr>
          <a:xfrm>
            <a:off x="2866500" y="2360763"/>
            <a:ext cx="3007800" cy="374400"/>
          </a:xfrm>
          <a:prstGeom prst="straightConnector1">
            <a:avLst/>
          </a:prstGeom>
          <a:noFill/>
          <a:ln cap="flat" cmpd="sng" w="38100">
            <a:solidFill>
              <a:srgbClr val="38761D"/>
            </a:solidFill>
            <a:prstDash val="solid"/>
            <a:round/>
            <a:headEnd len="med" w="med" type="none"/>
            <a:tailEnd len="med" w="med" type="none"/>
          </a:ln>
        </p:spPr>
      </p:cxnSp>
      <p:cxnSp>
        <p:nvCxnSpPr>
          <p:cNvPr id="479" name="Google Shape;479;p66"/>
          <p:cNvCxnSpPr/>
          <p:nvPr/>
        </p:nvCxnSpPr>
        <p:spPr>
          <a:xfrm flipH="1">
            <a:off x="2839750" y="2387300"/>
            <a:ext cx="3132000" cy="424500"/>
          </a:xfrm>
          <a:prstGeom prst="straightConnector1">
            <a:avLst/>
          </a:prstGeom>
          <a:noFill/>
          <a:ln cap="flat" cmpd="sng" w="38100">
            <a:solidFill>
              <a:srgbClr val="38761D"/>
            </a:solidFill>
            <a:prstDash val="solid"/>
            <a:round/>
            <a:headEnd len="med" w="med" type="none"/>
            <a:tailEnd len="med" w="med" type="none"/>
          </a:ln>
        </p:spPr>
      </p:cxnSp>
      <p:sp>
        <p:nvSpPr>
          <p:cNvPr id="480" name="Google Shape;480;p66"/>
          <p:cNvSpPr txBox="1"/>
          <p:nvPr/>
        </p:nvSpPr>
        <p:spPr>
          <a:xfrm>
            <a:off x="6156100" y="2431025"/>
            <a:ext cx="19056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400">
                <a:solidFill>
                  <a:srgbClr val="FFFFFF"/>
                </a:solidFill>
                <a:highlight>
                  <a:srgbClr val="38761D"/>
                </a:highlight>
              </a:rPr>
              <a:t>1 instruction</a:t>
            </a:r>
            <a:endParaRPr sz="2400">
              <a:solidFill>
                <a:srgbClr val="FFFFFF"/>
              </a:solidFill>
              <a:highlight>
                <a:srgbClr val="38761D"/>
              </a:high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Predication</a:t>
            </a:r>
            <a:endParaRPr/>
          </a:p>
        </p:txBody>
      </p:sp>
      <p:sp>
        <p:nvSpPr>
          <p:cNvPr id="486" name="Google Shape;486;p67"/>
          <p:cNvSpPr txBox="1"/>
          <p:nvPr/>
        </p:nvSpPr>
        <p:spPr>
          <a:xfrm>
            <a:off x="2683200" y="1372425"/>
            <a:ext cx="3777600" cy="32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a:t>
            </a:r>
            <a:r>
              <a:rPr lang="el" sz="1350">
                <a:solidFill>
                  <a:schemeClr val="dk1"/>
                </a:solidFill>
                <a:latin typeface="Inconsolata"/>
                <a:ea typeface="Inconsolata"/>
                <a:cs typeface="Inconsolata"/>
                <a:sym typeface="Inconsolata"/>
              </a:rPr>
              <a:t>VECTOR_WIDTH</a:t>
            </a:r>
            <a:r>
              <a:rPr lang="el" sz="1350">
                <a:solidFill>
                  <a:srgbClr val="FFFFFF"/>
                </a:solidFill>
                <a:latin typeface="Inconsolata"/>
                <a:ea typeface="Inconsolata"/>
                <a:cs typeface="Inconsolata"/>
                <a:sym typeface="Inconsolata"/>
              </a:rPr>
              <a:t>;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a[i] = </a:t>
            </a:r>
            <a:r>
              <a:rPr lang="el" sz="1350">
                <a:solidFill>
                  <a:srgbClr val="FFFFFF"/>
                </a:solidFill>
                <a:highlight>
                  <a:srgbClr val="A64D79"/>
                </a:highlight>
                <a:latin typeface="Inconsolata"/>
                <a:ea typeface="Inconsolata"/>
                <a:cs typeface="Inconsolata"/>
                <a:sym typeface="Inconsolata"/>
              </a:rPr>
              <a:t>some computation;</a:t>
            </a:r>
            <a:endParaRPr sz="1350">
              <a:solidFill>
                <a:srgbClr val="FFFFFF"/>
              </a:solidFill>
              <a:highlight>
                <a:srgbClr val="A64D79"/>
              </a:highlight>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a:t>
            </a:r>
            <a:r>
              <a:rPr lang="el" sz="1350">
                <a:solidFill>
                  <a:schemeClr val="dk1"/>
                </a:solidFill>
                <a:latin typeface="Inconsolata"/>
                <a:ea typeface="Inconsolata"/>
                <a:cs typeface="Inconsolata"/>
                <a:sym typeface="Inconsolata"/>
              </a:rPr>
              <a:t>VECTOR_WIDTH</a:t>
            </a:r>
            <a:r>
              <a:rPr lang="el" sz="1350">
                <a:solidFill>
                  <a:srgbClr val="FFFFFF"/>
                </a:solidFill>
                <a:latin typeface="Inconsolata"/>
                <a:ea typeface="Inconsolata"/>
                <a:cs typeface="Inconsolata"/>
                <a:sym typeface="Inconsolata"/>
              </a:rPr>
              <a:t>;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b[i] = </a:t>
            </a:r>
            <a:r>
              <a:rPr lang="el" sz="1350">
                <a:solidFill>
                  <a:srgbClr val="FFFFFF"/>
                </a:solidFill>
                <a:highlight>
                  <a:schemeClr val="accent1"/>
                </a:highlight>
                <a:latin typeface="Inconsolata"/>
                <a:ea typeface="Inconsolata"/>
                <a:cs typeface="Inconsolata"/>
                <a:sym typeface="Inconsolata"/>
              </a:rPr>
              <a:t>some other computation;</a:t>
            </a:r>
            <a:endParaRPr sz="1350">
              <a:solidFill>
                <a:srgbClr val="FFFFFF"/>
              </a:solidFill>
              <a:highlight>
                <a:schemeClr val="accent1"/>
              </a:highlight>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350">
                <a:solidFill>
                  <a:srgbClr val="6495ED"/>
                </a:solidFill>
                <a:latin typeface="Inconsolata"/>
                <a:ea typeface="Inconsolata"/>
                <a:cs typeface="Inconsolata"/>
                <a:sym typeface="Inconsolata"/>
              </a:rPr>
              <a:t>for</a:t>
            </a: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int</a:t>
            </a:r>
            <a:r>
              <a:rPr lang="el" sz="1350">
                <a:solidFill>
                  <a:srgbClr val="FFFFFF"/>
                </a:solidFill>
                <a:latin typeface="Inconsolata"/>
                <a:ea typeface="Inconsolata"/>
                <a:cs typeface="Inconsolata"/>
                <a:sym typeface="Inconsolata"/>
              </a:rPr>
              <a:t> i = </a:t>
            </a:r>
            <a:r>
              <a:rPr lang="el" sz="1350">
                <a:solidFill>
                  <a:srgbClr val="FFA0A0"/>
                </a:solidFill>
                <a:latin typeface="Inconsolata"/>
                <a:ea typeface="Inconsolata"/>
                <a:cs typeface="Inconsolata"/>
                <a:sym typeface="Inconsolata"/>
              </a:rPr>
              <a:t>0</a:t>
            </a:r>
            <a:r>
              <a:rPr lang="el" sz="1350">
                <a:solidFill>
                  <a:srgbClr val="FFFFFF"/>
                </a:solidFill>
                <a:latin typeface="Inconsolata"/>
                <a:ea typeface="Inconsolata"/>
                <a:cs typeface="Inconsolata"/>
                <a:sym typeface="Inconsolata"/>
              </a:rPr>
              <a:t>; i &lt; </a:t>
            </a:r>
            <a:r>
              <a:rPr lang="el" sz="1350">
                <a:solidFill>
                  <a:schemeClr val="dk1"/>
                </a:solidFill>
                <a:latin typeface="Inconsolata"/>
                <a:ea typeface="Inconsolata"/>
                <a:cs typeface="Inconsolata"/>
                <a:sym typeface="Inconsolata"/>
              </a:rPr>
              <a:t>VECTOR_WIDTH</a:t>
            </a:r>
            <a:r>
              <a:rPr lang="el" sz="1350">
                <a:solidFill>
                  <a:srgbClr val="FFFFFF"/>
                </a:solidFill>
                <a:latin typeface="Inconsolata"/>
                <a:ea typeface="Inconsolata"/>
                <a:cs typeface="Inconsolata"/>
                <a:sym typeface="Inconsolata"/>
              </a:rPr>
              <a:t>; ++i)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r>
              <a:rPr b="1" lang="el" sz="1350">
                <a:solidFill>
                  <a:srgbClr val="6495ED"/>
                </a:solidFill>
                <a:latin typeface="Inconsolata"/>
                <a:ea typeface="Inconsolata"/>
                <a:cs typeface="Inconsolata"/>
                <a:sym typeface="Inconsolata"/>
              </a:rPr>
              <a:t>if</a:t>
            </a:r>
            <a:r>
              <a:rPr lang="el" sz="1350">
                <a:solidFill>
                  <a:srgbClr val="FFFFFF"/>
                </a:solidFill>
                <a:latin typeface="Inconsolata"/>
                <a:ea typeface="Inconsolata"/>
                <a:cs typeface="Inconsolata"/>
                <a:sym typeface="Inconsolata"/>
              </a:rPr>
              <a:t> (cond[i]) {  </a:t>
            </a:r>
            <a:r>
              <a:rPr lang="el" sz="1350">
                <a:solidFill>
                  <a:srgbClr val="808080"/>
                </a:solidFill>
                <a:latin typeface="Inconsolata"/>
                <a:ea typeface="Inconsolata"/>
                <a:cs typeface="Inconsolata"/>
                <a:sym typeface="Inconsolata"/>
              </a:rPr>
              <a:t>// Divergent condition</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value[i] = </a:t>
            </a:r>
            <a:r>
              <a:rPr lang="el" sz="1350">
                <a:solidFill>
                  <a:srgbClr val="FFFFFF"/>
                </a:solidFill>
                <a:highlight>
                  <a:srgbClr val="A64D79"/>
                </a:highlight>
                <a:latin typeface="Inconsolata"/>
                <a:ea typeface="Inconsolata"/>
                <a:cs typeface="Inconsolata"/>
                <a:sym typeface="Inconsolata"/>
              </a:rPr>
              <a:t>a[i]</a:t>
            </a: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 </a:t>
            </a:r>
            <a:r>
              <a:rPr b="1" lang="el" sz="1350">
                <a:solidFill>
                  <a:srgbClr val="6495ED"/>
                </a:solidFill>
                <a:latin typeface="Inconsolata"/>
                <a:ea typeface="Inconsolata"/>
                <a:cs typeface="Inconsolata"/>
                <a:sym typeface="Inconsolata"/>
              </a:rPr>
              <a:t>else</a:t>
            </a:r>
            <a:r>
              <a:rPr lang="el" sz="1350">
                <a:solidFill>
                  <a:srgbClr val="FFFFFF"/>
                </a:solidFill>
                <a:latin typeface="Inconsolata"/>
                <a:ea typeface="Inconsolata"/>
                <a:cs typeface="Inconsolata"/>
                <a:sym typeface="Inconsolata"/>
              </a:rPr>
              <a:t>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value[i] = </a:t>
            </a:r>
            <a:r>
              <a:rPr lang="el" sz="1350">
                <a:solidFill>
                  <a:srgbClr val="FFFFFF"/>
                </a:solidFill>
                <a:highlight>
                  <a:schemeClr val="accent1"/>
                </a:highlight>
                <a:latin typeface="Inconsolata"/>
                <a:ea typeface="Inconsolata"/>
                <a:cs typeface="Inconsolata"/>
                <a:sym typeface="Inconsolata"/>
              </a:rPr>
              <a:t>b[i]</a:t>
            </a: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350">
                <a:solidFill>
                  <a:srgbClr val="FFFFFF"/>
                </a:solidFill>
                <a:latin typeface="Inconsolata"/>
                <a:ea typeface="Inconsolata"/>
                <a:cs typeface="Inconsolata"/>
                <a:sym typeface="Inconsolata"/>
              </a:rPr>
              <a:t>}</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sz="13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b="1" sz="1350">
              <a:solidFill>
                <a:srgbClr val="6495ED"/>
              </a:solidFill>
              <a:latin typeface="Inconsolata"/>
              <a:ea typeface="Inconsolata"/>
              <a:cs typeface="Inconsolata"/>
              <a:sym typeface="Inconsolata"/>
            </a:endParaRPr>
          </a:p>
        </p:txBody>
      </p:sp>
      <p:cxnSp>
        <p:nvCxnSpPr>
          <p:cNvPr id="487" name="Google Shape;487;p67"/>
          <p:cNvCxnSpPr/>
          <p:nvPr/>
        </p:nvCxnSpPr>
        <p:spPr>
          <a:xfrm>
            <a:off x="2953706" y="1498838"/>
            <a:ext cx="2844900" cy="427500"/>
          </a:xfrm>
          <a:prstGeom prst="straightConnector1">
            <a:avLst/>
          </a:prstGeom>
          <a:noFill/>
          <a:ln cap="flat" cmpd="sng" w="38100">
            <a:solidFill>
              <a:srgbClr val="38761D"/>
            </a:solidFill>
            <a:prstDash val="solid"/>
            <a:round/>
            <a:headEnd len="med" w="med" type="none"/>
            <a:tailEnd len="med" w="med" type="none"/>
          </a:ln>
        </p:spPr>
      </p:cxnSp>
      <p:cxnSp>
        <p:nvCxnSpPr>
          <p:cNvPr id="488" name="Google Shape;488;p67"/>
          <p:cNvCxnSpPr/>
          <p:nvPr/>
        </p:nvCxnSpPr>
        <p:spPr>
          <a:xfrm flipH="1">
            <a:off x="2937050" y="1510712"/>
            <a:ext cx="2889600" cy="439200"/>
          </a:xfrm>
          <a:prstGeom prst="straightConnector1">
            <a:avLst/>
          </a:prstGeom>
          <a:noFill/>
          <a:ln cap="flat" cmpd="sng" w="38100">
            <a:solidFill>
              <a:srgbClr val="38761D"/>
            </a:solidFill>
            <a:prstDash val="solid"/>
            <a:round/>
            <a:headEnd len="med" w="med" type="none"/>
            <a:tailEnd len="med" w="med" type="none"/>
          </a:ln>
        </p:spPr>
      </p:cxnSp>
      <p:sp>
        <p:nvSpPr>
          <p:cNvPr id="489" name="Google Shape;489;p67"/>
          <p:cNvSpPr txBox="1"/>
          <p:nvPr/>
        </p:nvSpPr>
        <p:spPr>
          <a:xfrm>
            <a:off x="6136250" y="1559050"/>
            <a:ext cx="19056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400">
                <a:solidFill>
                  <a:srgbClr val="FFFFFF"/>
                </a:solidFill>
                <a:highlight>
                  <a:srgbClr val="38761D"/>
                </a:highlight>
              </a:rPr>
              <a:t>1 instruction</a:t>
            </a:r>
            <a:endParaRPr sz="2400">
              <a:solidFill>
                <a:srgbClr val="FFFFFF"/>
              </a:solidFill>
              <a:highlight>
                <a:srgbClr val="38761D"/>
              </a:highlight>
            </a:endParaRPr>
          </a:p>
        </p:txBody>
      </p:sp>
      <p:cxnSp>
        <p:nvCxnSpPr>
          <p:cNvPr id="490" name="Google Shape;490;p67"/>
          <p:cNvCxnSpPr/>
          <p:nvPr/>
        </p:nvCxnSpPr>
        <p:spPr>
          <a:xfrm>
            <a:off x="2866500" y="2360763"/>
            <a:ext cx="3007800" cy="374400"/>
          </a:xfrm>
          <a:prstGeom prst="straightConnector1">
            <a:avLst/>
          </a:prstGeom>
          <a:noFill/>
          <a:ln cap="flat" cmpd="sng" w="38100">
            <a:solidFill>
              <a:srgbClr val="38761D"/>
            </a:solidFill>
            <a:prstDash val="solid"/>
            <a:round/>
            <a:headEnd len="med" w="med" type="none"/>
            <a:tailEnd len="med" w="med" type="none"/>
          </a:ln>
        </p:spPr>
      </p:cxnSp>
      <p:cxnSp>
        <p:nvCxnSpPr>
          <p:cNvPr id="491" name="Google Shape;491;p67"/>
          <p:cNvCxnSpPr/>
          <p:nvPr/>
        </p:nvCxnSpPr>
        <p:spPr>
          <a:xfrm flipH="1">
            <a:off x="2839750" y="2387300"/>
            <a:ext cx="3132000" cy="424500"/>
          </a:xfrm>
          <a:prstGeom prst="straightConnector1">
            <a:avLst/>
          </a:prstGeom>
          <a:noFill/>
          <a:ln cap="flat" cmpd="sng" w="38100">
            <a:solidFill>
              <a:srgbClr val="38761D"/>
            </a:solidFill>
            <a:prstDash val="solid"/>
            <a:round/>
            <a:headEnd len="med" w="med" type="none"/>
            <a:tailEnd len="med" w="med" type="none"/>
          </a:ln>
        </p:spPr>
      </p:cxnSp>
      <p:sp>
        <p:nvSpPr>
          <p:cNvPr id="492" name="Google Shape;492;p67"/>
          <p:cNvSpPr txBox="1"/>
          <p:nvPr/>
        </p:nvSpPr>
        <p:spPr>
          <a:xfrm>
            <a:off x="6156100" y="2431025"/>
            <a:ext cx="19056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400">
                <a:solidFill>
                  <a:srgbClr val="FFFFFF"/>
                </a:solidFill>
                <a:highlight>
                  <a:srgbClr val="38761D"/>
                </a:highlight>
              </a:rPr>
              <a:t>1 instruction</a:t>
            </a:r>
            <a:endParaRPr sz="2400">
              <a:solidFill>
                <a:srgbClr val="FFFFFF"/>
              </a:solidFill>
              <a:highlight>
                <a:srgbClr val="38761D"/>
              </a:highlight>
            </a:endParaRPr>
          </a:p>
        </p:txBody>
      </p:sp>
      <p:cxnSp>
        <p:nvCxnSpPr>
          <p:cNvPr id="493" name="Google Shape;493;p67"/>
          <p:cNvCxnSpPr/>
          <p:nvPr/>
        </p:nvCxnSpPr>
        <p:spPr>
          <a:xfrm>
            <a:off x="2825800" y="3229475"/>
            <a:ext cx="3159900" cy="1183200"/>
          </a:xfrm>
          <a:prstGeom prst="straightConnector1">
            <a:avLst/>
          </a:prstGeom>
          <a:noFill/>
          <a:ln cap="flat" cmpd="sng" w="38100">
            <a:solidFill>
              <a:srgbClr val="38761D"/>
            </a:solidFill>
            <a:prstDash val="solid"/>
            <a:round/>
            <a:headEnd len="med" w="med" type="none"/>
            <a:tailEnd len="med" w="med" type="none"/>
          </a:ln>
        </p:spPr>
      </p:cxnSp>
      <p:cxnSp>
        <p:nvCxnSpPr>
          <p:cNvPr id="494" name="Google Shape;494;p67"/>
          <p:cNvCxnSpPr/>
          <p:nvPr/>
        </p:nvCxnSpPr>
        <p:spPr>
          <a:xfrm flipH="1">
            <a:off x="2816800" y="3249200"/>
            <a:ext cx="3177900" cy="1216800"/>
          </a:xfrm>
          <a:prstGeom prst="straightConnector1">
            <a:avLst/>
          </a:prstGeom>
          <a:noFill/>
          <a:ln cap="flat" cmpd="sng" w="38100">
            <a:solidFill>
              <a:srgbClr val="38761D"/>
            </a:solidFill>
            <a:prstDash val="solid"/>
            <a:round/>
            <a:headEnd len="med" w="med" type="none"/>
            <a:tailEnd len="med" w="med" type="none"/>
          </a:ln>
        </p:spPr>
      </p:cxnSp>
      <p:sp>
        <p:nvSpPr>
          <p:cNvPr id="495" name="Google Shape;495;p67"/>
          <p:cNvSpPr txBox="1"/>
          <p:nvPr/>
        </p:nvSpPr>
        <p:spPr>
          <a:xfrm>
            <a:off x="6096250" y="3782675"/>
            <a:ext cx="20253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400">
                <a:solidFill>
                  <a:srgbClr val="FFFFFF"/>
                </a:solidFill>
                <a:highlight>
                  <a:srgbClr val="38761D"/>
                </a:highlight>
              </a:rPr>
              <a:t>1 instruction!!</a:t>
            </a:r>
            <a:endParaRPr sz="2400">
              <a:solidFill>
                <a:srgbClr val="FFFFFF"/>
              </a:solidFill>
              <a:highlight>
                <a:srgbClr val="38761D"/>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l">
                <a:latin typeface="Fira Sans Condensed"/>
                <a:ea typeface="Fira Sans Condensed"/>
                <a:cs typeface="Fira Sans Condensed"/>
                <a:sym typeface="Fira Sans Condensed"/>
              </a:rPr>
              <a:t>Outer-Loop Vectorization</a:t>
            </a:r>
            <a:endParaRPr b="1">
              <a:latin typeface="Fira Sans Condensed"/>
              <a:ea typeface="Fira Sans Condensed"/>
              <a:cs typeface="Fira Sans Condensed"/>
              <a:sym typeface="Fira Sans Condensed"/>
            </a:endParaRPr>
          </a:p>
        </p:txBody>
      </p:sp>
      <p:sp>
        <p:nvSpPr>
          <p:cNvPr id="501" name="Google Shape;501;p68"/>
          <p:cNvSpPr txBox="1"/>
          <p:nvPr/>
        </p:nvSpPr>
        <p:spPr>
          <a:xfrm>
            <a:off x="6098150" y="2992650"/>
            <a:ext cx="18900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700">
                <a:solidFill>
                  <a:srgbClr val="EB8C00"/>
                </a:solidFill>
              </a:rPr>
              <a:t>Simon Moll et al.</a:t>
            </a:r>
            <a:endParaRPr sz="1700">
              <a:solidFill>
                <a:srgbClr val="EB8C00"/>
              </a:solidFill>
            </a:endParaRPr>
          </a:p>
        </p:txBody>
      </p:sp>
      <p:sp>
        <p:nvSpPr>
          <p:cNvPr id="502" name="Google Shape;502;p68"/>
          <p:cNvSpPr txBox="1"/>
          <p:nvPr/>
        </p:nvSpPr>
        <p:spPr>
          <a:xfrm>
            <a:off x="6098150" y="3374550"/>
            <a:ext cx="18900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700">
                <a:solidFill>
                  <a:srgbClr val="EB8C00"/>
                </a:solidFill>
              </a:rPr>
              <a:t>Nuzman, Zaks</a:t>
            </a:r>
            <a:endParaRPr sz="1700">
              <a:solidFill>
                <a:srgbClr val="EB8C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Outer-Loop Vectorization</a:t>
            </a:r>
            <a:endParaRPr/>
          </a:p>
        </p:txBody>
      </p:sp>
      <p:sp>
        <p:nvSpPr>
          <p:cNvPr id="508" name="Google Shape;508;p69"/>
          <p:cNvSpPr txBox="1"/>
          <p:nvPr/>
        </p:nvSpPr>
        <p:spPr>
          <a:xfrm>
            <a:off x="2566500" y="1372500"/>
            <a:ext cx="4011000" cy="25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i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i &lt; n; ++i)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a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j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j &lt; m; ++j)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v = A[j*m + i];</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 += v;</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B[i] = a;</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514" name="Google Shape;514;p70"/>
          <p:cNvSpPr/>
          <p:nvPr/>
        </p:nvSpPr>
        <p:spPr>
          <a:xfrm>
            <a:off x="3299475"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0"/>
          <p:cNvSpPr/>
          <p:nvPr/>
        </p:nvSpPr>
        <p:spPr>
          <a:xfrm>
            <a:off x="329947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0"/>
          <p:cNvSpPr/>
          <p:nvPr/>
        </p:nvSpPr>
        <p:spPr>
          <a:xfrm>
            <a:off x="329947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0"/>
          <p:cNvSpPr/>
          <p:nvPr/>
        </p:nvSpPr>
        <p:spPr>
          <a:xfrm>
            <a:off x="329947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0"/>
          <p:cNvSpPr/>
          <p:nvPr/>
        </p:nvSpPr>
        <p:spPr>
          <a:xfrm>
            <a:off x="329947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0"/>
          <p:cNvSpPr/>
          <p:nvPr/>
        </p:nvSpPr>
        <p:spPr>
          <a:xfrm>
            <a:off x="3995128"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0"/>
          <p:cNvSpPr/>
          <p:nvPr/>
        </p:nvSpPr>
        <p:spPr>
          <a:xfrm>
            <a:off x="3995128"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0"/>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0"/>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0"/>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0"/>
          <p:cNvSpPr/>
          <p:nvPr/>
        </p:nvSpPr>
        <p:spPr>
          <a:xfrm>
            <a:off x="4690781"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0"/>
          <p:cNvSpPr/>
          <p:nvPr/>
        </p:nvSpPr>
        <p:spPr>
          <a:xfrm>
            <a:off x="4690781"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0"/>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0"/>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0"/>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0"/>
          <p:cNvSpPr/>
          <p:nvPr/>
        </p:nvSpPr>
        <p:spPr>
          <a:xfrm>
            <a:off x="5386435"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0"/>
          <p:cNvSpPr/>
          <p:nvPr/>
        </p:nvSpPr>
        <p:spPr>
          <a:xfrm>
            <a:off x="538643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0"/>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0"/>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0"/>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0"/>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535" name="Google Shape;535;p70"/>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536" name="Google Shape;536;p70"/>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0"/>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0"/>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0"/>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0"/>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541" name="Google Shape;541;p70"/>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547" name="Google Shape;547;p71"/>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1"/>
          <p:cNvSpPr/>
          <p:nvPr/>
        </p:nvSpPr>
        <p:spPr>
          <a:xfrm>
            <a:off x="329947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71"/>
          <p:cNvSpPr/>
          <p:nvPr/>
        </p:nvSpPr>
        <p:spPr>
          <a:xfrm>
            <a:off x="329947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1"/>
          <p:cNvSpPr/>
          <p:nvPr/>
        </p:nvSpPr>
        <p:spPr>
          <a:xfrm>
            <a:off x="329947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1"/>
          <p:cNvSpPr/>
          <p:nvPr/>
        </p:nvSpPr>
        <p:spPr>
          <a:xfrm>
            <a:off x="329947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1"/>
          <p:cNvSpPr/>
          <p:nvPr/>
        </p:nvSpPr>
        <p:spPr>
          <a:xfrm>
            <a:off x="3995128"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1"/>
          <p:cNvSpPr/>
          <p:nvPr/>
        </p:nvSpPr>
        <p:spPr>
          <a:xfrm>
            <a:off x="3995128"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1"/>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1"/>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1"/>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1"/>
          <p:cNvSpPr/>
          <p:nvPr/>
        </p:nvSpPr>
        <p:spPr>
          <a:xfrm>
            <a:off x="4690781"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1"/>
          <p:cNvSpPr/>
          <p:nvPr/>
        </p:nvSpPr>
        <p:spPr>
          <a:xfrm>
            <a:off x="4690781"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1"/>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1"/>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1"/>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1"/>
          <p:cNvSpPr/>
          <p:nvPr/>
        </p:nvSpPr>
        <p:spPr>
          <a:xfrm>
            <a:off x="5386435"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1"/>
          <p:cNvSpPr/>
          <p:nvPr/>
        </p:nvSpPr>
        <p:spPr>
          <a:xfrm>
            <a:off x="538643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1"/>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1"/>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71"/>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71"/>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568" name="Google Shape;568;p71"/>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569" name="Google Shape;569;p71"/>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1"/>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1"/>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1"/>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1"/>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574" name="Google Shape;574;p71"/>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Vectorizing a Loop</a:t>
            </a:r>
            <a:endParaRPr/>
          </a:p>
        </p:txBody>
      </p:sp>
      <p:sp>
        <p:nvSpPr>
          <p:cNvPr id="89" name="Google Shape;89;p18"/>
          <p:cNvSpPr txBox="1"/>
          <p:nvPr/>
        </p:nvSpPr>
        <p:spPr>
          <a:xfrm>
            <a:off x="1051950" y="1523800"/>
            <a:ext cx="7040100" cy="14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150">
                <a:solidFill>
                  <a:srgbClr val="6495ED"/>
                </a:solidFill>
                <a:latin typeface="Inconsolata"/>
                <a:ea typeface="Inconsolata"/>
                <a:cs typeface="Inconsolata"/>
                <a:sym typeface="Inconsolata"/>
              </a:rPr>
              <a:t>void</a:t>
            </a:r>
            <a:r>
              <a:rPr lang="el" sz="2150">
                <a:solidFill>
                  <a:srgbClr val="FFFFFF"/>
                </a:solidFill>
                <a:latin typeface="Inconsolata"/>
                <a:ea typeface="Inconsolata"/>
                <a:cs typeface="Inconsolata"/>
                <a:sym typeface="Inconsolata"/>
              </a:rPr>
              <a:t> sum_arrays(</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*A,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*B,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*C,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len)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for</a:t>
            </a: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i = </a:t>
            </a:r>
            <a:r>
              <a:rPr lang="el" sz="2150">
                <a:solidFill>
                  <a:srgbClr val="FFA0A0"/>
                </a:solidFill>
                <a:latin typeface="Inconsolata"/>
                <a:ea typeface="Inconsolata"/>
                <a:cs typeface="Inconsolata"/>
                <a:sym typeface="Inconsolata"/>
              </a:rPr>
              <a:t>0</a:t>
            </a:r>
            <a:r>
              <a:rPr lang="el" sz="2150">
                <a:solidFill>
                  <a:srgbClr val="FFFFFF"/>
                </a:solidFill>
                <a:latin typeface="Inconsolata"/>
                <a:ea typeface="Inconsolata"/>
                <a:cs typeface="Inconsolata"/>
                <a:sym typeface="Inconsolata"/>
              </a:rPr>
              <a:t>; i &lt; len; ++i)</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C[i] = A[i] + B[i];</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a:t>
            </a:r>
            <a:endParaRPr sz="2150">
              <a:solidFill>
                <a:srgbClr val="FFFFFF"/>
              </a:solidFill>
              <a:latin typeface="Inconsolata"/>
              <a:ea typeface="Inconsolata"/>
              <a:cs typeface="Inconsolata"/>
              <a:sym typeface="Inconsolat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580" name="Google Shape;580;p72"/>
          <p:cNvSpPr/>
          <p:nvPr/>
        </p:nvSpPr>
        <p:spPr>
          <a:xfrm>
            <a:off x="3299475" y="121030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2"/>
          <p:cNvSpPr/>
          <p:nvPr/>
        </p:nvSpPr>
        <p:spPr>
          <a:xfrm>
            <a:off x="3299475"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2"/>
          <p:cNvSpPr/>
          <p:nvPr/>
        </p:nvSpPr>
        <p:spPr>
          <a:xfrm>
            <a:off x="329947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2"/>
          <p:cNvSpPr/>
          <p:nvPr/>
        </p:nvSpPr>
        <p:spPr>
          <a:xfrm>
            <a:off x="329947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2"/>
          <p:cNvSpPr/>
          <p:nvPr/>
        </p:nvSpPr>
        <p:spPr>
          <a:xfrm>
            <a:off x="329947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2"/>
          <p:cNvSpPr/>
          <p:nvPr/>
        </p:nvSpPr>
        <p:spPr>
          <a:xfrm>
            <a:off x="3995128"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72"/>
          <p:cNvSpPr/>
          <p:nvPr/>
        </p:nvSpPr>
        <p:spPr>
          <a:xfrm>
            <a:off x="3995128"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2"/>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2"/>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2"/>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72"/>
          <p:cNvSpPr/>
          <p:nvPr/>
        </p:nvSpPr>
        <p:spPr>
          <a:xfrm>
            <a:off x="4690781"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72"/>
          <p:cNvSpPr/>
          <p:nvPr/>
        </p:nvSpPr>
        <p:spPr>
          <a:xfrm>
            <a:off x="4690781"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72"/>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72"/>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72"/>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2"/>
          <p:cNvSpPr/>
          <p:nvPr/>
        </p:nvSpPr>
        <p:spPr>
          <a:xfrm>
            <a:off x="5386435"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72"/>
          <p:cNvSpPr/>
          <p:nvPr/>
        </p:nvSpPr>
        <p:spPr>
          <a:xfrm>
            <a:off x="538643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72"/>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72"/>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72"/>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72"/>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601" name="Google Shape;601;p72"/>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602" name="Google Shape;602;p72"/>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72"/>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72"/>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72"/>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72"/>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607" name="Google Shape;607;p72"/>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
        <p:nvSpPr>
          <p:cNvPr id="608" name="Google Shape;608;p72"/>
          <p:cNvSpPr txBox="1"/>
          <p:nvPr/>
        </p:nvSpPr>
        <p:spPr>
          <a:xfrm>
            <a:off x="337262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609" name="Google Shape;609;p72"/>
          <p:cNvSpPr txBox="1"/>
          <p:nvPr/>
        </p:nvSpPr>
        <p:spPr>
          <a:xfrm>
            <a:off x="2733100" y="1781725"/>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615" name="Google Shape;615;p73"/>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3"/>
          <p:cNvSpPr/>
          <p:nvPr/>
        </p:nvSpPr>
        <p:spPr>
          <a:xfrm>
            <a:off x="3299475"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3"/>
          <p:cNvSpPr/>
          <p:nvPr/>
        </p:nvSpPr>
        <p:spPr>
          <a:xfrm>
            <a:off x="3299475"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3"/>
          <p:cNvSpPr/>
          <p:nvPr/>
        </p:nvSpPr>
        <p:spPr>
          <a:xfrm>
            <a:off x="329947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3"/>
          <p:cNvSpPr/>
          <p:nvPr/>
        </p:nvSpPr>
        <p:spPr>
          <a:xfrm>
            <a:off x="329947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73"/>
          <p:cNvSpPr/>
          <p:nvPr/>
        </p:nvSpPr>
        <p:spPr>
          <a:xfrm>
            <a:off x="3995128"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73"/>
          <p:cNvSpPr/>
          <p:nvPr/>
        </p:nvSpPr>
        <p:spPr>
          <a:xfrm>
            <a:off x="3995128"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3"/>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3"/>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3"/>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3"/>
          <p:cNvSpPr/>
          <p:nvPr/>
        </p:nvSpPr>
        <p:spPr>
          <a:xfrm>
            <a:off x="4690781"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3"/>
          <p:cNvSpPr/>
          <p:nvPr/>
        </p:nvSpPr>
        <p:spPr>
          <a:xfrm>
            <a:off x="4690781"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3"/>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3"/>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3"/>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3"/>
          <p:cNvSpPr/>
          <p:nvPr/>
        </p:nvSpPr>
        <p:spPr>
          <a:xfrm>
            <a:off x="5386435"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3"/>
          <p:cNvSpPr/>
          <p:nvPr/>
        </p:nvSpPr>
        <p:spPr>
          <a:xfrm>
            <a:off x="538643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3"/>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3"/>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3"/>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3"/>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636" name="Google Shape;636;p73"/>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637" name="Google Shape;637;p73"/>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3"/>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3"/>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3"/>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3"/>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642" name="Google Shape;642;p73"/>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
        <p:nvSpPr>
          <p:cNvPr id="643" name="Google Shape;643;p73"/>
          <p:cNvSpPr txBox="1"/>
          <p:nvPr/>
        </p:nvSpPr>
        <p:spPr>
          <a:xfrm>
            <a:off x="337262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644" name="Google Shape;644;p73"/>
          <p:cNvSpPr txBox="1"/>
          <p:nvPr/>
        </p:nvSpPr>
        <p:spPr>
          <a:xfrm>
            <a:off x="3372625" y="20806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645" name="Google Shape;645;p73"/>
          <p:cNvSpPr txBox="1"/>
          <p:nvPr/>
        </p:nvSpPr>
        <p:spPr>
          <a:xfrm>
            <a:off x="2733100" y="1781725"/>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646" name="Google Shape;646;p73"/>
          <p:cNvSpPr txBox="1"/>
          <p:nvPr/>
        </p:nvSpPr>
        <p:spPr>
          <a:xfrm>
            <a:off x="2733100" y="2345338"/>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652" name="Google Shape;652;p74"/>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4"/>
          <p:cNvSpPr/>
          <p:nvPr/>
        </p:nvSpPr>
        <p:spPr>
          <a:xfrm>
            <a:off x="3299475"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4"/>
          <p:cNvSpPr/>
          <p:nvPr/>
        </p:nvSpPr>
        <p:spPr>
          <a:xfrm>
            <a:off x="3299475"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4"/>
          <p:cNvSpPr/>
          <p:nvPr/>
        </p:nvSpPr>
        <p:spPr>
          <a:xfrm>
            <a:off x="3299475" y="2908919"/>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4"/>
          <p:cNvSpPr/>
          <p:nvPr/>
        </p:nvSpPr>
        <p:spPr>
          <a:xfrm>
            <a:off x="329947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4"/>
          <p:cNvSpPr/>
          <p:nvPr/>
        </p:nvSpPr>
        <p:spPr>
          <a:xfrm>
            <a:off x="3995128"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4"/>
          <p:cNvSpPr/>
          <p:nvPr/>
        </p:nvSpPr>
        <p:spPr>
          <a:xfrm>
            <a:off x="3995128"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4"/>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4"/>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4"/>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4"/>
          <p:cNvSpPr/>
          <p:nvPr/>
        </p:nvSpPr>
        <p:spPr>
          <a:xfrm>
            <a:off x="4690781"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4"/>
          <p:cNvSpPr/>
          <p:nvPr/>
        </p:nvSpPr>
        <p:spPr>
          <a:xfrm>
            <a:off x="4690781"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4"/>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4"/>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4"/>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4"/>
          <p:cNvSpPr/>
          <p:nvPr/>
        </p:nvSpPr>
        <p:spPr>
          <a:xfrm>
            <a:off x="5386435"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4"/>
          <p:cNvSpPr/>
          <p:nvPr/>
        </p:nvSpPr>
        <p:spPr>
          <a:xfrm>
            <a:off x="538643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4"/>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4"/>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4"/>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4"/>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673" name="Google Shape;673;p74"/>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674" name="Google Shape;674;p74"/>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4"/>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4"/>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4"/>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4"/>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679" name="Google Shape;679;p74"/>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
        <p:nvSpPr>
          <p:cNvPr id="680" name="Google Shape;680;p74"/>
          <p:cNvSpPr txBox="1"/>
          <p:nvPr/>
        </p:nvSpPr>
        <p:spPr>
          <a:xfrm>
            <a:off x="337262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681" name="Google Shape;681;p74"/>
          <p:cNvSpPr txBox="1"/>
          <p:nvPr/>
        </p:nvSpPr>
        <p:spPr>
          <a:xfrm>
            <a:off x="3372625" y="20806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682" name="Google Shape;682;p74"/>
          <p:cNvSpPr txBox="1"/>
          <p:nvPr/>
        </p:nvSpPr>
        <p:spPr>
          <a:xfrm>
            <a:off x="3372625" y="26726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683" name="Google Shape;683;p74"/>
          <p:cNvSpPr txBox="1"/>
          <p:nvPr/>
        </p:nvSpPr>
        <p:spPr>
          <a:xfrm>
            <a:off x="2733100" y="1781725"/>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684" name="Google Shape;684;p74"/>
          <p:cNvSpPr txBox="1"/>
          <p:nvPr/>
        </p:nvSpPr>
        <p:spPr>
          <a:xfrm>
            <a:off x="2733100" y="2910238"/>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685" name="Google Shape;685;p74"/>
          <p:cNvSpPr txBox="1"/>
          <p:nvPr/>
        </p:nvSpPr>
        <p:spPr>
          <a:xfrm>
            <a:off x="2733100" y="2345338"/>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691" name="Google Shape;691;p75"/>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5"/>
          <p:cNvSpPr/>
          <p:nvPr/>
        </p:nvSpPr>
        <p:spPr>
          <a:xfrm>
            <a:off x="3299475"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5"/>
          <p:cNvSpPr/>
          <p:nvPr/>
        </p:nvSpPr>
        <p:spPr>
          <a:xfrm>
            <a:off x="3299475"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5"/>
          <p:cNvSpPr/>
          <p:nvPr/>
        </p:nvSpPr>
        <p:spPr>
          <a:xfrm>
            <a:off x="3299475" y="2908919"/>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5"/>
          <p:cNvSpPr/>
          <p:nvPr/>
        </p:nvSpPr>
        <p:spPr>
          <a:xfrm>
            <a:off x="3299475" y="3475133"/>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5"/>
          <p:cNvSpPr/>
          <p:nvPr/>
        </p:nvSpPr>
        <p:spPr>
          <a:xfrm>
            <a:off x="3995128"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5"/>
          <p:cNvSpPr/>
          <p:nvPr/>
        </p:nvSpPr>
        <p:spPr>
          <a:xfrm>
            <a:off x="3995128"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5"/>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5"/>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5"/>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5"/>
          <p:cNvSpPr/>
          <p:nvPr/>
        </p:nvSpPr>
        <p:spPr>
          <a:xfrm>
            <a:off x="4690781"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5"/>
          <p:cNvSpPr/>
          <p:nvPr/>
        </p:nvSpPr>
        <p:spPr>
          <a:xfrm>
            <a:off x="4690781"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5"/>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5"/>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5"/>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5"/>
          <p:cNvSpPr/>
          <p:nvPr/>
        </p:nvSpPr>
        <p:spPr>
          <a:xfrm>
            <a:off x="5386435"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5"/>
          <p:cNvSpPr/>
          <p:nvPr/>
        </p:nvSpPr>
        <p:spPr>
          <a:xfrm>
            <a:off x="538643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5"/>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5"/>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5"/>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5"/>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712" name="Google Shape;712;p75"/>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713" name="Google Shape;713;p75"/>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5"/>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5"/>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5"/>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5"/>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718" name="Google Shape;718;p75"/>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
        <p:nvSpPr>
          <p:cNvPr id="719" name="Google Shape;719;p75"/>
          <p:cNvSpPr txBox="1"/>
          <p:nvPr/>
        </p:nvSpPr>
        <p:spPr>
          <a:xfrm>
            <a:off x="2733100" y="1781725"/>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720" name="Google Shape;720;p75"/>
          <p:cNvSpPr txBox="1"/>
          <p:nvPr/>
        </p:nvSpPr>
        <p:spPr>
          <a:xfrm>
            <a:off x="2733100" y="2910238"/>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721" name="Google Shape;721;p75"/>
          <p:cNvSpPr txBox="1"/>
          <p:nvPr/>
        </p:nvSpPr>
        <p:spPr>
          <a:xfrm>
            <a:off x="2733100" y="3475138"/>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722" name="Google Shape;722;p75"/>
          <p:cNvSpPr txBox="1"/>
          <p:nvPr/>
        </p:nvSpPr>
        <p:spPr>
          <a:xfrm>
            <a:off x="2733100" y="2345338"/>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723" name="Google Shape;723;p75"/>
          <p:cNvSpPr txBox="1"/>
          <p:nvPr/>
        </p:nvSpPr>
        <p:spPr>
          <a:xfrm>
            <a:off x="3372625" y="32155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724" name="Google Shape;724;p75"/>
          <p:cNvSpPr txBox="1"/>
          <p:nvPr/>
        </p:nvSpPr>
        <p:spPr>
          <a:xfrm>
            <a:off x="337262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725" name="Google Shape;725;p75"/>
          <p:cNvSpPr txBox="1"/>
          <p:nvPr/>
        </p:nvSpPr>
        <p:spPr>
          <a:xfrm>
            <a:off x="3372625" y="20806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726" name="Google Shape;726;p75"/>
          <p:cNvSpPr txBox="1"/>
          <p:nvPr/>
        </p:nvSpPr>
        <p:spPr>
          <a:xfrm>
            <a:off x="3372625" y="26726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732" name="Google Shape;732;p76"/>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6"/>
          <p:cNvSpPr/>
          <p:nvPr/>
        </p:nvSpPr>
        <p:spPr>
          <a:xfrm>
            <a:off x="3299475"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6"/>
          <p:cNvSpPr/>
          <p:nvPr/>
        </p:nvSpPr>
        <p:spPr>
          <a:xfrm>
            <a:off x="3299475"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6"/>
          <p:cNvSpPr/>
          <p:nvPr/>
        </p:nvSpPr>
        <p:spPr>
          <a:xfrm>
            <a:off x="3299475" y="2908919"/>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6"/>
          <p:cNvSpPr/>
          <p:nvPr/>
        </p:nvSpPr>
        <p:spPr>
          <a:xfrm>
            <a:off x="3299475" y="3475133"/>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6"/>
          <p:cNvSpPr/>
          <p:nvPr/>
        </p:nvSpPr>
        <p:spPr>
          <a:xfrm>
            <a:off x="3995128"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6"/>
          <p:cNvSpPr/>
          <p:nvPr/>
        </p:nvSpPr>
        <p:spPr>
          <a:xfrm>
            <a:off x="3995128"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6"/>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6"/>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6"/>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6"/>
          <p:cNvSpPr/>
          <p:nvPr/>
        </p:nvSpPr>
        <p:spPr>
          <a:xfrm>
            <a:off x="4690781"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76"/>
          <p:cNvSpPr/>
          <p:nvPr/>
        </p:nvSpPr>
        <p:spPr>
          <a:xfrm>
            <a:off x="4690781"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6"/>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76"/>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6"/>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76"/>
          <p:cNvSpPr/>
          <p:nvPr/>
        </p:nvSpPr>
        <p:spPr>
          <a:xfrm>
            <a:off x="5386435"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76"/>
          <p:cNvSpPr/>
          <p:nvPr/>
        </p:nvSpPr>
        <p:spPr>
          <a:xfrm>
            <a:off x="538643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6"/>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6"/>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6"/>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76"/>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753" name="Google Shape;753;p76"/>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754" name="Google Shape;754;p76"/>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76"/>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6"/>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6"/>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8" name="Google Shape;758;p76"/>
          <p:cNvCxnSpPr/>
          <p:nvPr/>
        </p:nvCxnSpPr>
        <p:spPr>
          <a:xfrm>
            <a:off x="3525225" y="3995146"/>
            <a:ext cx="6600" cy="330000"/>
          </a:xfrm>
          <a:prstGeom prst="straightConnector1">
            <a:avLst/>
          </a:prstGeom>
          <a:noFill/>
          <a:ln cap="flat" cmpd="sng" w="28575">
            <a:solidFill>
              <a:srgbClr val="A64D79"/>
            </a:solidFill>
            <a:prstDash val="solid"/>
            <a:round/>
            <a:headEnd len="med" w="med" type="none"/>
            <a:tailEnd len="med" w="med" type="triangle"/>
          </a:ln>
        </p:spPr>
      </p:cxnSp>
      <p:sp>
        <p:nvSpPr>
          <p:cNvPr id="759" name="Google Shape;759;p76"/>
          <p:cNvSpPr txBox="1"/>
          <p:nvPr/>
        </p:nvSpPr>
        <p:spPr>
          <a:xfrm>
            <a:off x="2371725" y="3995150"/>
            <a:ext cx="1112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rgbClr val="A64D79"/>
                </a:solidFill>
              </a:rPr>
              <a:t>Store sum</a:t>
            </a:r>
            <a:endParaRPr b="1">
              <a:solidFill>
                <a:srgbClr val="A64D79"/>
              </a:solidFill>
            </a:endParaRPr>
          </a:p>
        </p:txBody>
      </p:sp>
      <p:sp>
        <p:nvSpPr>
          <p:cNvPr id="760" name="Google Shape;760;p76"/>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761" name="Google Shape;761;p76"/>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767" name="Google Shape;767;p77"/>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7"/>
          <p:cNvSpPr/>
          <p:nvPr/>
        </p:nvSpPr>
        <p:spPr>
          <a:xfrm>
            <a:off x="3299475"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77"/>
          <p:cNvSpPr/>
          <p:nvPr/>
        </p:nvSpPr>
        <p:spPr>
          <a:xfrm>
            <a:off x="3299475"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77"/>
          <p:cNvSpPr/>
          <p:nvPr/>
        </p:nvSpPr>
        <p:spPr>
          <a:xfrm>
            <a:off x="3299475" y="2908919"/>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7"/>
          <p:cNvSpPr/>
          <p:nvPr/>
        </p:nvSpPr>
        <p:spPr>
          <a:xfrm>
            <a:off x="3299475" y="3475133"/>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77"/>
          <p:cNvSpPr/>
          <p:nvPr/>
        </p:nvSpPr>
        <p:spPr>
          <a:xfrm>
            <a:off x="3995128"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77"/>
          <p:cNvSpPr/>
          <p:nvPr/>
        </p:nvSpPr>
        <p:spPr>
          <a:xfrm>
            <a:off x="3995128"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7"/>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77"/>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77"/>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77"/>
          <p:cNvSpPr/>
          <p:nvPr/>
        </p:nvSpPr>
        <p:spPr>
          <a:xfrm>
            <a:off x="4690781"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77"/>
          <p:cNvSpPr/>
          <p:nvPr/>
        </p:nvSpPr>
        <p:spPr>
          <a:xfrm>
            <a:off x="4690781"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7"/>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7"/>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77"/>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77"/>
          <p:cNvSpPr/>
          <p:nvPr/>
        </p:nvSpPr>
        <p:spPr>
          <a:xfrm>
            <a:off x="5386435"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7"/>
          <p:cNvSpPr/>
          <p:nvPr/>
        </p:nvSpPr>
        <p:spPr>
          <a:xfrm>
            <a:off x="538643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7"/>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77"/>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77"/>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77"/>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788" name="Google Shape;788;p77"/>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789" name="Google Shape;789;p77"/>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77"/>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77"/>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77"/>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7"/>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794" name="Google Shape;794;p77"/>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Loop Interchange?</a:t>
            </a:r>
            <a:endParaRPr/>
          </a:p>
        </p:txBody>
      </p:sp>
      <p:sp>
        <p:nvSpPr>
          <p:cNvPr id="800" name="Google Shape;800;p78"/>
          <p:cNvSpPr txBox="1"/>
          <p:nvPr/>
        </p:nvSpPr>
        <p:spPr>
          <a:xfrm>
            <a:off x="2566500" y="1372500"/>
            <a:ext cx="4011000" cy="25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50">
                <a:solidFill>
                  <a:schemeClr val="dk1"/>
                </a:solidFill>
                <a:latin typeface="Inconsolata"/>
                <a:ea typeface="Inconsolata"/>
                <a:cs typeface="Inconsolata"/>
                <a:sym typeface="Inconsolata"/>
              </a:rPr>
              <a:t>… zero B;</a:t>
            </a:r>
            <a:endParaRPr b="1" sz="1850">
              <a:solidFill>
                <a:srgbClr val="6495ED"/>
              </a:solidFill>
              <a:latin typeface="Inconsolata"/>
              <a:ea typeface="Inconsolata"/>
              <a:cs typeface="Inconsolata"/>
              <a:sym typeface="Inconsolata"/>
            </a:endParaRPr>
          </a:p>
          <a:p>
            <a:pPr indent="0" lvl="0" marL="0" rtl="0" algn="l">
              <a:spcBef>
                <a:spcPts val="0"/>
              </a:spcBef>
              <a:spcAft>
                <a:spcPts val="0"/>
              </a:spcAft>
              <a:buNone/>
            </a:pP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j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j &lt; m; ++j)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b="1" lang="el" sz="1850">
                <a:solidFill>
                  <a:srgbClr val="6495ED"/>
                </a:solidFill>
                <a:latin typeface="Inconsolata"/>
                <a:ea typeface="Inconsolata"/>
                <a:cs typeface="Inconsolata"/>
                <a:sym typeface="Inconsolata"/>
              </a:rPr>
              <a:t>  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i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i &lt; n; ++i)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v = A[j*m + i];</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lang="el" sz="1850">
                <a:solidFill>
                  <a:srgbClr val="FFFFFF"/>
                </a:solidFill>
                <a:latin typeface="Inconsolata"/>
                <a:ea typeface="Inconsolata"/>
                <a:cs typeface="Inconsolata"/>
                <a:sym typeface="Inconsolata"/>
              </a:rPr>
              <a:t>B[i] += v;</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806" name="Google Shape;806;p79"/>
          <p:cNvSpPr/>
          <p:nvPr/>
        </p:nvSpPr>
        <p:spPr>
          <a:xfrm>
            <a:off x="3299475"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79"/>
          <p:cNvSpPr/>
          <p:nvPr/>
        </p:nvSpPr>
        <p:spPr>
          <a:xfrm>
            <a:off x="329947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79"/>
          <p:cNvSpPr/>
          <p:nvPr/>
        </p:nvSpPr>
        <p:spPr>
          <a:xfrm>
            <a:off x="329947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79"/>
          <p:cNvSpPr/>
          <p:nvPr/>
        </p:nvSpPr>
        <p:spPr>
          <a:xfrm>
            <a:off x="329947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9"/>
          <p:cNvSpPr/>
          <p:nvPr/>
        </p:nvSpPr>
        <p:spPr>
          <a:xfrm>
            <a:off x="329947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9"/>
          <p:cNvSpPr/>
          <p:nvPr/>
        </p:nvSpPr>
        <p:spPr>
          <a:xfrm>
            <a:off x="3995128"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79"/>
          <p:cNvSpPr/>
          <p:nvPr/>
        </p:nvSpPr>
        <p:spPr>
          <a:xfrm>
            <a:off x="3995128"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9"/>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9"/>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9"/>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79"/>
          <p:cNvSpPr/>
          <p:nvPr/>
        </p:nvSpPr>
        <p:spPr>
          <a:xfrm>
            <a:off x="4690781"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9"/>
          <p:cNvSpPr/>
          <p:nvPr/>
        </p:nvSpPr>
        <p:spPr>
          <a:xfrm>
            <a:off x="4690781"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79"/>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79"/>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9"/>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79"/>
          <p:cNvSpPr/>
          <p:nvPr/>
        </p:nvSpPr>
        <p:spPr>
          <a:xfrm>
            <a:off x="5386435"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79"/>
          <p:cNvSpPr/>
          <p:nvPr/>
        </p:nvSpPr>
        <p:spPr>
          <a:xfrm>
            <a:off x="538643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9"/>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79"/>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79"/>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9"/>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827" name="Google Shape;827;p79"/>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828" name="Google Shape;828;p79"/>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9"/>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79"/>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79"/>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79"/>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833" name="Google Shape;833;p79"/>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839" name="Google Shape;839;p80"/>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0"/>
          <p:cNvSpPr/>
          <p:nvPr/>
        </p:nvSpPr>
        <p:spPr>
          <a:xfrm>
            <a:off x="329947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0"/>
          <p:cNvSpPr/>
          <p:nvPr/>
        </p:nvSpPr>
        <p:spPr>
          <a:xfrm>
            <a:off x="329947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0"/>
          <p:cNvSpPr/>
          <p:nvPr/>
        </p:nvSpPr>
        <p:spPr>
          <a:xfrm>
            <a:off x="329947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0"/>
          <p:cNvSpPr/>
          <p:nvPr/>
        </p:nvSpPr>
        <p:spPr>
          <a:xfrm>
            <a:off x="329947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0"/>
          <p:cNvSpPr/>
          <p:nvPr/>
        </p:nvSpPr>
        <p:spPr>
          <a:xfrm>
            <a:off x="3995128"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0"/>
          <p:cNvSpPr/>
          <p:nvPr/>
        </p:nvSpPr>
        <p:spPr>
          <a:xfrm>
            <a:off x="3995128"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0"/>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0"/>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0"/>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0"/>
          <p:cNvSpPr/>
          <p:nvPr/>
        </p:nvSpPr>
        <p:spPr>
          <a:xfrm>
            <a:off x="4690781"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0"/>
          <p:cNvSpPr/>
          <p:nvPr/>
        </p:nvSpPr>
        <p:spPr>
          <a:xfrm>
            <a:off x="4690781"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0"/>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0"/>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0"/>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0"/>
          <p:cNvSpPr/>
          <p:nvPr/>
        </p:nvSpPr>
        <p:spPr>
          <a:xfrm>
            <a:off x="5386435"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0"/>
          <p:cNvSpPr/>
          <p:nvPr/>
        </p:nvSpPr>
        <p:spPr>
          <a:xfrm>
            <a:off x="538643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0"/>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0"/>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0"/>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0"/>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860" name="Google Shape;860;p80"/>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861" name="Google Shape;861;p80"/>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0"/>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0"/>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0"/>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0"/>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866" name="Google Shape;866;p80"/>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872" name="Google Shape;872;p81"/>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1"/>
          <p:cNvSpPr/>
          <p:nvPr/>
        </p:nvSpPr>
        <p:spPr>
          <a:xfrm>
            <a:off x="329947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1"/>
          <p:cNvSpPr/>
          <p:nvPr/>
        </p:nvSpPr>
        <p:spPr>
          <a:xfrm>
            <a:off x="329947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1"/>
          <p:cNvSpPr/>
          <p:nvPr/>
        </p:nvSpPr>
        <p:spPr>
          <a:xfrm>
            <a:off x="329947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1"/>
          <p:cNvSpPr/>
          <p:nvPr/>
        </p:nvSpPr>
        <p:spPr>
          <a:xfrm>
            <a:off x="329947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1"/>
          <p:cNvSpPr/>
          <p:nvPr/>
        </p:nvSpPr>
        <p:spPr>
          <a:xfrm>
            <a:off x="3995128"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1"/>
          <p:cNvSpPr/>
          <p:nvPr/>
        </p:nvSpPr>
        <p:spPr>
          <a:xfrm>
            <a:off x="3995128"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1"/>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1"/>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1"/>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1"/>
          <p:cNvSpPr/>
          <p:nvPr/>
        </p:nvSpPr>
        <p:spPr>
          <a:xfrm>
            <a:off x="4690781"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1"/>
          <p:cNvSpPr/>
          <p:nvPr/>
        </p:nvSpPr>
        <p:spPr>
          <a:xfrm>
            <a:off x="4690781"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1"/>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1"/>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1"/>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1"/>
          <p:cNvSpPr/>
          <p:nvPr/>
        </p:nvSpPr>
        <p:spPr>
          <a:xfrm>
            <a:off x="5386435"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1"/>
          <p:cNvSpPr/>
          <p:nvPr/>
        </p:nvSpPr>
        <p:spPr>
          <a:xfrm>
            <a:off x="538643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1"/>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1"/>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1"/>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1"/>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893" name="Google Shape;893;p81"/>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894" name="Google Shape;894;p81"/>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1"/>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1"/>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1"/>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1"/>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899" name="Google Shape;899;p81"/>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
        <p:nvSpPr>
          <p:cNvPr id="900" name="Google Shape;900;p81"/>
          <p:cNvSpPr/>
          <p:nvPr/>
        </p:nvSpPr>
        <p:spPr>
          <a:xfrm>
            <a:off x="2856862" y="1485750"/>
            <a:ext cx="487750" cy="2918200"/>
          </a:xfrm>
          <a:custGeom>
            <a:rect b="b" l="l" r="r" t="t"/>
            <a:pathLst>
              <a:path extrusionOk="0" h="116728" w="19510">
                <a:moveTo>
                  <a:pt x="16845" y="0"/>
                </a:moveTo>
                <a:cubicBezTo>
                  <a:pt x="14047" y="6885"/>
                  <a:pt x="-388" y="21853"/>
                  <a:pt x="56" y="41308"/>
                </a:cubicBezTo>
                <a:cubicBezTo>
                  <a:pt x="500" y="60763"/>
                  <a:pt x="16268" y="104158"/>
                  <a:pt x="19510" y="116728"/>
                </a:cubicBezTo>
              </a:path>
            </a:pathLst>
          </a:custGeom>
          <a:noFill/>
          <a:ln cap="flat" cmpd="sng" w="28575">
            <a:solidFill>
              <a:srgbClr val="A64D79"/>
            </a:solidFill>
            <a:prstDash val="solid"/>
            <a:round/>
            <a:headEnd len="med" w="med" type="none"/>
            <a:tailEnd len="med" w="med" type="stealth"/>
          </a:ln>
        </p:spPr>
      </p:sp>
      <p:sp>
        <p:nvSpPr>
          <p:cNvPr id="901" name="Google Shape;901;p81"/>
          <p:cNvSpPr txBox="1"/>
          <p:nvPr/>
        </p:nvSpPr>
        <p:spPr>
          <a:xfrm>
            <a:off x="2327350" y="3963025"/>
            <a:ext cx="11601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200">
                <a:solidFill>
                  <a:srgbClr val="A64D79"/>
                </a:solidFill>
              </a:rPr>
              <a:t>Add value</a:t>
            </a:r>
            <a:endParaRPr b="1" sz="1200">
              <a:solidFill>
                <a:srgbClr val="A64D7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Vectorizing a Loop</a:t>
            </a:r>
            <a:endParaRPr/>
          </a:p>
        </p:txBody>
      </p:sp>
      <p:sp>
        <p:nvSpPr>
          <p:cNvPr id="95" name="Google Shape;95;p19"/>
          <p:cNvSpPr txBox="1"/>
          <p:nvPr/>
        </p:nvSpPr>
        <p:spPr>
          <a:xfrm>
            <a:off x="1064100" y="1518625"/>
            <a:ext cx="7015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150">
                <a:solidFill>
                  <a:srgbClr val="6495ED"/>
                </a:solidFill>
                <a:latin typeface="Inconsolata"/>
                <a:ea typeface="Inconsolata"/>
                <a:cs typeface="Inconsolata"/>
                <a:sym typeface="Inconsolata"/>
              </a:rPr>
              <a:t>void</a:t>
            </a:r>
            <a:r>
              <a:rPr lang="el" sz="2150">
                <a:solidFill>
                  <a:srgbClr val="FFFFFF"/>
                </a:solidFill>
                <a:latin typeface="Inconsolata"/>
                <a:ea typeface="Inconsolata"/>
                <a:cs typeface="Inconsolata"/>
                <a:sym typeface="Inconsolata"/>
              </a:rPr>
              <a:t> sum_arrays(</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*A,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*B,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*C,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len)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for</a:t>
            </a: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int</a:t>
            </a:r>
            <a:r>
              <a:rPr lang="el" sz="2150">
                <a:solidFill>
                  <a:srgbClr val="FFFFFF"/>
                </a:solidFill>
                <a:latin typeface="Inconsolata"/>
                <a:ea typeface="Inconsolata"/>
                <a:cs typeface="Inconsolata"/>
                <a:sym typeface="Inconsolata"/>
              </a:rPr>
              <a:t> i = </a:t>
            </a:r>
            <a:r>
              <a:rPr lang="el" sz="2150">
                <a:solidFill>
                  <a:srgbClr val="FFA0A0"/>
                </a:solidFill>
                <a:latin typeface="Inconsolata"/>
                <a:ea typeface="Inconsolata"/>
                <a:cs typeface="Inconsolata"/>
                <a:sym typeface="Inconsolata"/>
              </a:rPr>
              <a:t>0</a:t>
            </a:r>
            <a:r>
              <a:rPr lang="el" sz="2150">
                <a:solidFill>
                  <a:srgbClr val="FFFFFF"/>
                </a:solidFill>
                <a:latin typeface="Inconsolata"/>
                <a:ea typeface="Inconsolata"/>
                <a:cs typeface="Inconsolata"/>
                <a:sym typeface="Inconsolata"/>
              </a:rPr>
              <a:t>; i &lt; len; i += </a:t>
            </a:r>
            <a:r>
              <a:rPr lang="el" sz="2150">
                <a:solidFill>
                  <a:srgbClr val="FFA0A0"/>
                </a:solidFill>
                <a:latin typeface="Inconsolata"/>
                <a:ea typeface="Inconsolata"/>
                <a:cs typeface="Inconsolata"/>
                <a:sym typeface="Inconsolata"/>
              </a:rPr>
              <a:t>4</a:t>
            </a:r>
            <a:r>
              <a:rPr lang="el" sz="2150">
                <a:solidFill>
                  <a:srgbClr val="FFFFFF"/>
                </a:solidFill>
                <a:latin typeface="Inconsolata"/>
                <a:ea typeface="Inconsolata"/>
                <a:cs typeface="Inconsolata"/>
                <a:sym typeface="Inconsolata"/>
              </a:rPr>
              <a:t>)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v1 = load 4 values from A</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v2 = load 4 values from B</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res = 4-packed add(v1, v2)</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store res (which is 4 values) in C</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a:t>
            </a:r>
            <a:endParaRPr sz="2150">
              <a:solidFill>
                <a:srgbClr val="FFFFFF"/>
              </a:solidFill>
              <a:latin typeface="Inconsolata"/>
              <a:ea typeface="Inconsolata"/>
              <a:cs typeface="Inconsolata"/>
              <a:sym typeface="Inconsolata"/>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907" name="Google Shape;907;p82"/>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2"/>
          <p:cNvSpPr/>
          <p:nvPr/>
        </p:nvSpPr>
        <p:spPr>
          <a:xfrm>
            <a:off x="329947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2"/>
          <p:cNvSpPr/>
          <p:nvPr/>
        </p:nvSpPr>
        <p:spPr>
          <a:xfrm>
            <a:off x="329947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2"/>
          <p:cNvSpPr/>
          <p:nvPr/>
        </p:nvSpPr>
        <p:spPr>
          <a:xfrm>
            <a:off x="329947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2"/>
          <p:cNvSpPr/>
          <p:nvPr/>
        </p:nvSpPr>
        <p:spPr>
          <a:xfrm>
            <a:off x="329947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2"/>
          <p:cNvSpPr/>
          <p:nvPr/>
        </p:nvSpPr>
        <p:spPr>
          <a:xfrm>
            <a:off x="3995128"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2"/>
          <p:cNvSpPr/>
          <p:nvPr/>
        </p:nvSpPr>
        <p:spPr>
          <a:xfrm>
            <a:off x="3995128"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2"/>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2"/>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82"/>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2"/>
          <p:cNvSpPr/>
          <p:nvPr/>
        </p:nvSpPr>
        <p:spPr>
          <a:xfrm>
            <a:off x="4690781"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2"/>
          <p:cNvSpPr/>
          <p:nvPr/>
        </p:nvSpPr>
        <p:spPr>
          <a:xfrm>
            <a:off x="4690781"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2"/>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2"/>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2"/>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2"/>
          <p:cNvSpPr/>
          <p:nvPr/>
        </p:nvSpPr>
        <p:spPr>
          <a:xfrm>
            <a:off x="5386435"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2"/>
          <p:cNvSpPr/>
          <p:nvPr/>
        </p:nvSpPr>
        <p:spPr>
          <a:xfrm>
            <a:off x="538643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2"/>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2"/>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2"/>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82"/>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928" name="Google Shape;928;p82"/>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929" name="Google Shape;929;p82"/>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82"/>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82"/>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82"/>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82"/>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934" name="Google Shape;934;p82"/>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
        <p:nvSpPr>
          <p:cNvPr id="935" name="Google Shape;935;p82"/>
          <p:cNvSpPr/>
          <p:nvPr/>
        </p:nvSpPr>
        <p:spPr>
          <a:xfrm>
            <a:off x="2856862" y="1485750"/>
            <a:ext cx="487750" cy="2918200"/>
          </a:xfrm>
          <a:custGeom>
            <a:rect b="b" l="l" r="r" t="t"/>
            <a:pathLst>
              <a:path extrusionOk="0" h="116728" w="19510">
                <a:moveTo>
                  <a:pt x="16845" y="0"/>
                </a:moveTo>
                <a:cubicBezTo>
                  <a:pt x="14047" y="6885"/>
                  <a:pt x="-388" y="21853"/>
                  <a:pt x="56" y="41308"/>
                </a:cubicBezTo>
                <a:cubicBezTo>
                  <a:pt x="500" y="60763"/>
                  <a:pt x="16268" y="104158"/>
                  <a:pt x="19510" y="116728"/>
                </a:cubicBezTo>
              </a:path>
            </a:pathLst>
          </a:custGeom>
          <a:noFill/>
          <a:ln cap="flat" cmpd="sng" w="28575">
            <a:solidFill>
              <a:srgbClr val="A64D79"/>
            </a:solidFill>
            <a:prstDash val="solid"/>
            <a:round/>
            <a:headEnd len="med" w="med" type="none"/>
            <a:tailEnd len="med" w="med" type="stealth"/>
          </a:ln>
        </p:spPr>
      </p:sp>
      <p:sp>
        <p:nvSpPr>
          <p:cNvPr id="936" name="Google Shape;936;p82"/>
          <p:cNvSpPr/>
          <p:nvPr/>
        </p:nvSpPr>
        <p:spPr>
          <a:xfrm>
            <a:off x="3507387" y="1485750"/>
            <a:ext cx="487750" cy="2918200"/>
          </a:xfrm>
          <a:custGeom>
            <a:rect b="b" l="l" r="r" t="t"/>
            <a:pathLst>
              <a:path extrusionOk="0" h="116728" w="19510">
                <a:moveTo>
                  <a:pt x="16845" y="0"/>
                </a:moveTo>
                <a:cubicBezTo>
                  <a:pt x="14047" y="6885"/>
                  <a:pt x="-388" y="21853"/>
                  <a:pt x="56" y="41308"/>
                </a:cubicBezTo>
                <a:cubicBezTo>
                  <a:pt x="500" y="60763"/>
                  <a:pt x="16268" y="104158"/>
                  <a:pt x="19510" y="116728"/>
                </a:cubicBezTo>
              </a:path>
            </a:pathLst>
          </a:custGeom>
          <a:noFill/>
          <a:ln cap="flat" cmpd="sng" w="28575">
            <a:solidFill>
              <a:srgbClr val="A64D79"/>
            </a:solidFill>
            <a:prstDash val="solid"/>
            <a:round/>
            <a:headEnd len="med" w="med" type="none"/>
            <a:tailEnd len="med" w="med" type="stealth"/>
          </a:ln>
        </p:spPr>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942" name="Google Shape;942;p83"/>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3"/>
          <p:cNvSpPr/>
          <p:nvPr/>
        </p:nvSpPr>
        <p:spPr>
          <a:xfrm>
            <a:off x="329947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83"/>
          <p:cNvSpPr/>
          <p:nvPr/>
        </p:nvSpPr>
        <p:spPr>
          <a:xfrm>
            <a:off x="329947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83"/>
          <p:cNvSpPr/>
          <p:nvPr/>
        </p:nvSpPr>
        <p:spPr>
          <a:xfrm>
            <a:off x="329947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83"/>
          <p:cNvSpPr/>
          <p:nvPr/>
        </p:nvSpPr>
        <p:spPr>
          <a:xfrm>
            <a:off x="329947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3"/>
          <p:cNvSpPr/>
          <p:nvPr/>
        </p:nvSpPr>
        <p:spPr>
          <a:xfrm>
            <a:off x="3995128"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3"/>
          <p:cNvSpPr/>
          <p:nvPr/>
        </p:nvSpPr>
        <p:spPr>
          <a:xfrm>
            <a:off x="3995128"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3"/>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83"/>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83"/>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83"/>
          <p:cNvSpPr/>
          <p:nvPr/>
        </p:nvSpPr>
        <p:spPr>
          <a:xfrm>
            <a:off x="4690781"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83"/>
          <p:cNvSpPr/>
          <p:nvPr/>
        </p:nvSpPr>
        <p:spPr>
          <a:xfrm>
            <a:off x="4690781"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83"/>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83"/>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83"/>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83"/>
          <p:cNvSpPr/>
          <p:nvPr/>
        </p:nvSpPr>
        <p:spPr>
          <a:xfrm>
            <a:off x="5386435"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83"/>
          <p:cNvSpPr/>
          <p:nvPr/>
        </p:nvSpPr>
        <p:spPr>
          <a:xfrm>
            <a:off x="538643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3"/>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3"/>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83"/>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83"/>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963" name="Google Shape;963;p83"/>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964" name="Google Shape;964;p83"/>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83"/>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83"/>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83"/>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83"/>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969" name="Google Shape;969;p83"/>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
        <p:nvSpPr>
          <p:cNvPr id="970" name="Google Shape;970;p83"/>
          <p:cNvSpPr/>
          <p:nvPr/>
        </p:nvSpPr>
        <p:spPr>
          <a:xfrm>
            <a:off x="2856862" y="1485750"/>
            <a:ext cx="487750" cy="2918200"/>
          </a:xfrm>
          <a:custGeom>
            <a:rect b="b" l="l" r="r" t="t"/>
            <a:pathLst>
              <a:path extrusionOk="0" h="116728" w="19510">
                <a:moveTo>
                  <a:pt x="16845" y="0"/>
                </a:moveTo>
                <a:cubicBezTo>
                  <a:pt x="14047" y="6885"/>
                  <a:pt x="-388" y="21853"/>
                  <a:pt x="56" y="41308"/>
                </a:cubicBezTo>
                <a:cubicBezTo>
                  <a:pt x="500" y="60763"/>
                  <a:pt x="16268" y="104158"/>
                  <a:pt x="19510" y="116728"/>
                </a:cubicBezTo>
              </a:path>
            </a:pathLst>
          </a:custGeom>
          <a:noFill/>
          <a:ln cap="flat" cmpd="sng" w="28575">
            <a:solidFill>
              <a:srgbClr val="A64D79"/>
            </a:solidFill>
            <a:prstDash val="solid"/>
            <a:round/>
            <a:headEnd len="med" w="med" type="none"/>
            <a:tailEnd len="med" w="med" type="stealth"/>
          </a:ln>
        </p:spPr>
      </p:sp>
      <p:sp>
        <p:nvSpPr>
          <p:cNvPr id="971" name="Google Shape;971;p83"/>
          <p:cNvSpPr/>
          <p:nvPr/>
        </p:nvSpPr>
        <p:spPr>
          <a:xfrm>
            <a:off x="3507387" y="1485750"/>
            <a:ext cx="487750" cy="2918200"/>
          </a:xfrm>
          <a:custGeom>
            <a:rect b="b" l="l" r="r" t="t"/>
            <a:pathLst>
              <a:path extrusionOk="0" h="116728" w="19510">
                <a:moveTo>
                  <a:pt x="16845" y="0"/>
                </a:moveTo>
                <a:cubicBezTo>
                  <a:pt x="14047" y="6885"/>
                  <a:pt x="-388" y="21853"/>
                  <a:pt x="56" y="41308"/>
                </a:cubicBezTo>
                <a:cubicBezTo>
                  <a:pt x="500" y="60763"/>
                  <a:pt x="16268" y="104158"/>
                  <a:pt x="19510" y="116728"/>
                </a:cubicBezTo>
              </a:path>
            </a:pathLst>
          </a:custGeom>
          <a:noFill/>
          <a:ln cap="flat" cmpd="sng" w="28575">
            <a:solidFill>
              <a:srgbClr val="A64D79"/>
            </a:solidFill>
            <a:prstDash val="solid"/>
            <a:round/>
            <a:headEnd len="med" w="med" type="none"/>
            <a:tailEnd len="med" w="med" type="stealth"/>
          </a:ln>
        </p:spPr>
      </p:sp>
      <p:sp>
        <p:nvSpPr>
          <p:cNvPr id="972" name="Google Shape;972;p83"/>
          <p:cNvSpPr/>
          <p:nvPr/>
        </p:nvSpPr>
        <p:spPr>
          <a:xfrm>
            <a:off x="4203037" y="1485750"/>
            <a:ext cx="487750" cy="2918200"/>
          </a:xfrm>
          <a:custGeom>
            <a:rect b="b" l="l" r="r" t="t"/>
            <a:pathLst>
              <a:path extrusionOk="0" h="116728" w="19510">
                <a:moveTo>
                  <a:pt x="16845" y="0"/>
                </a:moveTo>
                <a:cubicBezTo>
                  <a:pt x="14047" y="6885"/>
                  <a:pt x="-388" y="21853"/>
                  <a:pt x="56" y="41308"/>
                </a:cubicBezTo>
                <a:cubicBezTo>
                  <a:pt x="500" y="60763"/>
                  <a:pt x="16268" y="104158"/>
                  <a:pt x="19510" y="116728"/>
                </a:cubicBezTo>
              </a:path>
            </a:pathLst>
          </a:custGeom>
          <a:noFill/>
          <a:ln cap="flat" cmpd="sng" w="28575">
            <a:solidFill>
              <a:srgbClr val="A64D79"/>
            </a:solidFill>
            <a:prstDash val="solid"/>
            <a:round/>
            <a:headEnd len="med" w="med" type="none"/>
            <a:tailEnd len="med" w="med" type="stealth"/>
          </a:ln>
        </p:spPr>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978" name="Google Shape;978;p84"/>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4"/>
          <p:cNvSpPr/>
          <p:nvPr/>
        </p:nvSpPr>
        <p:spPr>
          <a:xfrm>
            <a:off x="329947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84"/>
          <p:cNvSpPr/>
          <p:nvPr/>
        </p:nvSpPr>
        <p:spPr>
          <a:xfrm>
            <a:off x="329947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84"/>
          <p:cNvSpPr/>
          <p:nvPr/>
        </p:nvSpPr>
        <p:spPr>
          <a:xfrm>
            <a:off x="329947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84"/>
          <p:cNvSpPr/>
          <p:nvPr/>
        </p:nvSpPr>
        <p:spPr>
          <a:xfrm>
            <a:off x="329947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84"/>
          <p:cNvSpPr/>
          <p:nvPr/>
        </p:nvSpPr>
        <p:spPr>
          <a:xfrm>
            <a:off x="3995128"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84"/>
          <p:cNvSpPr/>
          <p:nvPr/>
        </p:nvSpPr>
        <p:spPr>
          <a:xfrm>
            <a:off x="3995128"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84"/>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84"/>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84"/>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84"/>
          <p:cNvSpPr/>
          <p:nvPr/>
        </p:nvSpPr>
        <p:spPr>
          <a:xfrm>
            <a:off x="4690781"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4"/>
          <p:cNvSpPr/>
          <p:nvPr/>
        </p:nvSpPr>
        <p:spPr>
          <a:xfrm>
            <a:off x="4690781"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84"/>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84"/>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84"/>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84"/>
          <p:cNvSpPr/>
          <p:nvPr/>
        </p:nvSpPr>
        <p:spPr>
          <a:xfrm>
            <a:off x="538643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84"/>
          <p:cNvSpPr/>
          <p:nvPr/>
        </p:nvSpPr>
        <p:spPr>
          <a:xfrm>
            <a:off x="538643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4"/>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4"/>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84"/>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84"/>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999" name="Google Shape;999;p84"/>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1000" name="Google Shape;1000;p84"/>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84"/>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84"/>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84"/>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84"/>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1005" name="Google Shape;1005;p84"/>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
        <p:nvSpPr>
          <p:cNvPr id="1006" name="Google Shape;1006;p84"/>
          <p:cNvSpPr/>
          <p:nvPr/>
        </p:nvSpPr>
        <p:spPr>
          <a:xfrm>
            <a:off x="2856862" y="1485750"/>
            <a:ext cx="487750" cy="2918200"/>
          </a:xfrm>
          <a:custGeom>
            <a:rect b="b" l="l" r="r" t="t"/>
            <a:pathLst>
              <a:path extrusionOk="0" h="116728" w="19510">
                <a:moveTo>
                  <a:pt x="16845" y="0"/>
                </a:moveTo>
                <a:cubicBezTo>
                  <a:pt x="14047" y="6885"/>
                  <a:pt x="-388" y="21853"/>
                  <a:pt x="56" y="41308"/>
                </a:cubicBezTo>
                <a:cubicBezTo>
                  <a:pt x="500" y="60763"/>
                  <a:pt x="16268" y="104158"/>
                  <a:pt x="19510" y="116728"/>
                </a:cubicBezTo>
              </a:path>
            </a:pathLst>
          </a:custGeom>
          <a:noFill/>
          <a:ln cap="flat" cmpd="sng" w="28575">
            <a:solidFill>
              <a:srgbClr val="A64D79"/>
            </a:solidFill>
            <a:prstDash val="solid"/>
            <a:round/>
            <a:headEnd len="med" w="med" type="none"/>
            <a:tailEnd len="med" w="med" type="stealth"/>
          </a:ln>
        </p:spPr>
      </p:sp>
      <p:sp>
        <p:nvSpPr>
          <p:cNvPr id="1007" name="Google Shape;1007;p84"/>
          <p:cNvSpPr/>
          <p:nvPr/>
        </p:nvSpPr>
        <p:spPr>
          <a:xfrm>
            <a:off x="3507387" y="1485750"/>
            <a:ext cx="487750" cy="2918200"/>
          </a:xfrm>
          <a:custGeom>
            <a:rect b="b" l="l" r="r" t="t"/>
            <a:pathLst>
              <a:path extrusionOk="0" h="116728" w="19510">
                <a:moveTo>
                  <a:pt x="16845" y="0"/>
                </a:moveTo>
                <a:cubicBezTo>
                  <a:pt x="14047" y="6885"/>
                  <a:pt x="-388" y="21853"/>
                  <a:pt x="56" y="41308"/>
                </a:cubicBezTo>
                <a:cubicBezTo>
                  <a:pt x="500" y="60763"/>
                  <a:pt x="16268" y="104158"/>
                  <a:pt x="19510" y="116728"/>
                </a:cubicBezTo>
              </a:path>
            </a:pathLst>
          </a:custGeom>
          <a:noFill/>
          <a:ln cap="flat" cmpd="sng" w="28575">
            <a:solidFill>
              <a:srgbClr val="A64D79"/>
            </a:solidFill>
            <a:prstDash val="solid"/>
            <a:round/>
            <a:headEnd len="med" w="med" type="none"/>
            <a:tailEnd len="med" w="med" type="stealth"/>
          </a:ln>
        </p:spPr>
      </p:sp>
      <p:sp>
        <p:nvSpPr>
          <p:cNvPr id="1008" name="Google Shape;1008;p84"/>
          <p:cNvSpPr/>
          <p:nvPr/>
        </p:nvSpPr>
        <p:spPr>
          <a:xfrm>
            <a:off x="4203037" y="1485750"/>
            <a:ext cx="487750" cy="2918200"/>
          </a:xfrm>
          <a:custGeom>
            <a:rect b="b" l="l" r="r" t="t"/>
            <a:pathLst>
              <a:path extrusionOk="0" h="116728" w="19510">
                <a:moveTo>
                  <a:pt x="16845" y="0"/>
                </a:moveTo>
                <a:cubicBezTo>
                  <a:pt x="14047" y="6885"/>
                  <a:pt x="-388" y="21853"/>
                  <a:pt x="56" y="41308"/>
                </a:cubicBezTo>
                <a:cubicBezTo>
                  <a:pt x="500" y="60763"/>
                  <a:pt x="16268" y="104158"/>
                  <a:pt x="19510" y="116728"/>
                </a:cubicBezTo>
              </a:path>
            </a:pathLst>
          </a:custGeom>
          <a:noFill/>
          <a:ln cap="flat" cmpd="sng" w="28575">
            <a:solidFill>
              <a:srgbClr val="A64D79"/>
            </a:solidFill>
            <a:prstDash val="solid"/>
            <a:round/>
            <a:headEnd len="med" w="med" type="none"/>
            <a:tailEnd len="med" w="med" type="stealth"/>
          </a:ln>
        </p:spPr>
      </p:sp>
      <p:sp>
        <p:nvSpPr>
          <p:cNvPr id="1009" name="Google Shape;1009;p84"/>
          <p:cNvSpPr/>
          <p:nvPr/>
        </p:nvSpPr>
        <p:spPr>
          <a:xfrm>
            <a:off x="4915087" y="1485750"/>
            <a:ext cx="487750" cy="2918200"/>
          </a:xfrm>
          <a:custGeom>
            <a:rect b="b" l="l" r="r" t="t"/>
            <a:pathLst>
              <a:path extrusionOk="0" h="116728" w="19510">
                <a:moveTo>
                  <a:pt x="16845" y="0"/>
                </a:moveTo>
                <a:cubicBezTo>
                  <a:pt x="14047" y="6885"/>
                  <a:pt x="-388" y="21853"/>
                  <a:pt x="56" y="41308"/>
                </a:cubicBezTo>
                <a:cubicBezTo>
                  <a:pt x="500" y="60763"/>
                  <a:pt x="16268" y="104158"/>
                  <a:pt x="19510" y="116728"/>
                </a:cubicBezTo>
              </a:path>
            </a:pathLst>
          </a:custGeom>
          <a:noFill/>
          <a:ln cap="flat" cmpd="sng" w="28575">
            <a:solidFill>
              <a:srgbClr val="A64D79"/>
            </a:solidFill>
            <a:prstDash val="solid"/>
            <a:round/>
            <a:headEnd len="med" w="med" type="none"/>
            <a:tailEnd len="med" w="med" type="stealth"/>
          </a:ln>
        </p:spPr>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1015" name="Google Shape;1015;p85"/>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85"/>
          <p:cNvSpPr/>
          <p:nvPr/>
        </p:nvSpPr>
        <p:spPr>
          <a:xfrm>
            <a:off x="3299475"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85"/>
          <p:cNvSpPr/>
          <p:nvPr/>
        </p:nvSpPr>
        <p:spPr>
          <a:xfrm>
            <a:off x="329947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85"/>
          <p:cNvSpPr/>
          <p:nvPr/>
        </p:nvSpPr>
        <p:spPr>
          <a:xfrm>
            <a:off x="329947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85"/>
          <p:cNvSpPr/>
          <p:nvPr/>
        </p:nvSpPr>
        <p:spPr>
          <a:xfrm>
            <a:off x="329947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85"/>
          <p:cNvSpPr/>
          <p:nvPr/>
        </p:nvSpPr>
        <p:spPr>
          <a:xfrm>
            <a:off x="3995128"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85"/>
          <p:cNvSpPr/>
          <p:nvPr/>
        </p:nvSpPr>
        <p:spPr>
          <a:xfrm>
            <a:off x="3995128"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85"/>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5"/>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85"/>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5"/>
          <p:cNvSpPr/>
          <p:nvPr/>
        </p:nvSpPr>
        <p:spPr>
          <a:xfrm>
            <a:off x="4690781"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85"/>
          <p:cNvSpPr/>
          <p:nvPr/>
        </p:nvSpPr>
        <p:spPr>
          <a:xfrm>
            <a:off x="4690781"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85"/>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85"/>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85"/>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85"/>
          <p:cNvSpPr/>
          <p:nvPr/>
        </p:nvSpPr>
        <p:spPr>
          <a:xfrm>
            <a:off x="538643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85"/>
          <p:cNvSpPr/>
          <p:nvPr/>
        </p:nvSpPr>
        <p:spPr>
          <a:xfrm>
            <a:off x="538643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85"/>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85"/>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5"/>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5"/>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1036" name="Google Shape;1036;p85"/>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1037" name="Google Shape;1037;p85"/>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85"/>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85"/>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85"/>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85"/>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1042" name="Google Shape;1042;p85"/>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
        <p:nvSpPr>
          <p:cNvPr id="1043" name="Google Shape;1043;p85"/>
          <p:cNvSpPr/>
          <p:nvPr/>
        </p:nvSpPr>
        <p:spPr>
          <a:xfrm>
            <a:off x="2997734" y="2098700"/>
            <a:ext cx="333550" cy="2351900"/>
          </a:xfrm>
          <a:custGeom>
            <a:rect b="b" l="l" r="r" t="t"/>
            <a:pathLst>
              <a:path extrusionOk="0" h="94076" w="13342">
                <a:moveTo>
                  <a:pt x="12543" y="0"/>
                </a:moveTo>
                <a:cubicBezTo>
                  <a:pt x="10455" y="6885"/>
                  <a:pt x="-116" y="25629"/>
                  <a:pt x="17" y="41308"/>
                </a:cubicBezTo>
                <a:cubicBezTo>
                  <a:pt x="150" y="56987"/>
                  <a:pt x="11121" y="85281"/>
                  <a:pt x="13342" y="94076"/>
                </a:cubicBezTo>
              </a:path>
            </a:pathLst>
          </a:custGeom>
          <a:noFill/>
          <a:ln cap="flat" cmpd="sng" w="28575">
            <a:solidFill>
              <a:srgbClr val="A64D79"/>
            </a:solidFill>
            <a:prstDash val="solid"/>
            <a:round/>
            <a:headEnd len="med" w="med" type="none"/>
            <a:tailEnd len="med" w="med" type="stealth"/>
          </a:ln>
        </p:spPr>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Outer-Loop Vectorization</a:t>
            </a:r>
            <a:endParaRPr/>
          </a:p>
        </p:txBody>
      </p:sp>
      <p:sp>
        <p:nvSpPr>
          <p:cNvPr id="1049" name="Google Shape;1049;p86"/>
          <p:cNvSpPr txBox="1"/>
          <p:nvPr/>
        </p:nvSpPr>
        <p:spPr>
          <a:xfrm>
            <a:off x="2566500" y="1372500"/>
            <a:ext cx="4011000" cy="25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i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i &lt; n; ++i)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a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j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j &lt; m; ++j)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v = A[j*m + i];</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 += v;</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B[i] = a;</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Outer-Loop Vectorization</a:t>
            </a:r>
            <a:endParaRPr/>
          </a:p>
        </p:txBody>
      </p:sp>
      <p:sp>
        <p:nvSpPr>
          <p:cNvPr id="1055" name="Google Shape;1055;p87"/>
          <p:cNvSpPr txBox="1"/>
          <p:nvPr/>
        </p:nvSpPr>
        <p:spPr>
          <a:xfrm>
            <a:off x="2073600" y="1365825"/>
            <a:ext cx="4996800" cy="26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i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i &lt; end; i += </a:t>
            </a:r>
            <a:r>
              <a:rPr lang="el" sz="1850">
                <a:solidFill>
                  <a:srgbClr val="FFA0A0"/>
                </a:solidFill>
                <a:latin typeface="Inconsolata"/>
                <a:ea typeface="Inconsolata"/>
                <a:cs typeface="Inconsolata"/>
                <a:sym typeface="Inconsolata"/>
              </a:rPr>
              <a:t>4</a:t>
            </a:r>
            <a:r>
              <a:rPr lang="el" sz="1850">
                <a:solidFill>
                  <a:srgbClr val="FFFFFF"/>
                </a:solidFill>
                <a:latin typeface="Inconsolata"/>
                <a:ea typeface="Inconsolata"/>
                <a:cs typeface="Inconsolata"/>
                <a:sym typeface="Inconsolata"/>
              </a:rPr>
              <a:t>)</a:t>
            </a: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__m128i</a:t>
            </a:r>
            <a:r>
              <a:rPr lang="el" sz="1850">
                <a:solidFill>
                  <a:srgbClr val="FFFFFF"/>
                </a:solidFill>
                <a:latin typeface="Inconsolata"/>
                <a:ea typeface="Inconsolata"/>
                <a:cs typeface="Inconsolata"/>
                <a:sym typeface="Inconsolata"/>
              </a:rPr>
              <a:t> a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j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j &lt; m; ++j)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__m128i</a:t>
            </a:r>
            <a:r>
              <a:rPr lang="el" sz="1850">
                <a:solidFill>
                  <a:srgbClr val="FFFFFF"/>
                </a:solidFill>
                <a:latin typeface="Inconsolata"/>
                <a:ea typeface="Inconsolata"/>
                <a:cs typeface="Inconsolata"/>
                <a:sym typeface="Inconsolata"/>
              </a:rPr>
              <a:t> v = loadu_si128(A[j*m + i]);</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 = add4(a, v);</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storeu_si128(&amp;B[i], a);</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residual</a:t>
            </a:r>
            <a:endParaRPr sz="1850">
              <a:solidFill>
                <a:srgbClr val="FFFFFF"/>
              </a:solidFill>
              <a:latin typeface="Inconsolata"/>
              <a:ea typeface="Inconsolata"/>
              <a:cs typeface="Inconsolata"/>
              <a:sym typeface="Inconsolata"/>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1061" name="Google Shape;1061;p88"/>
          <p:cNvSpPr/>
          <p:nvPr/>
        </p:nvSpPr>
        <p:spPr>
          <a:xfrm>
            <a:off x="3299475"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88"/>
          <p:cNvSpPr/>
          <p:nvPr/>
        </p:nvSpPr>
        <p:spPr>
          <a:xfrm>
            <a:off x="329947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88"/>
          <p:cNvSpPr/>
          <p:nvPr/>
        </p:nvSpPr>
        <p:spPr>
          <a:xfrm>
            <a:off x="329947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88"/>
          <p:cNvSpPr/>
          <p:nvPr/>
        </p:nvSpPr>
        <p:spPr>
          <a:xfrm>
            <a:off x="329947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88"/>
          <p:cNvSpPr/>
          <p:nvPr/>
        </p:nvSpPr>
        <p:spPr>
          <a:xfrm>
            <a:off x="329947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88"/>
          <p:cNvSpPr/>
          <p:nvPr/>
        </p:nvSpPr>
        <p:spPr>
          <a:xfrm>
            <a:off x="3995128"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88"/>
          <p:cNvSpPr/>
          <p:nvPr/>
        </p:nvSpPr>
        <p:spPr>
          <a:xfrm>
            <a:off x="3995128"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88"/>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88"/>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88"/>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88"/>
          <p:cNvSpPr/>
          <p:nvPr/>
        </p:nvSpPr>
        <p:spPr>
          <a:xfrm>
            <a:off x="4690781"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88"/>
          <p:cNvSpPr/>
          <p:nvPr/>
        </p:nvSpPr>
        <p:spPr>
          <a:xfrm>
            <a:off x="4690781"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88"/>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88"/>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88"/>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88"/>
          <p:cNvSpPr/>
          <p:nvPr/>
        </p:nvSpPr>
        <p:spPr>
          <a:xfrm>
            <a:off x="5386435" y="1210275"/>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88"/>
          <p:cNvSpPr/>
          <p:nvPr/>
        </p:nvSpPr>
        <p:spPr>
          <a:xfrm>
            <a:off x="538643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88"/>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88"/>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88"/>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88"/>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1082" name="Google Shape;1082;p88"/>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1083" name="Google Shape;1083;p88"/>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88"/>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88"/>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88"/>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88"/>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1088" name="Google Shape;1088;p88"/>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1094" name="Google Shape;1094;p89"/>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89"/>
          <p:cNvSpPr/>
          <p:nvPr/>
        </p:nvSpPr>
        <p:spPr>
          <a:xfrm>
            <a:off x="329947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89"/>
          <p:cNvSpPr/>
          <p:nvPr/>
        </p:nvSpPr>
        <p:spPr>
          <a:xfrm>
            <a:off x="329947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89"/>
          <p:cNvSpPr/>
          <p:nvPr/>
        </p:nvSpPr>
        <p:spPr>
          <a:xfrm>
            <a:off x="329947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89"/>
          <p:cNvSpPr/>
          <p:nvPr/>
        </p:nvSpPr>
        <p:spPr>
          <a:xfrm>
            <a:off x="329947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89"/>
          <p:cNvSpPr/>
          <p:nvPr/>
        </p:nvSpPr>
        <p:spPr>
          <a:xfrm>
            <a:off x="3995128"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89"/>
          <p:cNvSpPr/>
          <p:nvPr/>
        </p:nvSpPr>
        <p:spPr>
          <a:xfrm>
            <a:off x="3995128"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89"/>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89"/>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89"/>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89"/>
          <p:cNvSpPr/>
          <p:nvPr/>
        </p:nvSpPr>
        <p:spPr>
          <a:xfrm>
            <a:off x="4690781"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89"/>
          <p:cNvSpPr/>
          <p:nvPr/>
        </p:nvSpPr>
        <p:spPr>
          <a:xfrm>
            <a:off x="4690781"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89"/>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9"/>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89"/>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89"/>
          <p:cNvSpPr/>
          <p:nvPr/>
        </p:nvSpPr>
        <p:spPr>
          <a:xfrm>
            <a:off x="538643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89"/>
          <p:cNvSpPr/>
          <p:nvPr/>
        </p:nvSpPr>
        <p:spPr>
          <a:xfrm>
            <a:off x="5386435" y="1776490"/>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89"/>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89"/>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89"/>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89"/>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1115" name="Google Shape;1115;p89"/>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1116" name="Google Shape;1116;p89"/>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89"/>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89"/>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89"/>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89"/>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1121" name="Google Shape;1121;p89"/>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1127" name="Google Shape;1127;p90"/>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90"/>
          <p:cNvSpPr/>
          <p:nvPr/>
        </p:nvSpPr>
        <p:spPr>
          <a:xfrm>
            <a:off x="3299475"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90"/>
          <p:cNvSpPr/>
          <p:nvPr/>
        </p:nvSpPr>
        <p:spPr>
          <a:xfrm>
            <a:off x="329947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90"/>
          <p:cNvSpPr/>
          <p:nvPr/>
        </p:nvSpPr>
        <p:spPr>
          <a:xfrm>
            <a:off x="329947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90"/>
          <p:cNvSpPr/>
          <p:nvPr/>
        </p:nvSpPr>
        <p:spPr>
          <a:xfrm>
            <a:off x="329947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90"/>
          <p:cNvSpPr/>
          <p:nvPr/>
        </p:nvSpPr>
        <p:spPr>
          <a:xfrm>
            <a:off x="3995128"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90"/>
          <p:cNvSpPr/>
          <p:nvPr/>
        </p:nvSpPr>
        <p:spPr>
          <a:xfrm>
            <a:off x="3995128"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90"/>
          <p:cNvSpPr/>
          <p:nvPr/>
        </p:nvSpPr>
        <p:spPr>
          <a:xfrm>
            <a:off x="3995128"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90"/>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90"/>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90"/>
          <p:cNvSpPr/>
          <p:nvPr/>
        </p:nvSpPr>
        <p:spPr>
          <a:xfrm>
            <a:off x="4690781"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90"/>
          <p:cNvSpPr/>
          <p:nvPr/>
        </p:nvSpPr>
        <p:spPr>
          <a:xfrm>
            <a:off x="4690781"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90"/>
          <p:cNvSpPr/>
          <p:nvPr/>
        </p:nvSpPr>
        <p:spPr>
          <a:xfrm>
            <a:off x="4690781"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90"/>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90"/>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90"/>
          <p:cNvSpPr/>
          <p:nvPr/>
        </p:nvSpPr>
        <p:spPr>
          <a:xfrm>
            <a:off x="538643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90"/>
          <p:cNvSpPr/>
          <p:nvPr/>
        </p:nvSpPr>
        <p:spPr>
          <a:xfrm>
            <a:off x="5386435"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90"/>
          <p:cNvSpPr/>
          <p:nvPr/>
        </p:nvSpPr>
        <p:spPr>
          <a:xfrm>
            <a:off x="5386435" y="2342704"/>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90"/>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90"/>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90"/>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1148" name="Google Shape;1148;p90"/>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1149" name="Google Shape;1149;p90"/>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90"/>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90"/>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90"/>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90"/>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1154" name="Google Shape;1154;p90"/>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
        <p:nvSpPr>
          <p:cNvPr id="1155" name="Google Shape;1155;p90"/>
          <p:cNvSpPr txBox="1"/>
          <p:nvPr/>
        </p:nvSpPr>
        <p:spPr>
          <a:xfrm>
            <a:off x="337262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156" name="Google Shape;1156;p90"/>
          <p:cNvSpPr txBox="1"/>
          <p:nvPr/>
        </p:nvSpPr>
        <p:spPr>
          <a:xfrm>
            <a:off x="409097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157" name="Google Shape;1157;p90"/>
          <p:cNvSpPr txBox="1"/>
          <p:nvPr/>
        </p:nvSpPr>
        <p:spPr>
          <a:xfrm>
            <a:off x="478662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158" name="Google Shape;1158;p90"/>
          <p:cNvSpPr txBox="1"/>
          <p:nvPr/>
        </p:nvSpPr>
        <p:spPr>
          <a:xfrm>
            <a:off x="548227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159" name="Google Shape;1159;p90"/>
          <p:cNvSpPr txBox="1"/>
          <p:nvPr/>
        </p:nvSpPr>
        <p:spPr>
          <a:xfrm>
            <a:off x="2733100" y="1781725"/>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1165" name="Google Shape;1165;p91"/>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91"/>
          <p:cNvSpPr/>
          <p:nvPr/>
        </p:nvSpPr>
        <p:spPr>
          <a:xfrm>
            <a:off x="3299475"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91"/>
          <p:cNvSpPr/>
          <p:nvPr/>
        </p:nvSpPr>
        <p:spPr>
          <a:xfrm>
            <a:off x="3299475"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91"/>
          <p:cNvSpPr/>
          <p:nvPr/>
        </p:nvSpPr>
        <p:spPr>
          <a:xfrm>
            <a:off x="329947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91"/>
          <p:cNvSpPr/>
          <p:nvPr/>
        </p:nvSpPr>
        <p:spPr>
          <a:xfrm>
            <a:off x="329947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91"/>
          <p:cNvSpPr/>
          <p:nvPr/>
        </p:nvSpPr>
        <p:spPr>
          <a:xfrm>
            <a:off x="3995128"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91"/>
          <p:cNvSpPr/>
          <p:nvPr/>
        </p:nvSpPr>
        <p:spPr>
          <a:xfrm>
            <a:off x="3995128"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91"/>
          <p:cNvSpPr/>
          <p:nvPr/>
        </p:nvSpPr>
        <p:spPr>
          <a:xfrm>
            <a:off x="3995128"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91"/>
          <p:cNvSpPr/>
          <p:nvPr/>
        </p:nvSpPr>
        <p:spPr>
          <a:xfrm>
            <a:off x="3995128"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91"/>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91"/>
          <p:cNvSpPr/>
          <p:nvPr/>
        </p:nvSpPr>
        <p:spPr>
          <a:xfrm>
            <a:off x="4690781"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91"/>
          <p:cNvSpPr/>
          <p:nvPr/>
        </p:nvSpPr>
        <p:spPr>
          <a:xfrm>
            <a:off x="4690781"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91"/>
          <p:cNvSpPr/>
          <p:nvPr/>
        </p:nvSpPr>
        <p:spPr>
          <a:xfrm>
            <a:off x="4690781"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91"/>
          <p:cNvSpPr/>
          <p:nvPr/>
        </p:nvSpPr>
        <p:spPr>
          <a:xfrm>
            <a:off x="4690781"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91"/>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91"/>
          <p:cNvSpPr/>
          <p:nvPr/>
        </p:nvSpPr>
        <p:spPr>
          <a:xfrm>
            <a:off x="538643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91"/>
          <p:cNvSpPr/>
          <p:nvPr/>
        </p:nvSpPr>
        <p:spPr>
          <a:xfrm>
            <a:off x="5386435"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91"/>
          <p:cNvSpPr/>
          <p:nvPr/>
        </p:nvSpPr>
        <p:spPr>
          <a:xfrm>
            <a:off x="5386435"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91"/>
          <p:cNvSpPr/>
          <p:nvPr/>
        </p:nvSpPr>
        <p:spPr>
          <a:xfrm>
            <a:off x="5386435" y="2908919"/>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91"/>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91"/>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1186" name="Google Shape;1186;p91"/>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1187" name="Google Shape;1187;p91"/>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91"/>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91"/>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91"/>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91"/>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1192" name="Google Shape;1192;p91"/>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
        <p:nvSpPr>
          <p:cNvPr id="1193" name="Google Shape;1193;p91"/>
          <p:cNvSpPr txBox="1"/>
          <p:nvPr/>
        </p:nvSpPr>
        <p:spPr>
          <a:xfrm>
            <a:off x="337262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194" name="Google Shape;1194;p91"/>
          <p:cNvSpPr txBox="1"/>
          <p:nvPr/>
        </p:nvSpPr>
        <p:spPr>
          <a:xfrm>
            <a:off x="409097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195" name="Google Shape;1195;p91"/>
          <p:cNvSpPr txBox="1"/>
          <p:nvPr/>
        </p:nvSpPr>
        <p:spPr>
          <a:xfrm>
            <a:off x="478662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196" name="Google Shape;1196;p91"/>
          <p:cNvSpPr txBox="1"/>
          <p:nvPr/>
        </p:nvSpPr>
        <p:spPr>
          <a:xfrm>
            <a:off x="548227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197" name="Google Shape;1197;p91"/>
          <p:cNvSpPr txBox="1"/>
          <p:nvPr/>
        </p:nvSpPr>
        <p:spPr>
          <a:xfrm>
            <a:off x="2733100" y="1781725"/>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1198" name="Google Shape;1198;p91"/>
          <p:cNvSpPr txBox="1"/>
          <p:nvPr/>
        </p:nvSpPr>
        <p:spPr>
          <a:xfrm>
            <a:off x="2733100" y="2347963"/>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1199" name="Google Shape;1199;p91"/>
          <p:cNvSpPr txBox="1"/>
          <p:nvPr/>
        </p:nvSpPr>
        <p:spPr>
          <a:xfrm>
            <a:off x="3383975" y="21039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00" name="Google Shape;1200;p91"/>
          <p:cNvSpPr txBox="1"/>
          <p:nvPr/>
        </p:nvSpPr>
        <p:spPr>
          <a:xfrm>
            <a:off x="4102325" y="21039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01" name="Google Shape;1201;p91"/>
          <p:cNvSpPr txBox="1"/>
          <p:nvPr/>
        </p:nvSpPr>
        <p:spPr>
          <a:xfrm>
            <a:off x="4797975" y="21039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02" name="Google Shape;1202;p91"/>
          <p:cNvSpPr txBox="1"/>
          <p:nvPr/>
        </p:nvSpPr>
        <p:spPr>
          <a:xfrm>
            <a:off x="5493625" y="21039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Loading a Vector</a:t>
            </a:r>
            <a:endParaRPr/>
          </a:p>
        </p:txBody>
      </p:sp>
      <p:sp>
        <p:nvSpPr>
          <p:cNvPr id="101" name="Google Shape;101;p20"/>
          <p:cNvSpPr txBox="1"/>
          <p:nvPr/>
        </p:nvSpPr>
        <p:spPr>
          <a:xfrm>
            <a:off x="1400700" y="1428350"/>
            <a:ext cx="6342600" cy="13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      </a:t>
            </a:r>
            <a:r>
              <a:rPr lang="el" sz="2150">
                <a:solidFill>
                  <a:srgbClr val="FFFFFF"/>
                </a:solidFill>
                <a:latin typeface="Inconsolata"/>
                <a:ea typeface="Inconsolata"/>
                <a:cs typeface="Inconsolata"/>
                <a:sym typeface="Inconsolata"/>
              </a:rPr>
              <a:t> _mm_loadu_si128((</a:t>
            </a:r>
            <a:r>
              <a:rPr b="1" lang="el" sz="2150">
                <a:solidFill>
                  <a:srgbClr val="6495ED"/>
                </a:solidFill>
                <a:latin typeface="Inconsolata"/>
                <a:ea typeface="Inconsolata"/>
                <a:cs typeface="Inconsolata"/>
                <a:sym typeface="Inconsolata"/>
              </a:rPr>
              <a:t>const __m128i</a:t>
            </a:r>
            <a:r>
              <a:rPr lang="el" sz="2150">
                <a:solidFill>
                  <a:srgbClr val="FFFFFF"/>
                </a:solidFill>
                <a:latin typeface="Inconsolata"/>
                <a:ea typeface="Inconsolata"/>
                <a:cs typeface="Inconsolata"/>
                <a:sym typeface="Inconsolata"/>
              </a:rPr>
              <a:t>*) m);</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sz="2150">
              <a:solidFill>
                <a:srgbClr val="FFFFFF"/>
              </a:solidFill>
              <a:latin typeface="Inconsolata"/>
              <a:ea typeface="Inconsolata"/>
              <a:cs typeface="Inconsolata"/>
              <a:sym typeface="Inconsolata"/>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1208" name="Google Shape;1208;p92"/>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92"/>
          <p:cNvSpPr/>
          <p:nvPr/>
        </p:nvSpPr>
        <p:spPr>
          <a:xfrm>
            <a:off x="3299475"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92"/>
          <p:cNvSpPr/>
          <p:nvPr/>
        </p:nvSpPr>
        <p:spPr>
          <a:xfrm>
            <a:off x="3299475"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92"/>
          <p:cNvSpPr/>
          <p:nvPr/>
        </p:nvSpPr>
        <p:spPr>
          <a:xfrm>
            <a:off x="3299475" y="2908919"/>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92"/>
          <p:cNvSpPr/>
          <p:nvPr/>
        </p:nvSpPr>
        <p:spPr>
          <a:xfrm>
            <a:off x="329947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92"/>
          <p:cNvSpPr/>
          <p:nvPr/>
        </p:nvSpPr>
        <p:spPr>
          <a:xfrm>
            <a:off x="3995128"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92"/>
          <p:cNvSpPr/>
          <p:nvPr/>
        </p:nvSpPr>
        <p:spPr>
          <a:xfrm>
            <a:off x="3995128"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92"/>
          <p:cNvSpPr/>
          <p:nvPr/>
        </p:nvSpPr>
        <p:spPr>
          <a:xfrm>
            <a:off x="3995128"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92"/>
          <p:cNvSpPr/>
          <p:nvPr/>
        </p:nvSpPr>
        <p:spPr>
          <a:xfrm>
            <a:off x="3995128" y="2908919"/>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92"/>
          <p:cNvSpPr/>
          <p:nvPr/>
        </p:nvSpPr>
        <p:spPr>
          <a:xfrm>
            <a:off x="3995128"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92"/>
          <p:cNvSpPr/>
          <p:nvPr/>
        </p:nvSpPr>
        <p:spPr>
          <a:xfrm>
            <a:off x="4690781"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92"/>
          <p:cNvSpPr/>
          <p:nvPr/>
        </p:nvSpPr>
        <p:spPr>
          <a:xfrm>
            <a:off x="4690781"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92"/>
          <p:cNvSpPr/>
          <p:nvPr/>
        </p:nvSpPr>
        <p:spPr>
          <a:xfrm>
            <a:off x="4690781"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2"/>
          <p:cNvSpPr/>
          <p:nvPr/>
        </p:nvSpPr>
        <p:spPr>
          <a:xfrm>
            <a:off x="4690781" y="2908919"/>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2"/>
          <p:cNvSpPr/>
          <p:nvPr/>
        </p:nvSpPr>
        <p:spPr>
          <a:xfrm>
            <a:off x="4690781"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92"/>
          <p:cNvSpPr/>
          <p:nvPr/>
        </p:nvSpPr>
        <p:spPr>
          <a:xfrm>
            <a:off x="538643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92"/>
          <p:cNvSpPr/>
          <p:nvPr/>
        </p:nvSpPr>
        <p:spPr>
          <a:xfrm>
            <a:off x="5386435"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92"/>
          <p:cNvSpPr/>
          <p:nvPr/>
        </p:nvSpPr>
        <p:spPr>
          <a:xfrm>
            <a:off x="5386435"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92"/>
          <p:cNvSpPr/>
          <p:nvPr/>
        </p:nvSpPr>
        <p:spPr>
          <a:xfrm>
            <a:off x="5386435" y="2908919"/>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92"/>
          <p:cNvSpPr/>
          <p:nvPr/>
        </p:nvSpPr>
        <p:spPr>
          <a:xfrm>
            <a:off x="5386435" y="3475133"/>
            <a:ext cx="458100" cy="45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92"/>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1229" name="Google Shape;1229;p92"/>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1230" name="Google Shape;1230;p92"/>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92"/>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92"/>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92"/>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92"/>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1235" name="Google Shape;1235;p92"/>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
        <p:nvSpPr>
          <p:cNvPr id="1236" name="Google Shape;1236;p92"/>
          <p:cNvSpPr txBox="1"/>
          <p:nvPr/>
        </p:nvSpPr>
        <p:spPr>
          <a:xfrm>
            <a:off x="337262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37" name="Google Shape;1237;p92"/>
          <p:cNvSpPr txBox="1"/>
          <p:nvPr/>
        </p:nvSpPr>
        <p:spPr>
          <a:xfrm>
            <a:off x="409097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38" name="Google Shape;1238;p92"/>
          <p:cNvSpPr txBox="1"/>
          <p:nvPr/>
        </p:nvSpPr>
        <p:spPr>
          <a:xfrm>
            <a:off x="478662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39" name="Google Shape;1239;p92"/>
          <p:cNvSpPr txBox="1"/>
          <p:nvPr/>
        </p:nvSpPr>
        <p:spPr>
          <a:xfrm>
            <a:off x="548227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40" name="Google Shape;1240;p92"/>
          <p:cNvSpPr txBox="1"/>
          <p:nvPr/>
        </p:nvSpPr>
        <p:spPr>
          <a:xfrm>
            <a:off x="2733100" y="1781725"/>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1241" name="Google Shape;1241;p92"/>
          <p:cNvSpPr txBox="1"/>
          <p:nvPr/>
        </p:nvSpPr>
        <p:spPr>
          <a:xfrm>
            <a:off x="2733100" y="2347963"/>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1242" name="Google Shape;1242;p92"/>
          <p:cNvSpPr txBox="1"/>
          <p:nvPr/>
        </p:nvSpPr>
        <p:spPr>
          <a:xfrm>
            <a:off x="3383975" y="21039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43" name="Google Shape;1243;p92"/>
          <p:cNvSpPr txBox="1"/>
          <p:nvPr/>
        </p:nvSpPr>
        <p:spPr>
          <a:xfrm>
            <a:off x="4102325" y="21039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44" name="Google Shape;1244;p92"/>
          <p:cNvSpPr txBox="1"/>
          <p:nvPr/>
        </p:nvSpPr>
        <p:spPr>
          <a:xfrm>
            <a:off x="4797975" y="21039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45" name="Google Shape;1245;p92"/>
          <p:cNvSpPr txBox="1"/>
          <p:nvPr/>
        </p:nvSpPr>
        <p:spPr>
          <a:xfrm>
            <a:off x="5493625" y="21039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46" name="Google Shape;1246;p92"/>
          <p:cNvSpPr txBox="1"/>
          <p:nvPr/>
        </p:nvSpPr>
        <p:spPr>
          <a:xfrm>
            <a:off x="2733100" y="2911550"/>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1247" name="Google Shape;1247;p92"/>
          <p:cNvSpPr txBox="1"/>
          <p:nvPr/>
        </p:nvSpPr>
        <p:spPr>
          <a:xfrm>
            <a:off x="3383975" y="2670200"/>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48" name="Google Shape;1248;p92"/>
          <p:cNvSpPr txBox="1"/>
          <p:nvPr/>
        </p:nvSpPr>
        <p:spPr>
          <a:xfrm>
            <a:off x="4102325" y="2670200"/>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49" name="Google Shape;1249;p92"/>
          <p:cNvSpPr txBox="1"/>
          <p:nvPr/>
        </p:nvSpPr>
        <p:spPr>
          <a:xfrm>
            <a:off x="4797975" y="2670200"/>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50" name="Google Shape;1250;p92"/>
          <p:cNvSpPr txBox="1"/>
          <p:nvPr/>
        </p:nvSpPr>
        <p:spPr>
          <a:xfrm>
            <a:off x="5493625" y="2670200"/>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1256" name="Google Shape;1256;p93"/>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93"/>
          <p:cNvSpPr/>
          <p:nvPr/>
        </p:nvSpPr>
        <p:spPr>
          <a:xfrm>
            <a:off x="3299475"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93"/>
          <p:cNvSpPr/>
          <p:nvPr/>
        </p:nvSpPr>
        <p:spPr>
          <a:xfrm>
            <a:off x="3299475"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93"/>
          <p:cNvSpPr/>
          <p:nvPr/>
        </p:nvSpPr>
        <p:spPr>
          <a:xfrm>
            <a:off x="3299475" y="2908919"/>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93"/>
          <p:cNvSpPr/>
          <p:nvPr/>
        </p:nvSpPr>
        <p:spPr>
          <a:xfrm>
            <a:off x="3299475" y="3475133"/>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93"/>
          <p:cNvSpPr/>
          <p:nvPr/>
        </p:nvSpPr>
        <p:spPr>
          <a:xfrm>
            <a:off x="3995128"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93"/>
          <p:cNvSpPr/>
          <p:nvPr/>
        </p:nvSpPr>
        <p:spPr>
          <a:xfrm>
            <a:off x="3995128"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93"/>
          <p:cNvSpPr/>
          <p:nvPr/>
        </p:nvSpPr>
        <p:spPr>
          <a:xfrm>
            <a:off x="3995128"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93"/>
          <p:cNvSpPr/>
          <p:nvPr/>
        </p:nvSpPr>
        <p:spPr>
          <a:xfrm>
            <a:off x="3995128" y="2908919"/>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93"/>
          <p:cNvSpPr/>
          <p:nvPr/>
        </p:nvSpPr>
        <p:spPr>
          <a:xfrm>
            <a:off x="3995128" y="3475133"/>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93"/>
          <p:cNvSpPr/>
          <p:nvPr/>
        </p:nvSpPr>
        <p:spPr>
          <a:xfrm>
            <a:off x="4690781"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93"/>
          <p:cNvSpPr/>
          <p:nvPr/>
        </p:nvSpPr>
        <p:spPr>
          <a:xfrm>
            <a:off x="4690781"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93"/>
          <p:cNvSpPr/>
          <p:nvPr/>
        </p:nvSpPr>
        <p:spPr>
          <a:xfrm>
            <a:off x="4690781"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93"/>
          <p:cNvSpPr/>
          <p:nvPr/>
        </p:nvSpPr>
        <p:spPr>
          <a:xfrm>
            <a:off x="4690781" y="2908919"/>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93"/>
          <p:cNvSpPr/>
          <p:nvPr/>
        </p:nvSpPr>
        <p:spPr>
          <a:xfrm>
            <a:off x="4690781" y="3475133"/>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93"/>
          <p:cNvSpPr/>
          <p:nvPr/>
        </p:nvSpPr>
        <p:spPr>
          <a:xfrm>
            <a:off x="538643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93"/>
          <p:cNvSpPr/>
          <p:nvPr/>
        </p:nvSpPr>
        <p:spPr>
          <a:xfrm>
            <a:off x="5386435"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93"/>
          <p:cNvSpPr/>
          <p:nvPr/>
        </p:nvSpPr>
        <p:spPr>
          <a:xfrm>
            <a:off x="5386435"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93"/>
          <p:cNvSpPr/>
          <p:nvPr/>
        </p:nvSpPr>
        <p:spPr>
          <a:xfrm>
            <a:off x="5386435" y="2908919"/>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93"/>
          <p:cNvSpPr/>
          <p:nvPr/>
        </p:nvSpPr>
        <p:spPr>
          <a:xfrm>
            <a:off x="5386435" y="3475133"/>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93"/>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1277" name="Google Shape;1277;p93"/>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1278" name="Google Shape;1278;p93"/>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93"/>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93"/>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93"/>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93"/>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1283" name="Google Shape;1283;p93"/>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
        <p:nvSpPr>
          <p:cNvPr id="1284" name="Google Shape;1284;p93"/>
          <p:cNvSpPr txBox="1"/>
          <p:nvPr/>
        </p:nvSpPr>
        <p:spPr>
          <a:xfrm>
            <a:off x="337262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85" name="Google Shape;1285;p93"/>
          <p:cNvSpPr txBox="1"/>
          <p:nvPr/>
        </p:nvSpPr>
        <p:spPr>
          <a:xfrm>
            <a:off x="409097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86" name="Google Shape;1286;p93"/>
          <p:cNvSpPr txBox="1"/>
          <p:nvPr/>
        </p:nvSpPr>
        <p:spPr>
          <a:xfrm>
            <a:off x="478662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87" name="Google Shape;1287;p93"/>
          <p:cNvSpPr txBox="1"/>
          <p:nvPr/>
        </p:nvSpPr>
        <p:spPr>
          <a:xfrm>
            <a:off x="548227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88" name="Google Shape;1288;p93"/>
          <p:cNvSpPr txBox="1"/>
          <p:nvPr/>
        </p:nvSpPr>
        <p:spPr>
          <a:xfrm>
            <a:off x="2733100" y="1781725"/>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1289" name="Google Shape;1289;p93"/>
          <p:cNvSpPr txBox="1"/>
          <p:nvPr/>
        </p:nvSpPr>
        <p:spPr>
          <a:xfrm>
            <a:off x="2733100" y="2347963"/>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1290" name="Google Shape;1290;p93"/>
          <p:cNvSpPr txBox="1"/>
          <p:nvPr/>
        </p:nvSpPr>
        <p:spPr>
          <a:xfrm>
            <a:off x="3383975" y="21039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91" name="Google Shape;1291;p93"/>
          <p:cNvSpPr txBox="1"/>
          <p:nvPr/>
        </p:nvSpPr>
        <p:spPr>
          <a:xfrm>
            <a:off x="4102325" y="21039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92" name="Google Shape;1292;p93"/>
          <p:cNvSpPr txBox="1"/>
          <p:nvPr/>
        </p:nvSpPr>
        <p:spPr>
          <a:xfrm>
            <a:off x="4797975" y="21039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93" name="Google Shape;1293;p93"/>
          <p:cNvSpPr txBox="1"/>
          <p:nvPr/>
        </p:nvSpPr>
        <p:spPr>
          <a:xfrm>
            <a:off x="5493625" y="21039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94" name="Google Shape;1294;p93"/>
          <p:cNvSpPr txBox="1"/>
          <p:nvPr/>
        </p:nvSpPr>
        <p:spPr>
          <a:xfrm>
            <a:off x="2733100" y="2911550"/>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1295" name="Google Shape;1295;p93"/>
          <p:cNvSpPr txBox="1"/>
          <p:nvPr/>
        </p:nvSpPr>
        <p:spPr>
          <a:xfrm>
            <a:off x="3383975" y="2670200"/>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96" name="Google Shape;1296;p93"/>
          <p:cNvSpPr txBox="1"/>
          <p:nvPr/>
        </p:nvSpPr>
        <p:spPr>
          <a:xfrm>
            <a:off x="4102325" y="2670200"/>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97" name="Google Shape;1297;p93"/>
          <p:cNvSpPr txBox="1"/>
          <p:nvPr/>
        </p:nvSpPr>
        <p:spPr>
          <a:xfrm>
            <a:off x="4797975" y="2670200"/>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98" name="Google Shape;1298;p93"/>
          <p:cNvSpPr txBox="1"/>
          <p:nvPr/>
        </p:nvSpPr>
        <p:spPr>
          <a:xfrm>
            <a:off x="5493625" y="2670200"/>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299" name="Google Shape;1299;p93"/>
          <p:cNvSpPr txBox="1"/>
          <p:nvPr/>
        </p:nvSpPr>
        <p:spPr>
          <a:xfrm>
            <a:off x="2733100" y="3475150"/>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1300" name="Google Shape;1300;p93"/>
          <p:cNvSpPr txBox="1"/>
          <p:nvPr/>
        </p:nvSpPr>
        <p:spPr>
          <a:xfrm>
            <a:off x="3383975" y="3245525"/>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01" name="Google Shape;1301;p93"/>
          <p:cNvSpPr txBox="1"/>
          <p:nvPr/>
        </p:nvSpPr>
        <p:spPr>
          <a:xfrm>
            <a:off x="4102325" y="3245525"/>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02" name="Google Shape;1302;p93"/>
          <p:cNvSpPr txBox="1"/>
          <p:nvPr/>
        </p:nvSpPr>
        <p:spPr>
          <a:xfrm>
            <a:off x="4797975" y="3245525"/>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03" name="Google Shape;1303;p93"/>
          <p:cNvSpPr txBox="1"/>
          <p:nvPr/>
        </p:nvSpPr>
        <p:spPr>
          <a:xfrm>
            <a:off x="5493625" y="3245525"/>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Iteration Space</a:t>
            </a:r>
            <a:endParaRPr/>
          </a:p>
        </p:txBody>
      </p:sp>
      <p:sp>
        <p:nvSpPr>
          <p:cNvPr id="1309" name="Google Shape;1309;p94"/>
          <p:cNvSpPr/>
          <p:nvPr/>
        </p:nvSpPr>
        <p:spPr>
          <a:xfrm>
            <a:off x="329947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94"/>
          <p:cNvSpPr/>
          <p:nvPr/>
        </p:nvSpPr>
        <p:spPr>
          <a:xfrm>
            <a:off x="3299475"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94"/>
          <p:cNvSpPr/>
          <p:nvPr/>
        </p:nvSpPr>
        <p:spPr>
          <a:xfrm>
            <a:off x="3299475"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94"/>
          <p:cNvSpPr/>
          <p:nvPr/>
        </p:nvSpPr>
        <p:spPr>
          <a:xfrm>
            <a:off x="3299475" y="2908919"/>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94"/>
          <p:cNvSpPr/>
          <p:nvPr/>
        </p:nvSpPr>
        <p:spPr>
          <a:xfrm>
            <a:off x="3299475" y="3475133"/>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94"/>
          <p:cNvSpPr/>
          <p:nvPr/>
        </p:nvSpPr>
        <p:spPr>
          <a:xfrm>
            <a:off x="3995128"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94"/>
          <p:cNvSpPr/>
          <p:nvPr/>
        </p:nvSpPr>
        <p:spPr>
          <a:xfrm>
            <a:off x="3995128"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94"/>
          <p:cNvSpPr/>
          <p:nvPr/>
        </p:nvSpPr>
        <p:spPr>
          <a:xfrm>
            <a:off x="3995128"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94"/>
          <p:cNvSpPr/>
          <p:nvPr/>
        </p:nvSpPr>
        <p:spPr>
          <a:xfrm>
            <a:off x="3995128" y="2908919"/>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94"/>
          <p:cNvSpPr/>
          <p:nvPr/>
        </p:nvSpPr>
        <p:spPr>
          <a:xfrm>
            <a:off x="3995128" y="3475133"/>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94"/>
          <p:cNvSpPr/>
          <p:nvPr/>
        </p:nvSpPr>
        <p:spPr>
          <a:xfrm>
            <a:off x="4690781"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94"/>
          <p:cNvSpPr/>
          <p:nvPr/>
        </p:nvSpPr>
        <p:spPr>
          <a:xfrm>
            <a:off x="4690781"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94"/>
          <p:cNvSpPr/>
          <p:nvPr/>
        </p:nvSpPr>
        <p:spPr>
          <a:xfrm>
            <a:off x="4690781"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94"/>
          <p:cNvSpPr/>
          <p:nvPr/>
        </p:nvSpPr>
        <p:spPr>
          <a:xfrm>
            <a:off x="4690781" y="2908919"/>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94"/>
          <p:cNvSpPr/>
          <p:nvPr/>
        </p:nvSpPr>
        <p:spPr>
          <a:xfrm>
            <a:off x="4690781" y="3475133"/>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94"/>
          <p:cNvSpPr/>
          <p:nvPr/>
        </p:nvSpPr>
        <p:spPr>
          <a:xfrm>
            <a:off x="5386435" y="1210275"/>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94"/>
          <p:cNvSpPr/>
          <p:nvPr/>
        </p:nvSpPr>
        <p:spPr>
          <a:xfrm>
            <a:off x="5386435" y="1776490"/>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94"/>
          <p:cNvSpPr/>
          <p:nvPr/>
        </p:nvSpPr>
        <p:spPr>
          <a:xfrm>
            <a:off x="5386435" y="2342704"/>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94"/>
          <p:cNvSpPr/>
          <p:nvPr/>
        </p:nvSpPr>
        <p:spPr>
          <a:xfrm>
            <a:off x="5386435" y="2908919"/>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94"/>
          <p:cNvSpPr/>
          <p:nvPr/>
        </p:nvSpPr>
        <p:spPr>
          <a:xfrm>
            <a:off x="5386435" y="3475133"/>
            <a:ext cx="458100" cy="4581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94"/>
          <p:cNvSpPr txBox="1"/>
          <p:nvPr/>
        </p:nvSpPr>
        <p:spPr>
          <a:xfrm>
            <a:off x="3299475" y="732875"/>
            <a:ext cx="2876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rPr>
              <a:t>------------- m -------------</a:t>
            </a:r>
            <a:endParaRPr sz="1900">
              <a:solidFill>
                <a:srgbClr val="FFFFFF"/>
              </a:solidFill>
            </a:endParaRPr>
          </a:p>
        </p:txBody>
      </p:sp>
      <p:sp>
        <p:nvSpPr>
          <p:cNvPr id="1330" name="Google Shape;1330;p94"/>
          <p:cNvSpPr txBox="1"/>
          <p:nvPr/>
        </p:nvSpPr>
        <p:spPr>
          <a:xfrm>
            <a:off x="2558425" y="1173400"/>
            <a:ext cx="458100" cy="2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n</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a:p>
            <a:pPr indent="0" lvl="0" marL="0" rtl="0" algn="l">
              <a:spcBef>
                <a:spcPts val="0"/>
              </a:spcBef>
              <a:spcAft>
                <a:spcPts val="0"/>
              </a:spcAft>
              <a:buNone/>
            </a:pPr>
            <a:r>
              <a:rPr lang="el" sz="1800">
                <a:solidFill>
                  <a:srgbClr val="FFFFFF"/>
                </a:solidFill>
              </a:rPr>
              <a:t>|</a:t>
            </a:r>
            <a:endParaRPr sz="1800">
              <a:solidFill>
                <a:srgbClr val="FFFFFF"/>
              </a:solidFill>
            </a:endParaRPr>
          </a:p>
        </p:txBody>
      </p:sp>
      <p:sp>
        <p:nvSpPr>
          <p:cNvPr id="1331" name="Google Shape;1331;p94"/>
          <p:cNvSpPr/>
          <p:nvPr/>
        </p:nvSpPr>
        <p:spPr>
          <a:xfrm>
            <a:off x="329947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94"/>
          <p:cNvSpPr/>
          <p:nvPr/>
        </p:nvSpPr>
        <p:spPr>
          <a:xfrm>
            <a:off x="3995128"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94"/>
          <p:cNvSpPr/>
          <p:nvPr/>
        </p:nvSpPr>
        <p:spPr>
          <a:xfrm>
            <a:off x="4690781"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94"/>
          <p:cNvSpPr/>
          <p:nvPr/>
        </p:nvSpPr>
        <p:spPr>
          <a:xfrm>
            <a:off x="5386435" y="4387058"/>
            <a:ext cx="458100" cy="458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94"/>
          <p:cNvSpPr txBox="1"/>
          <p:nvPr/>
        </p:nvSpPr>
        <p:spPr>
          <a:xfrm>
            <a:off x="6322775" y="217530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FF0000"/>
                </a:solidFill>
              </a:rPr>
              <a:t>A</a:t>
            </a:r>
            <a:endParaRPr sz="3900">
              <a:solidFill>
                <a:srgbClr val="FF0000"/>
              </a:solidFill>
            </a:endParaRPr>
          </a:p>
        </p:txBody>
      </p:sp>
      <p:sp>
        <p:nvSpPr>
          <p:cNvPr id="1336" name="Google Shape;1336;p94"/>
          <p:cNvSpPr txBox="1"/>
          <p:nvPr/>
        </p:nvSpPr>
        <p:spPr>
          <a:xfrm>
            <a:off x="6322775" y="4219650"/>
            <a:ext cx="53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3900">
                <a:solidFill>
                  <a:srgbClr val="3C78D8"/>
                </a:solidFill>
              </a:rPr>
              <a:t>B</a:t>
            </a:r>
            <a:endParaRPr sz="3900">
              <a:solidFill>
                <a:srgbClr val="3C78D8"/>
              </a:solidFill>
            </a:endParaRPr>
          </a:p>
        </p:txBody>
      </p:sp>
      <p:sp>
        <p:nvSpPr>
          <p:cNvPr id="1337" name="Google Shape;1337;p94"/>
          <p:cNvSpPr txBox="1"/>
          <p:nvPr/>
        </p:nvSpPr>
        <p:spPr>
          <a:xfrm>
            <a:off x="337262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38" name="Google Shape;1338;p94"/>
          <p:cNvSpPr txBox="1"/>
          <p:nvPr/>
        </p:nvSpPr>
        <p:spPr>
          <a:xfrm>
            <a:off x="409097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39" name="Google Shape;1339;p94"/>
          <p:cNvSpPr txBox="1"/>
          <p:nvPr/>
        </p:nvSpPr>
        <p:spPr>
          <a:xfrm>
            <a:off x="478662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40" name="Google Shape;1340;p94"/>
          <p:cNvSpPr txBox="1"/>
          <p:nvPr/>
        </p:nvSpPr>
        <p:spPr>
          <a:xfrm>
            <a:off x="5482275" y="15377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41" name="Google Shape;1341;p94"/>
          <p:cNvSpPr txBox="1"/>
          <p:nvPr/>
        </p:nvSpPr>
        <p:spPr>
          <a:xfrm>
            <a:off x="2733100" y="1781725"/>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1342" name="Google Shape;1342;p94"/>
          <p:cNvSpPr txBox="1"/>
          <p:nvPr/>
        </p:nvSpPr>
        <p:spPr>
          <a:xfrm>
            <a:off x="2733100" y="2347963"/>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1343" name="Google Shape;1343;p94"/>
          <p:cNvSpPr txBox="1"/>
          <p:nvPr/>
        </p:nvSpPr>
        <p:spPr>
          <a:xfrm>
            <a:off x="3383975" y="21039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44" name="Google Shape;1344;p94"/>
          <p:cNvSpPr txBox="1"/>
          <p:nvPr/>
        </p:nvSpPr>
        <p:spPr>
          <a:xfrm>
            <a:off x="4102325" y="21039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45" name="Google Shape;1345;p94"/>
          <p:cNvSpPr txBox="1"/>
          <p:nvPr/>
        </p:nvSpPr>
        <p:spPr>
          <a:xfrm>
            <a:off x="4797975" y="21039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46" name="Google Shape;1346;p94"/>
          <p:cNvSpPr txBox="1"/>
          <p:nvPr/>
        </p:nvSpPr>
        <p:spPr>
          <a:xfrm>
            <a:off x="5493625" y="2103988"/>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47" name="Google Shape;1347;p94"/>
          <p:cNvSpPr txBox="1"/>
          <p:nvPr/>
        </p:nvSpPr>
        <p:spPr>
          <a:xfrm>
            <a:off x="2733100" y="2911550"/>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1348" name="Google Shape;1348;p94"/>
          <p:cNvSpPr txBox="1"/>
          <p:nvPr/>
        </p:nvSpPr>
        <p:spPr>
          <a:xfrm>
            <a:off x="3383975" y="2670200"/>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49" name="Google Shape;1349;p94"/>
          <p:cNvSpPr txBox="1"/>
          <p:nvPr/>
        </p:nvSpPr>
        <p:spPr>
          <a:xfrm>
            <a:off x="4102325" y="2670200"/>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50" name="Google Shape;1350;p94"/>
          <p:cNvSpPr txBox="1"/>
          <p:nvPr/>
        </p:nvSpPr>
        <p:spPr>
          <a:xfrm>
            <a:off x="4797975" y="2670200"/>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51" name="Google Shape;1351;p94"/>
          <p:cNvSpPr txBox="1"/>
          <p:nvPr/>
        </p:nvSpPr>
        <p:spPr>
          <a:xfrm>
            <a:off x="5493625" y="2670200"/>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52" name="Google Shape;1352;p94"/>
          <p:cNvSpPr txBox="1"/>
          <p:nvPr/>
        </p:nvSpPr>
        <p:spPr>
          <a:xfrm>
            <a:off x="2733100" y="3475150"/>
            <a:ext cx="6330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1C232"/>
                </a:solidFill>
              </a:rPr>
              <a:t>miss!</a:t>
            </a:r>
            <a:endParaRPr>
              <a:solidFill>
                <a:srgbClr val="F1C232"/>
              </a:solidFill>
            </a:endParaRPr>
          </a:p>
        </p:txBody>
      </p:sp>
      <p:sp>
        <p:nvSpPr>
          <p:cNvPr id="1353" name="Google Shape;1353;p94"/>
          <p:cNvSpPr txBox="1"/>
          <p:nvPr/>
        </p:nvSpPr>
        <p:spPr>
          <a:xfrm>
            <a:off x="3383975" y="3245525"/>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54" name="Google Shape;1354;p94"/>
          <p:cNvSpPr txBox="1"/>
          <p:nvPr/>
        </p:nvSpPr>
        <p:spPr>
          <a:xfrm>
            <a:off x="4102325" y="3245525"/>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55" name="Google Shape;1355;p94"/>
          <p:cNvSpPr txBox="1"/>
          <p:nvPr/>
        </p:nvSpPr>
        <p:spPr>
          <a:xfrm>
            <a:off x="4797975" y="3245525"/>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sp>
        <p:nvSpPr>
          <p:cNvPr id="1356" name="Google Shape;1356;p94"/>
          <p:cNvSpPr txBox="1"/>
          <p:nvPr/>
        </p:nvSpPr>
        <p:spPr>
          <a:xfrm>
            <a:off x="5493625" y="3245525"/>
            <a:ext cx="266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rPr>
              <a:t>+</a:t>
            </a:r>
            <a:endParaRPr>
              <a:solidFill>
                <a:srgbClr val="FFFFFF"/>
              </a:solidFill>
            </a:endParaRPr>
          </a:p>
        </p:txBody>
      </p:sp>
      <p:cxnSp>
        <p:nvCxnSpPr>
          <p:cNvPr id="1357" name="Google Shape;1357;p94"/>
          <p:cNvCxnSpPr/>
          <p:nvPr/>
        </p:nvCxnSpPr>
        <p:spPr>
          <a:xfrm>
            <a:off x="3525225" y="3995146"/>
            <a:ext cx="6600" cy="330000"/>
          </a:xfrm>
          <a:prstGeom prst="straightConnector1">
            <a:avLst/>
          </a:prstGeom>
          <a:noFill/>
          <a:ln cap="flat" cmpd="sng" w="28575">
            <a:solidFill>
              <a:srgbClr val="A64D79"/>
            </a:solidFill>
            <a:prstDash val="solid"/>
            <a:round/>
            <a:headEnd len="med" w="med" type="none"/>
            <a:tailEnd len="med" w="med" type="triangle"/>
          </a:ln>
        </p:spPr>
      </p:cxnSp>
      <p:sp>
        <p:nvSpPr>
          <p:cNvPr id="1358" name="Google Shape;1358;p94"/>
          <p:cNvSpPr txBox="1"/>
          <p:nvPr/>
        </p:nvSpPr>
        <p:spPr>
          <a:xfrm>
            <a:off x="2371725" y="3995150"/>
            <a:ext cx="1112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rgbClr val="A64D79"/>
                </a:solidFill>
              </a:rPr>
              <a:t>Store sum</a:t>
            </a:r>
            <a:endParaRPr b="1">
              <a:solidFill>
                <a:srgbClr val="A64D79"/>
              </a:solidFill>
            </a:endParaRPr>
          </a:p>
        </p:txBody>
      </p:sp>
      <p:cxnSp>
        <p:nvCxnSpPr>
          <p:cNvPr id="1359" name="Google Shape;1359;p94"/>
          <p:cNvCxnSpPr/>
          <p:nvPr/>
        </p:nvCxnSpPr>
        <p:spPr>
          <a:xfrm>
            <a:off x="4232225" y="3995133"/>
            <a:ext cx="6600" cy="330000"/>
          </a:xfrm>
          <a:prstGeom prst="straightConnector1">
            <a:avLst/>
          </a:prstGeom>
          <a:noFill/>
          <a:ln cap="flat" cmpd="sng" w="28575">
            <a:solidFill>
              <a:srgbClr val="A64D79"/>
            </a:solidFill>
            <a:prstDash val="solid"/>
            <a:round/>
            <a:headEnd len="med" w="med" type="none"/>
            <a:tailEnd len="med" w="med" type="triangle"/>
          </a:ln>
        </p:spPr>
      </p:cxnSp>
      <p:cxnSp>
        <p:nvCxnSpPr>
          <p:cNvPr id="1360" name="Google Shape;1360;p94"/>
          <p:cNvCxnSpPr/>
          <p:nvPr/>
        </p:nvCxnSpPr>
        <p:spPr>
          <a:xfrm>
            <a:off x="4924000" y="3995146"/>
            <a:ext cx="6600" cy="330000"/>
          </a:xfrm>
          <a:prstGeom prst="straightConnector1">
            <a:avLst/>
          </a:prstGeom>
          <a:noFill/>
          <a:ln cap="flat" cmpd="sng" w="28575">
            <a:solidFill>
              <a:srgbClr val="A64D79"/>
            </a:solidFill>
            <a:prstDash val="solid"/>
            <a:round/>
            <a:headEnd len="med" w="med" type="none"/>
            <a:tailEnd len="med" w="med" type="triangle"/>
          </a:ln>
        </p:spPr>
      </p:cxnSp>
      <p:cxnSp>
        <p:nvCxnSpPr>
          <p:cNvPr id="1361" name="Google Shape;1361;p94"/>
          <p:cNvCxnSpPr/>
          <p:nvPr/>
        </p:nvCxnSpPr>
        <p:spPr>
          <a:xfrm>
            <a:off x="5623388" y="3995133"/>
            <a:ext cx="6600" cy="330000"/>
          </a:xfrm>
          <a:prstGeom prst="straightConnector1">
            <a:avLst/>
          </a:prstGeom>
          <a:noFill/>
          <a:ln cap="flat" cmpd="sng" w="28575">
            <a:solidFill>
              <a:srgbClr val="A64D79"/>
            </a:solidFill>
            <a:prstDash val="solid"/>
            <a:round/>
            <a:headEnd len="med" w="med" type="none"/>
            <a:tailEnd len="med" w="med" type="triangl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Conditional Code</a:t>
            </a:r>
            <a:endParaRPr/>
          </a:p>
        </p:txBody>
      </p:sp>
      <p:sp>
        <p:nvSpPr>
          <p:cNvPr id="1367" name="Google Shape;1367;p95"/>
          <p:cNvSpPr txBox="1"/>
          <p:nvPr/>
        </p:nvSpPr>
        <p:spPr>
          <a:xfrm>
            <a:off x="2566500" y="1265900"/>
            <a:ext cx="4011000" cy="3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i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i &lt; n; ++i)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a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j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j &lt; m; ++j)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bool </a:t>
            </a:r>
            <a:r>
              <a:rPr lang="el" sz="1850">
                <a:solidFill>
                  <a:srgbClr val="FFFFFF"/>
                </a:solidFill>
                <a:latin typeface="Inconsolata"/>
                <a:ea typeface="Inconsolata"/>
                <a:cs typeface="Inconsolata"/>
                <a:sym typeface="Inconsolata"/>
              </a:rPr>
              <a:t>p = C[j];</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if </a:t>
            </a:r>
            <a:r>
              <a:rPr lang="el" sz="1850">
                <a:solidFill>
                  <a:srgbClr val="FFFFFF"/>
                </a:solidFill>
                <a:latin typeface="Inconsolata"/>
                <a:ea typeface="Inconsolata"/>
                <a:cs typeface="Inconsolata"/>
                <a:sym typeface="Inconsolata"/>
              </a:rPr>
              <a:t>(p)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v = A[j*m + i];</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lang="el" sz="1850">
                <a:solidFill>
                  <a:srgbClr val="FFFFFF"/>
                </a:solidFill>
                <a:latin typeface="Inconsolata"/>
                <a:ea typeface="Inconsolata"/>
                <a:cs typeface="Inconsolata"/>
                <a:sym typeface="Inconsolata"/>
              </a:rPr>
              <a:t>a += v;</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B[i] = a;</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Uniformity</a:t>
            </a:r>
            <a:endParaRPr/>
          </a:p>
        </p:txBody>
      </p:sp>
      <p:sp>
        <p:nvSpPr>
          <p:cNvPr id="1373" name="Google Shape;1373;p96"/>
          <p:cNvSpPr txBox="1"/>
          <p:nvPr/>
        </p:nvSpPr>
        <p:spPr>
          <a:xfrm>
            <a:off x="1703850" y="1805550"/>
            <a:ext cx="5736300" cy="10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900">
                <a:solidFill>
                  <a:srgbClr val="FFFFFF"/>
                </a:solidFill>
                <a:latin typeface="Inconsolata"/>
                <a:ea typeface="Inconsolata"/>
                <a:cs typeface="Inconsolata"/>
                <a:sym typeface="Inconsolata"/>
              </a:rPr>
              <a:t>A uniform value is characterized in relationto a loop and is one that does </a:t>
            </a:r>
            <a:r>
              <a:rPr lang="el" sz="1900" u="sng">
                <a:solidFill>
                  <a:srgbClr val="FFFFFF"/>
                </a:solidFill>
                <a:latin typeface="Inconsolata"/>
                <a:ea typeface="Inconsolata"/>
                <a:cs typeface="Inconsolata"/>
                <a:sym typeface="Inconsolata"/>
              </a:rPr>
              <a:t>not</a:t>
            </a:r>
            <a:r>
              <a:rPr lang="el" sz="1900">
                <a:solidFill>
                  <a:srgbClr val="FFFFFF"/>
                </a:solidFill>
                <a:latin typeface="Inconsolata"/>
                <a:ea typeface="Inconsolata"/>
                <a:cs typeface="Inconsolata"/>
                <a:sym typeface="Inconsolata"/>
              </a:rPr>
              <a:t> vary </a:t>
            </a:r>
            <a:r>
              <a:rPr i="1" lang="el" sz="1900">
                <a:solidFill>
                  <a:srgbClr val="FFFFFF"/>
                </a:solidFill>
                <a:latin typeface="Inconsolata"/>
                <a:ea typeface="Inconsolata"/>
                <a:cs typeface="Inconsolata"/>
                <a:sym typeface="Inconsolata"/>
              </a:rPr>
              <a:t>because of this loop</a:t>
            </a:r>
            <a:r>
              <a:rPr lang="el" sz="1900">
                <a:solidFill>
                  <a:srgbClr val="FFFFFF"/>
                </a:solidFill>
                <a:latin typeface="Inconsolata"/>
                <a:ea typeface="Inconsolata"/>
                <a:cs typeface="Inconsolata"/>
                <a:sym typeface="Inconsolata"/>
              </a:rPr>
              <a:t>.</a:t>
            </a:r>
            <a:endParaRPr sz="1800">
              <a:solidFill>
                <a:srgbClr val="FFFFFF"/>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Divergence</a:t>
            </a:r>
            <a:endParaRPr/>
          </a:p>
        </p:txBody>
      </p:sp>
      <p:sp>
        <p:nvSpPr>
          <p:cNvPr id="1379" name="Google Shape;1379;p97"/>
          <p:cNvSpPr txBox="1"/>
          <p:nvPr/>
        </p:nvSpPr>
        <p:spPr>
          <a:xfrm>
            <a:off x="2692350" y="1932150"/>
            <a:ext cx="3759300" cy="6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800">
                <a:solidFill>
                  <a:srgbClr val="FFFFFF"/>
                </a:solidFill>
                <a:latin typeface="Inconsolata"/>
                <a:ea typeface="Inconsolata"/>
                <a:cs typeface="Inconsolata"/>
                <a:sym typeface="Inconsolata"/>
              </a:rPr>
              <a:t>Divergent = </a:t>
            </a:r>
            <a:r>
              <a:rPr lang="el" sz="2800">
                <a:solidFill>
                  <a:srgbClr val="FFFFFF"/>
                </a:solidFill>
                <a:latin typeface="Inconsolata"/>
                <a:ea typeface="Inconsolata"/>
                <a:cs typeface="Inconsolata"/>
                <a:sym typeface="Inconsolata"/>
              </a:rPr>
              <a:t>!Uniform</a:t>
            </a:r>
            <a:endParaRPr sz="2700">
              <a:solidFill>
                <a:srgbClr val="FFFFFF"/>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Uniformity in Innermost Loops</a:t>
            </a:r>
            <a:endParaRPr/>
          </a:p>
        </p:txBody>
      </p:sp>
      <p:sp>
        <p:nvSpPr>
          <p:cNvPr id="1385" name="Google Shape;1385;p98"/>
          <p:cNvSpPr txBox="1"/>
          <p:nvPr/>
        </p:nvSpPr>
        <p:spPr>
          <a:xfrm>
            <a:off x="2331900" y="1925575"/>
            <a:ext cx="4480200" cy="11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050">
                <a:solidFill>
                  <a:srgbClr val="6495ED"/>
                </a:solidFill>
                <a:latin typeface="Inconsolata"/>
                <a:ea typeface="Inconsolata"/>
                <a:cs typeface="Inconsolata"/>
                <a:sym typeface="Inconsolata"/>
              </a:rPr>
              <a:t>for</a:t>
            </a:r>
            <a:r>
              <a:rPr lang="el" sz="2050">
                <a:solidFill>
                  <a:srgbClr val="FFFFFF"/>
                </a:solidFill>
                <a:latin typeface="Inconsolata"/>
                <a:ea typeface="Inconsolata"/>
                <a:cs typeface="Inconsolata"/>
                <a:sym typeface="Inconsolata"/>
              </a:rPr>
              <a:t> (</a:t>
            </a:r>
            <a:r>
              <a:rPr b="1" lang="el" sz="2050">
                <a:solidFill>
                  <a:srgbClr val="6495ED"/>
                </a:solidFill>
                <a:latin typeface="Inconsolata"/>
                <a:ea typeface="Inconsolata"/>
                <a:cs typeface="Inconsolata"/>
                <a:sym typeface="Inconsolata"/>
              </a:rPr>
              <a:t>int</a:t>
            </a:r>
            <a:r>
              <a:rPr lang="el" sz="2050">
                <a:solidFill>
                  <a:srgbClr val="FFFFFF"/>
                </a:solidFill>
                <a:latin typeface="Inconsolata"/>
                <a:ea typeface="Inconsolata"/>
                <a:cs typeface="Inconsolata"/>
                <a:sym typeface="Inconsolata"/>
              </a:rPr>
              <a:t> i = </a:t>
            </a:r>
            <a:r>
              <a:rPr lang="el" sz="2050">
                <a:solidFill>
                  <a:srgbClr val="FFA0A0"/>
                </a:solidFill>
                <a:latin typeface="Inconsolata"/>
                <a:ea typeface="Inconsolata"/>
                <a:cs typeface="Inconsolata"/>
                <a:sym typeface="Inconsolata"/>
              </a:rPr>
              <a:t>0</a:t>
            </a:r>
            <a:r>
              <a:rPr lang="el" sz="2050">
                <a:solidFill>
                  <a:srgbClr val="FFFFFF"/>
                </a:solidFill>
                <a:latin typeface="Inconsolata"/>
                <a:ea typeface="Inconsolata"/>
                <a:cs typeface="Inconsolata"/>
                <a:sym typeface="Inconsolata"/>
              </a:rPr>
              <a:t>; i &lt; N; ++i) {</a:t>
            </a:r>
            <a:endParaRPr sz="20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050">
                <a:solidFill>
                  <a:srgbClr val="FFFFFF"/>
                </a:solidFill>
                <a:latin typeface="Inconsolata"/>
                <a:ea typeface="Inconsolata"/>
                <a:cs typeface="Inconsolata"/>
                <a:sym typeface="Inconsolata"/>
              </a:rPr>
              <a:t>  </a:t>
            </a:r>
            <a:r>
              <a:rPr b="1" lang="el" sz="2050">
                <a:solidFill>
                  <a:srgbClr val="6495ED"/>
                </a:solidFill>
                <a:latin typeface="Inconsolata"/>
                <a:ea typeface="Inconsolata"/>
                <a:cs typeface="Inconsolata"/>
                <a:sym typeface="Inconsolata"/>
              </a:rPr>
              <a:t>int</a:t>
            </a:r>
            <a:r>
              <a:rPr lang="el" sz="2050">
                <a:solidFill>
                  <a:srgbClr val="FFFFFF"/>
                </a:solidFill>
                <a:latin typeface="Inconsolata"/>
                <a:ea typeface="Inconsolata"/>
                <a:cs typeface="Inconsolata"/>
                <a:sym typeface="Inconsolata"/>
              </a:rPr>
              <a:t> v = </a:t>
            </a:r>
            <a:r>
              <a:rPr lang="el" sz="2050">
                <a:solidFill>
                  <a:srgbClr val="FFA0A0"/>
                </a:solidFill>
                <a:latin typeface="Inconsolata"/>
                <a:ea typeface="Inconsolata"/>
                <a:cs typeface="Inconsolata"/>
                <a:sym typeface="Inconsolata"/>
              </a:rPr>
              <a:t>1</a:t>
            </a:r>
            <a:r>
              <a:rPr lang="el" sz="2050">
                <a:solidFill>
                  <a:srgbClr val="FFFFFF"/>
                </a:solidFill>
                <a:latin typeface="Inconsolata"/>
                <a:ea typeface="Inconsolata"/>
                <a:cs typeface="Inconsolata"/>
                <a:sym typeface="Inconsolata"/>
              </a:rPr>
              <a:t> + </a:t>
            </a:r>
            <a:r>
              <a:rPr lang="el" sz="2050">
                <a:solidFill>
                  <a:srgbClr val="FFA0A0"/>
                </a:solidFill>
                <a:latin typeface="Inconsolata"/>
                <a:ea typeface="Inconsolata"/>
                <a:cs typeface="Inconsolata"/>
                <a:sym typeface="Inconsolata"/>
              </a:rPr>
              <a:t>2</a:t>
            </a:r>
            <a:r>
              <a:rPr lang="el" sz="2050">
                <a:solidFill>
                  <a:srgbClr val="FFFFFF"/>
                </a:solidFill>
                <a:latin typeface="Inconsolata"/>
                <a:ea typeface="Inconsolata"/>
                <a:cs typeface="Inconsolata"/>
                <a:sym typeface="Inconsolata"/>
              </a:rPr>
              <a:t>;</a:t>
            </a:r>
            <a:endParaRPr sz="20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050">
                <a:solidFill>
                  <a:srgbClr val="FFFFFF"/>
                </a:solidFill>
                <a:latin typeface="Inconsolata"/>
                <a:ea typeface="Inconsolata"/>
                <a:cs typeface="Inconsolata"/>
                <a:sym typeface="Inconsolata"/>
              </a:rPr>
              <a:t>  a[i] = v;</a:t>
            </a:r>
            <a:endParaRPr sz="20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050">
                <a:solidFill>
                  <a:srgbClr val="FFFFFF"/>
                </a:solidFill>
                <a:latin typeface="Inconsolata"/>
                <a:ea typeface="Inconsolata"/>
                <a:cs typeface="Inconsolata"/>
                <a:sym typeface="Inconsolata"/>
              </a:rPr>
              <a:t>}</a:t>
            </a:r>
            <a:endParaRPr sz="2050">
              <a:solidFill>
                <a:srgbClr val="FFFFFF"/>
              </a:solidFill>
              <a:latin typeface="Inconsolata"/>
              <a:ea typeface="Inconsolata"/>
              <a:cs typeface="Inconsolata"/>
              <a:sym typeface="Inconsolata"/>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Uniformity in Innermost Loops</a:t>
            </a:r>
            <a:endParaRPr/>
          </a:p>
        </p:txBody>
      </p:sp>
      <p:sp>
        <p:nvSpPr>
          <p:cNvPr id="1391" name="Google Shape;1391;p99"/>
          <p:cNvSpPr txBox="1"/>
          <p:nvPr/>
        </p:nvSpPr>
        <p:spPr>
          <a:xfrm>
            <a:off x="2331900" y="1925575"/>
            <a:ext cx="4480200" cy="11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050">
                <a:solidFill>
                  <a:srgbClr val="6495ED"/>
                </a:solidFill>
                <a:latin typeface="Inconsolata"/>
                <a:ea typeface="Inconsolata"/>
                <a:cs typeface="Inconsolata"/>
                <a:sym typeface="Inconsolata"/>
              </a:rPr>
              <a:t>for</a:t>
            </a:r>
            <a:r>
              <a:rPr lang="el" sz="2050">
                <a:solidFill>
                  <a:srgbClr val="FFFFFF"/>
                </a:solidFill>
                <a:latin typeface="Inconsolata"/>
                <a:ea typeface="Inconsolata"/>
                <a:cs typeface="Inconsolata"/>
                <a:sym typeface="Inconsolata"/>
              </a:rPr>
              <a:t> (</a:t>
            </a:r>
            <a:r>
              <a:rPr b="1" lang="el" sz="2050">
                <a:solidFill>
                  <a:srgbClr val="6495ED"/>
                </a:solidFill>
                <a:latin typeface="Inconsolata"/>
                <a:ea typeface="Inconsolata"/>
                <a:cs typeface="Inconsolata"/>
                <a:sym typeface="Inconsolata"/>
              </a:rPr>
              <a:t>int</a:t>
            </a:r>
            <a:r>
              <a:rPr lang="el" sz="2050">
                <a:solidFill>
                  <a:srgbClr val="FFFFFF"/>
                </a:solidFill>
                <a:latin typeface="Inconsolata"/>
                <a:ea typeface="Inconsolata"/>
                <a:cs typeface="Inconsolata"/>
                <a:sym typeface="Inconsolata"/>
              </a:rPr>
              <a:t> i = </a:t>
            </a:r>
            <a:r>
              <a:rPr lang="el" sz="2050">
                <a:solidFill>
                  <a:srgbClr val="FFA0A0"/>
                </a:solidFill>
                <a:latin typeface="Inconsolata"/>
                <a:ea typeface="Inconsolata"/>
                <a:cs typeface="Inconsolata"/>
                <a:sym typeface="Inconsolata"/>
              </a:rPr>
              <a:t>0</a:t>
            </a:r>
            <a:r>
              <a:rPr lang="el" sz="2050">
                <a:solidFill>
                  <a:srgbClr val="FFFFFF"/>
                </a:solidFill>
                <a:latin typeface="Inconsolata"/>
                <a:ea typeface="Inconsolata"/>
                <a:cs typeface="Inconsolata"/>
                <a:sym typeface="Inconsolata"/>
              </a:rPr>
              <a:t>; i &lt; N; ++i) {</a:t>
            </a:r>
            <a:endParaRPr sz="20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050">
                <a:solidFill>
                  <a:srgbClr val="FFFFFF"/>
                </a:solidFill>
                <a:latin typeface="Inconsolata"/>
                <a:ea typeface="Inconsolata"/>
                <a:cs typeface="Inconsolata"/>
                <a:sym typeface="Inconsolata"/>
              </a:rPr>
              <a:t>  </a:t>
            </a:r>
            <a:r>
              <a:rPr b="1" lang="el" sz="2050">
                <a:solidFill>
                  <a:srgbClr val="6495ED"/>
                </a:solidFill>
                <a:latin typeface="Inconsolata"/>
                <a:ea typeface="Inconsolata"/>
                <a:cs typeface="Inconsolata"/>
                <a:sym typeface="Inconsolata"/>
              </a:rPr>
              <a:t>int</a:t>
            </a:r>
            <a:r>
              <a:rPr lang="el" sz="2050">
                <a:solidFill>
                  <a:srgbClr val="FFFFFF"/>
                </a:solidFill>
                <a:latin typeface="Inconsolata"/>
                <a:ea typeface="Inconsolata"/>
                <a:cs typeface="Inconsolata"/>
                <a:sym typeface="Inconsolata"/>
              </a:rPr>
              <a:t> </a:t>
            </a:r>
            <a:r>
              <a:rPr lang="el" sz="2050">
                <a:solidFill>
                  <a:srgbClr val="FFFFFF"/>
                </a:solidFill>
                <a:highlight>
                  <a:srgbClr val="FF0000"/>
                </a:highlight>
                <a:latin typeface="Inconsolata"/>
                <a:ea typeface="Inconsolata"/>
                <a:cs typeface="Inconsolata"/>
                <a:sym typeface="Inconsolata"/>
              </a:rPr>
              <a:t>v</a:t>
            </a:r>
            <a:r>
              <a:rPr lang="el" sz="2050">
                <a:solidFill>
                  <a:srgbClr val="FFFFFF"/>
                </a:solidFill>
                <a:latin typeface="Inconsolata"/>
                <a:ea typeface="Inconsolata"/>
                <a:cs typeface="Inconsolata"/>
                <a:sym typeface="Inconsolata"/>
              </a:rPr>
              <a:t> = </a:t>
            </a:r>
            <a:r>
              <a:rPr lang="el" sz="2050">
                <a:solidFill>
                  <a:srgbClr val="FFA0A0"/>
                </a:solidFill>
                <a:latin typeface="Inconsolata"/>
                <a:ea typeface="Inconsolata"/>
                <a:cs typeface="Inconsolata"/>
                <a:sym typeface="Inconsolata"/>
              </a:rPr>
              <a:t>1</a:t>
            </a:r>
            <a:r>
              <a:rPr lang="el" sz="2050">
                <a:solidFill>
                  <a:srgbClr val="FFFFFF"/>
                </a:solidFill>
                <a:latin typeface="Inconsolata"/>
                <a:ea typeface="Inconsolata"/>
                <a:cs typeface="Inconsolata"/>
                <a:sym typeface="Inconsolata"/>
              </a:rPr>
              <a:t> + </a:t>
            </a:r>
            <a:r>
              <a:rPr lang="el" sz="2050">
                <a:solidFill>
                  <a:srgbClr val="FFA0A0"/>
                </a:solidFill>
                <a:latin typeface="Inconsolata"/>
                <a:ea typeface="Inconsolata"/>
                <a:cs typeface="Inconsolata"/>
                <a:sym typeface="Inconsolata"/>
              </a:rPr>
              <a:t>2</a:t>
            </a:r>
            <a:r>
              <a:rPr lang="el" sz="2050">
                <a:solidFill>
                  <a:srgbClr val="FFFFFF"/>
                </a:solidFill>
                <a:latin typeface="Inconsolata"/>
                <a:ea typeface="Inconsolata"/>
                <a:cs typeface="Inconsolata"/>
                <a:sym typeface="Inconsolata"/>
              </a:rPr>
              <a:t>;</a:t>
            </a:r>
            <a:endParaRPr sz="20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050">
                <a:solidFill>
                  <a:srgbClr val="FFFFFF"/>
                </a:solidFill>
                <a:latin typeface="Inconsolata"/>
                <a:ea typeface="Inconsolata"/>
                <a:cs typeface="Inconsolata"/>
                <a:sym typeface="Inconsolata"/>
              </a:rPr>
              <a:t>  a[i] = v;</a:t>
            </a:r>
            <a:endParaRPr sz="20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050">
                <a:solidFill>
                  <a:srgbClr val="FFFFFF"/>
                </a:solidFill>
                <a:latin typeface="Inconsolata"/>
                <a:ea typeface="Inconsolata"/>
                <a:cs typeface="Inconsolata"/>
                <a:sym typeface="Inconsolata"/>
              </a:rPr>
              <a:t>}</a:t>
            </a:r>
            <a:endParaRPr sz="2050">
              <a:solidFill>
                <a:srgbClr val="FFFFFF"/>
              </a:solidFill>
              <a:latin typeface="Inconsolata"/>
              <a:ea typeface="Inconsolata"/>
              <a:cs typeface="Inconsolata"/>
              <a:sym typeface="Inconsolata"/>
            </a:endParaRPr>
          </a:p>
        </p:txBody>
      </p:sp>
      <p:sp>
        <p:nvSpPr>
          <p:cNvPr id="1392" name="Google Shape;1392;p99"/>
          <p:cNvSpPr txBox="1"/>
          <p:nvPr/>
        </p:nvSpPr>
        <p:spPr>
          <a:xfrm>
            <a:off x="2478475" y="3417900"/>
            <a:ext cx="38376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rgbClr val="FFFFFF"/>
                </a:solidFill>
                <a:highlight>
                  <a:srgbClr val="FF0000"/>
                </a:highlight>
                <a:latin typeface="Inconsolata"/>
                <a:ea typeface="Inconsolata"/>
                <a:cs typeface="Inconsolata"/>
                <a:sym typeface="Inconsolata"/>
              </a:rPr>
              <a:t>v </a:t>
            </a:r>
            <a:r>
              <a:rPr lang="el" sz="1800">
                <a:solidFill>
                  <a:srgbClr val="FFFFFF"/>
                </a:solidFill>
                <a:highlight>
                  <a:srgbClr val="FF0000"/>
                </a:highlight>
              </a:rPr>
              <a:t>is uniform and also loop-invariant</a:t>
            </a:r>
            <a:endParaRPr sz="1800">
              <a:solidFill>
                <a:srgbClr val="FFFFFF"/>
              </a:solidFill>
              <a:highlight>
                <a:srgbClr val="FF0000"/>
              </a:highligh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Hoist Out</a:t>
            </a:r>
            <a:endParaRPr/>
          </a:p>
        </p:txBody>
      </p:sp>
      <p:sp>
        <p:nvSpPr>
          <p:cNvPr id="1398" name="Google Shape;1398;p100"/>
          <p:cNvSpPr txBox="1"/>
          <p:nvPr/>
        </p:nvSpPr>
        <p:spPr>
          <a:xfrm>
            <a:off x="2331900" y="1925575"/>
            <a:ext cx="4480200" cy="11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050">
                <a:solidFill>
                  <a:srgbClr val="6495ED"/>
                </a:solidFill>
                <a:latin typeface="Inconsolata"/>
                <a:ea typeface="Inconsolata"/>
                <a:cs typeface="Inconsolata"/>
                <a:sym typeface="Inconsolata"/>
              </a:rPr>
              <a:t>int</a:t>
            </a:r>
            <a:r>
              <a:rPr lang="el" sz="2050">
                <a:solidFill>
                  <a:srgbClr val="FFFFFF"/>
                </a:solidFill>
                <a:latin typeface="Inconsolata"/>
                <a:ea typeface="Inconsolata"/>
                <a:cs typeface="Inconsolata"/>
                <a:sym typeface="Inconsolata"/>
              </a:rPr>
              <a:t> v = </a:t>
            </a:r>
            <a:r>
              <a:rPr lang="el" sz="2050">
                <a:solidFill>
                  <a:srgbClr val="FFA0A0"/>
                </a:solidFill>
                <a:latin typeface="Inconsolata"/>
                <a:ea typeface="Inconsolata"/>
                <a:cs typeface="Inconsolata"/>
                <a:sym typeface="Inconsolata"/>
              </a:rPr>
              <a:t>1</a:t>
            </a:r>
            <a:r>
              <a:rPr lang="el" sz="2050">
                <a:solidFill>
                  <a:srgbClr val="FFFFFF"/>
                </a:solidFill>
                <a:latin typeface="Inconsolata"/>
                <a:ea typeface="Inconsolata"/>
                <a:cs typeface="Inconsolata"/>
                <a:sym typeface="Inconsolata"/>
              </a:rPr>
              <a:t> + </a:t>
            </a:r>
            <a:r>
              <a:rPr lang="el" sz="2050">
                <a:solidFill>
                  <a:srgbClr val="FFA0A0"/>
                </a:solidFill>
                <a:latin typeface="Inconsolata"/>
                <a:ea typeface="Inconsolata"/>
                <a:cs typeface="Inconsolata"/>
                <a:sym typeface="Inconsolata"/>
              </a:rPr>
              <a:t>2</a:t>
            </a:r>
            <a:r>
              <a:rPr lang="el" sz="2050">
                <a:solidFill>
                  <a:srgbClr val="FFFFFF"/>
                </a:solidFill>
                <a:latin typeface="Inconsolata"/>
                <a:ea typeface="Inconsolata"/>
                <a:cs typeface="Inconsolata"/>
                <a:sym typeface="Inconsolata"/>
              </a:rPr>
              <a:t>;</a:t>
            </a:r>
            <a:endParaRPr b="1" sz="2050">
              <a:solidFill>
                <a:srgbClr val="6495ED"/>
              </a:solidFill>
              <a:latin typeface="Inconsolata"/>
              <a:ea typeface="Inconsolata"/>
              <a:cs typeface="Inconsolata"/>
              <a:sym typeface="Inconsolata"/>
            </a:endParaRPr>
          </a:p>
          <a:p>
            <a:pPr indent="0" lvl="0" marL="0" rtl="0" algn="l">
              <a:spcBef>
                <a:spcPts val="0"/>
              </a:spcBef>
              <a:spcAft>
                <a:spcPts val="0"/>
              </a:spcAft>
              <a:buNone/>
            </a:pPr>
            <a:r>
              <a:rPr b="1" lang="el" sz="2050">
                <a:solidFill>
                  <a:srgbClr val="6495ED"/>
                </a:solidFill>
                <a:latin typeface="Inconsolata"/>
                <a:ea typeface="Inconsolata"/>
                <a:cs typeface="Inconsolata"/>
                <a:sym typeface="Inconsolata"/>
              </a:rPr>
              <a:t>for</a:t>
            </a:r>
            <a:r>
              <a:rPr lang="el" sz="2050">
                <a:solidFill>
                  <a:srgbClr val="FFFFFF"/>
                </a:solidFill>
                <a:latin typeface="Inconsolata"/>
                <a:ea typeface="Inconsolata"/>
                <a:cs typeface="Inconsolata"/>
                <a:sym typeface="Inconsolata"/>
              </a:rPr>
              <a:t> (</a:t>
            </a:r>
            <a:r>
              <a:rPr b="1" lang="el" sz="2050">
                <a:solidFill>
                  <a:srgbClr val="6495ED"/>
                </a:solidFill>
                <a:latin typeface="Inconsolata"/>
                <a:ea typeface="Inconsolata"/>
                <a:cs typeface="Inconsolata"/>
                <a:sym typeface="Inconsolata"/>
              </a:rPr>
              <a:t>int</a:t>
            </a:r>
            <a:r>
              <a:rPr lang="el" sz="2050">
                <a:solidFill>
                  <a:srgbClr val="FFFFFF"/>
                </a:solidFill>
                <a:latin typeface="Inconsolata"/>
                <a:ea typeface="Inconsolata"/>
                <a:cs typeface="Inconsolata"/>
                <a:sym typeface="Inconsolata"/>
              </a:rPr>
              <a:t> i = </a:t>
            </a:r>
            <a:r>
              <a:rPr lang="el" sz="2050">
                <a:solidFill>
                  <a:srgbClr val="FFA0A0"/>
                </a:solidFill>
                <a:latin typeface="Inconsolata"/>
                <a:ea typeface="Inconsolata"/>
                <a:cs typeface="Inconsolata"/>
                <a:sym typeface="Inconsolata"/>
              </a:rPr>
              <a:t>0</a:t>
            </a:r>
            <a:r>
              <a:rPr lang="el" sz="2050">
                <a:solidFill>
                  <a:srgbClr val="FFFFFF"/>
                </a:solidFill>
                <a:latin typeface="Inconsolata"/>
                <a:ea typeface="Inconsolata"/>
                <a:cs typeface="Inconsolata"/>
                <a:sym typeface="Inconsolata"/>
              </a:rPr>
              <a:t>; i &lt; N; ++i) {</a:t>
            </a:r>
            <a:endParaRPr sz="20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050">
                <a:solidFill>
                  <a:srgbClr val="FFFFFF"/>
                </a:solidFill>
                <a:latin typeface="Inconsolata"/>
                <a:ea typeface="Inconsolata"/>
                <a:cs typeface="Inconsolata"/>
                <a:sym typeface="Inconsolata"/>
              </a:rPr>
              <a:t>  a[i] = v;</a:t>
            </a:r>
            <a:endParaRPr sz="20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050">
                <a:solidFill>
                  <a:srgbClr val="FFFFFF"/>
                </a:solidFill>
                <a:latin typeface="Inconsolata"/>
                <a:ea typeface="Inconsolata"/>
                <a:cs typeface="Inconsolata"/>
                <a:sym typeface="Inconsolata"/>
              </a:rPr>
              <a:t>}</a:t>
            </a:r>
            <a:endParaRPr sz="2050">
              <a:solidFill>
                <a:srgbClr val="FFFFFF"/>
              </a:solidFill>
              <a:latin typeface="Inconsolata"/>
              <a:ea typeface="Inconsolata"/>
              <a:cs typeface="Inconsolata"/>
              <a:sym typeface="Inconsolata"/>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Conditional Code</a:t>
            </a:r>
            <a:endParaRPr/>
          </a:p>
        </p:txBody>
      </p:sp>
      <p:sp>
        <p:nvSpPr>
          <p:cNvPr id="1404" name="Google Shape;1404;p101"/>
          <p:cNvSpPr txBox="1"/>
          <p:nvPr/>
        </p:nvSpPr>
        <p:spPr>
          <a:xfrm>
            <a:off x="2566500" y="1265900"/>
            <a:ext cx="4011000" cy="3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i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i &lt; n; ++i)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a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j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j &lt; m; ++j)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bool </a:t>
            </a:r>
            <a:r>
              <a:rPr lang="el" sz="1850">
                <a:solidFill>
                  <a:srgbClr val="FFFFFF"/>
                </a:solidFill>
                <a:latin typeface="Inconsolata"/>
                <a:ea typeface="Inconsolata"/>
                <a:cs typeface="Inconsolata"/>
                <a:sym typeface="Inconsolata"/>
              </a:rPr>
              <a:t>p = C[j];</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if </a:t>
            </a:r>
            <a:r>
              <a:rPr lang="el" sz="1850">
                <a:solidFill>
                  <a:srgbClr val="FFFFFF"/>
                </a:solidFill>
                <a:latin typeface="Inconsolata"/>
                <a:ea typeface="Inconsolata"/>
                <a:cs typeface="Inconsolata"/>
                <a:sym typeface="Inconsolata"/>
              </a:rPr>
              <a:t>(p)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v = A[j*m + i];</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lang="el" sz="1850">
                <a:solidFill>
                  <a:srgbClr val="FFFFFF"/>
                </a:solidFill>
                <a:latin typeface="Inconsolata"/>
                <a:ea typeface="Inconsolata"/>
                <a:cs typeface="Inconsolata"/>
                <a:sym typeface="Inconsolata"/>
              </a:rPr>
              <a:t>a += v;</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B[i] = a;</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Loading a Vector</a:t>
            </a:r>
            <a:endParaRPr/>
          </a:p>
        </p:txBody>
      </p:sp>
      <p:sp>
        <p:nvSpPr>
          <p:cNvPr id="107" name="Google Shape;107;p21"/>
          <p:cNvSpPr txBox="1"/>
          <p:nvPr/>
        </p:nvSpPr>
        <p:spPr>
          <a:xfrm>
            <a:off x="1400700" y="1428350"/>
            <a:ext cx="6342600" cy="13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150">
                <a:solidFill>
                  <a:srgbClr val="6495ED"/>
                </a:solidFill>
                <a:latin typeface="Inconsolata"/>
                <a:ea typeface="Inconsolata"/>
                <a:cs typeface="Inconsolata"/>
                <a:sym typeface="Inconsolata"/>
              </a:rPr>
              <a:t>__m128i</a:t>
            </a:r>
            <a:r>
              <a:rPr lang="el" sz="2150">
                <a:solidFill>
                  <a:srgbClr val="FFFFFF"/>
                </a:solidFill>
                <a:latin typeface="Inconsolata"/>
                <a:ea typeface="Inconsolata"/>
                <a:cs typeface="Inconsolata"/>
                <a:sym typeface="Inconsolata"/>
              </a:rPr>
              <a:t> loadu_si128(</a:t>
            </a:r>
            <a:r>
              <a:rPr b="1" lang="el" sz="2150">
                <a:solidFill>
                  <a:srgbClr val="6495ED"/>
                </a:solidFill>
                <a:latin typeface="Inconsolata"/>
                <a:ea typeface="Inconsolata"/>
                <a:cs typeface="Inconsolata"/>
                <a:sym typeface="Inconsolata"/>
              </a:rPr>
              <a:t>void</a:t>
            </a:r>
            <a:r>
              <a:rPr lang="el" sz="2150">
                <a:solidFill>
                  <a:srgbClr val="FFFFFF"/>
                </a:solidFill>
                <a:latin typeface="Inconsolata"/>
                <a:ea typeface="Inconsolata"/>
                <a:cs typeface="Inconsolata"/>
                <a:sym typeface="Inconsolata"/>
              </a:rPr>
              <a:t> *m) {</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  </a:t>
            </a:r>
            <a:r>
              <a:rPr b="1" lang="el" sz="2150">
                <a:solidFill>
                  <a:srgbClr val="6495ED"/>
                </a:solidFill>
                <a:latin typeface="Inconsolata"/>
                <a:ea typeface="Inconsolata"/>
                <a:cs typeface="Inconsolata"/>
                <a:sym typeface="Inconsolata"/>
              </a:rPr>
              <a:t>return</a:t>
            </a:r>
            <a:r>
              <a:rPr lang="el" sz="2150">
                <a:solidFill>
                  <a:srgbClr val="FFFFFF"/>
                </a:solidFill>
                <a:latin typeface="Inconsolata"/>
                <a:ea typeface="Inconsolata"/>
                <a:cs typeface="Inconsolata"/>
                <a:sym typeface="Inconsolata"/>
              </a:rPr>
              <a:t> _mm_loadu_si128((</a:t>
            </a:r>
            <a:r>
              <a:rPr b="1" lang="el" sz="2150">
                <a:solidFill>
                  <a:srgbClr val="6495ED"/>
                </a:solidFill>
                <a:latin typeface="Inconsolata"/>
                <a:ea typeface="Inconsolata"/>
                <a:cs typeface="Inconsolata"/>
                <a:sym typeface="Inconsolata"/>
              </a:rPr>
              <a:t>const __m128i</a:t>
            </a:r>
            <a:r>
              <a:rPr lang="el" sz="2150">
                <a:solidFill>
                  <a:srgbClr val="FFFFFF"/>
                </a:solidFill>
                <a:latin typeface="Inconsolata"/>
                <a:ea typeface="Inconsolata"/>
                <a:cs typeface="Inconsolata"/>
                <a:sym typeface="Inconsolata"/>
              </a:rPr>
              <a:t>*) m);</a:t>
            </a:r>
            <a:endParaRPr sz="21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2150">
                <a:solidFill>
                  <a:srgbClr val="FFFFFF"/>
                </a:solidFill>
                <a:latin typeface="Inconsolata"/>
                <a:ea typeface="Inconsolata"/>
                <a:cs typeface="Inconsolata"/>
                <a:sym typeface="Inconsolata"/>
              </a:rPr>
              <a:t>}</a:t>
            </a:r>
            <a:endParaRPr sz="2150">
              <a:solidFill>
                <a:srgbClr val="FFFFFF"/>
              </a:solidFill>
              <a:latin typeface="Inconsolata"/>
              <a:ea typeface="Inconsolata"/>
              <a:cs typeface="Inconsolata"/>
              <a:sym typeface="Inconsolata"/>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Conditional Code</a:t>
            </a:r>
            <a:endParaRPr/>
          </a:p>
        </p:txBody>
      </p:sp>
      <p:sp>
        <p:nvSpPr>
          <p:cNvPr id="1410" name="Google Shape;1410;p102"/>
          <p:cNvSpPr txBox="1"/>
          <p:nvPr/>
        </p:nvSpPr>
        <p:spPr>
          <a:xfrm>
            <a:off x="2566500" y="1265900"/>
            <a:ext cx="4011000" cy="3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i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i &lt; n; ++i)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a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j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j &lt; m; ++j)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bool </a:t>
            </a:r>
            <a:r>
              <a:rPr lang="el" sz="1850">
                <a:solidFill>
                  <a:srgbClr val="FFFFFF"/>
                </a:solidFill>
                <a:latin typeface="Inconsolata"/>
                <a:ea typeface="Inconsolata"/>
                <a:cs typeface="Inconsolata"/>
                <a:sym typeface="Inconsolata"/>
              </a:rPr>
              <a:t>p = C[j];</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if </a:t>
            </a:r>
            <a:r>
              <a:rPr lang="el" sz="1850">
                <a:solidFill>
                  <a:srgbClr val="FFFFFF"/>
                </a:solidFill>
                <a:latin typeface="Inconsolata"/>
                <a:ea typeface="Inconsolata"/>
                <a:cs typeface="Inconsolata"/>
                <a:sym typeface="Inconsolata"/>
              </a:rPr>
              <a:t>(</a:t>
            </a:r>
            <a:r>
              <a:rPr lang="el" sz="1850">
                <a:solidFill>
                  <a:srgbClr val="FFFFFF"/>
                </a:solidFill>
                <a:highlight>
                  <a:srgbClr val="FF0000"/>
                </a:highlight>
                <a:latin typeface="Inconsolata"/>
                <a:ea typeface="Inconsolata"/>
                <a:cs typeface="Inconsolata"/>
                <a:sym typeface="Inconsolata"/>
              </a:rPr>
              <a:t>p</a:t>
            </a: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v = A[j*m + i];</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lang="el" sz="1850">
                <a:solidFill>
                  <a:srgbClr val="FFFFFF"/>
                </a:solidFill>
                <a:latin typeface="Inconsolata"/>
                <a:ea typeface="Inconsolata"/>
                <a:cs typeface="Inconsolata"/>
                <a:sym typeface="Inconsolata"/>
              </a:rPr>
              <a:t>    a += v;</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B[i] = a;</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p:txBody>
      </p:sp>
      <p:sp>
        <p:nvSpPr>
          <p:cNvPr id="1411" name="Google Shape;1411;p102"/>
          <p:cNvSpPr txBox="1"/>
          <p:nvPr/>
        </p:nvSpPr>
        <p:spPr>
          <a:xfrm>
            <a:off x="1312525" y="2751650"/>
            <a:ext cx="1459200" cy="11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100">
                <a:solidFill>
                  <a:srgbClr val="FFFFFF"/>
                </a:solidFill>
                <a:highlight>
                  <a:srgbClr val="FF0000"/>
                </a:highlight>
              </a:rPr>
              <a:t>What is </a:t>
            </a:r>
            <a:r>
              <a:rPr lang="el" sz="2100">
                <a:solidFill>
                  <a:srgbClr val="FFFFFF"/>
                </a:solidFill>
                <a:highlight>
                  <a:srgbClr val="FF0000"/>
                </a:highlight>
                <a:latin typeface="Inconsolata"/>
                <a:ea typeface="Inconsolata"/>
                <a:cs typeface="Inconsolata"/>
                <a:sym typeface="Inconsolata"/>
              </a:rPr>
              <a:t>p </a:t>
            </a:r>
            <a:r>
              <a:rPr lang="el" sz="2100">
                <a:solidFill>
                  <a:srgbClr val="FFFFFF"/>
                </a:solidFill>
                <a:highlight>
                  <a:srgbClr val="FF0000"/>
                </a:highlight>
              </a:rPr>
              <a:t>in </a:t>
            </a:r>
            <a:r>
              <a:rPr lang="el" sz="2100">
                <a:solidFill>
                  <a:srgbClr val="FFFFFF"/>
                </a:solidFill>
                <a:highlight>
                  <a:srgbClr val="FF0000"/>
                </a:highlight>
              </a:rPr>
              <a:t>the i-loop</a:t>
            </a:r>
            <a:r>
              <a:rPr lang="el" sz="2100">
                <a:solidFill>
                  <a:srgbClr val="FFFFFF"/>
                </a:solidFill>
                <a:highlight>
                  <a:srgbClr val="FF0000"/>
                </a:highlight>
              </a:rPr>
              <a:t>?</a:t>
            </a:r>
            <a:endParaRPr sz="2100">
              <a:solidFill>
                <a:srgbClr val="FFFFFF"/>
              </a:solidFill>
              <a:highlight>
                <a:srgbClr val="FF0000"/>
              </a:highlight>
            </a:endParaRPr>
          </a:p>
        </p:txBody>
      </p:sp>
      <p:cxnSp>
        <p:nvCxnSpPr>
          <p:cNvPr id="1412" name="Google Shape;1412;p102"/>
          <p:cNvCxnSpPr/>
          <p:nvPr/>
        </p:nvCxnSpPr>
        <p:spPr>
          <a:xfrm flipH="1" rot="10800000">
            <a:off x="2798275" y="2745075"/>
            <a:ext cx="679500" cy="2331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Conditional Code</a:t>
            </a:r>
            <a:endParaRPr/>
          </a:p>
        </p:txBody>
      </p:sp>
      <p:sp>
        <p:nvSpPr>
          <p:cNvPr id="1418" name="Google Shape;1418;p103"/>
          <p:cNvSpPr txBox="1"/>
          <p:nvPr/>
        </p:nvSpPr>
        <p:spPr>
          <a:xfrm>
            <a:off x="2566500" y="1265900"/>
            <a:ext cx="4011000" cy="3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i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i &lt; n; ++i)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a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j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j &lt; m; ++j)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bool </a:t>
            </a:r>
            <a:r>
              <a:rPr lang="el" sz="1850">
                <a:solidFill>
                  <a:srgbClr val="FFFFFF"/>
                </a:solidFill>
                <a:latin typeface="Inconsolata"/>
                <a:ea typeface="Inconsolata"/>
                <a:cs typeface="Inconsolata"/>
                <a:sym typeface="Inconsolata"/>
              </a:rPr>
              <a:t>p = C[j];</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if </a:t>
            </a:r>
            <a:r>
              <a:rPr lang="el" sz="1850">
                <a:solidFill>
                  <a:srgbClr val="FFFFFF"/>
                </a:solidFill>
                <a:latin typeface="Inconsolata"/>
                <a:ea typeface="Inconsolata"/>
                <a:cs typeface="Inconsolata"/>
                <a:sym typeface="Inconsolata"/>
              </a:rPr>
              <a:t>(</a:t>
            </a:r>
            <a:r>
              <a:rPr lang="el" sz="1850">
                <a:solidFill>
                  <a:srgbClr val="FFFFFF"/>
                </a:solidFill>
                <a:highlight>
                  <a:srgbClr val="FF0000"/>
                </a:highlight>
                <a:latin typeface="Inconsolata"/>
                <a:ea typeface="Inconsolata"/>
                <a:cs typeface="Inconsolata"/>
                <a:sym typeface="Inconsolata"/>
              </a:rPr>
              <a:t>p</a:t>
            </a: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v = A[j*m + i];</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lang="el" sz="1850">
                <a:solidFill>
                  <a:srgbClr val="FFFFFF"/>
                </a:solidFill>
                <a:latin typeface="Inconsolata"/>
                <a:ea typeface="Inconsolata"/>
                <a:cs typeface="Inconsolata"/>
                <a:sym typeface="Inconsolata"/>
              </a:rPr>
              <a:t>    a += v;</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B[i] = a;</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p:txBody>
      </p:sp>
      <p:sp>
        <p:nvSpPr>
          <p:cNvPr id="1419" name="Google Shape;1419;p103"/>
          <p:cNvSpPr txBox="1"/>
          <p:nvPr/>
        </p:nvSpPr>
        <p:spPr>
          <a:xfrm>
            <a:off x="1312525" y="2751650"/>
            <a:ext cx="1459200" cy="11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100">
                <a:solidFill>
                  <a:srgbClr val="FFFFFF"/>
                </a:solidFill>
                <a:highlight>
                  <a:srgbClr val="FF0000"/>
                </a:highlight>
              </a:rPr>
              <a:t>What is </a:t>
            </a:r>
            <a:r>
              <a:rPr lang="el" sz="2100">
                <a:solidFill>
                  <a:srgbClr val="FFFFFF"/>
                </a:solidFill>
                <a:highlight>
                  <a:srgbClr val="FF0000"/>
                </a:highlight>
                <a:latin typeface="Inconsolata"/>
                <a:ea typeface="Inconsolata"/>
                <a:cs typeface="Inconsolata"/>
                <a:sym typeface="Inconsolata"/>
              </a:rPr>
              <a:t>p </a:t>
            </a:r>
            <a:r>
              <a:rPr lang="el" sz="2100">
                <a:solidFill>
                  <a:srgbClr val="FFFFFF"/>
                </a:solidFill>
                <a:highlight>
                  <a:srgbClr val="FF0000"/>
                </a:highlight>
              </a:rPr>
              <a:t>in the i-loop?</a:t>
            </a:r>
            <a:endParaRPr sz="2100">
              <a:solidFill>
                <a:srgbClr val="FFFFFF"/>
              </a:solidFill>
              <a:highlight>
                <a:srgbClr val="FF0000"/>
              </a:highlight>
            </a:endParaRPr>
          </a:p>
        </p:txBody>
      </p:sp>
      <p:cxnSp>
        <p:nvCxnSpPr>
          <p:cNvPr id="1420" name="Google Shape;1420;p103"/>
          <p:cNvCxnSpPr/>
          <p:nvPr/>
        </p:nvCxnSpPr>
        <p:spPr>
          <a:xfrm flipH="1" rot="10800000">
            <a:off x="2798275" y="2745075"/>
            <a:ext cx="679500" cy="233100"/>
          </a:xfrm>
          <a:prstGeom prst="straightConnector1">
            <a:avLst/>
          </a:prstGeom>
          <a:noFill/>
          <a:ln cap="flat" cmpd="sng" w="28575">
            <a:solidFill>
              <a:srgbClr val="FF0000"/>
            </a:solidFill>
            <a:prstDash val="solid"/>
            <a:round/>
            <a:headEnd len="med" w="med" type="none"/>
            <a:tailEnd len="med" w="med" type="triangle"/>
          </a:ln>
        </p:spPr>
      </p:cxnSp>
      <p:sp>
        <p:nvSpPr>
          <p:cNvPr id="1421" name="Google Shape;1421;p103"/>
          <p:cNvSpPr txBox="1"/>
          <p:nvPr/>
        </p:nvSpPr>
        <p:spPr>
          <a:xfrm>
            <a:off x="5829750" y="2465125"/>
            <a:ext cx="1985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300">
                <a:solidFill>
                  <a:srgbClr val="FFFFFF"/>
                </a:solidFill>
              </a:rPr>
              <a:t>Uniform</a:t>
            </a:r>
            <a:r>
              <a:rPr b="1" lang="el" sz="2300">
                <a:solidFill>
                  <a:srgbClr val="FFFFFF"/>
                </a:solidFill>
              </a:rPr>
              <a:t>?</a:t>
            </a:r>
            <a:endParaRPr b="1" sz="2300">
              <a:solidFill>
                <a:srgbClr val="FFFFFF"/>
              </a:solidFill>
            </a:endParaRPr>
          </a:p>
        </p:txBody>
      </p:sp>
      <p:pic>
        <p:nvPicPr>
          <p:cNvPr id="1422" name="Google Shape;1422;p103"/>
          <p:cNvPicPr preferRelativeResize="0"/>
          <p:nvPr/>
        </p:nvPicPr>
        <p:blipFill>
          <a:blip r:embed="rId3">
            <a:alphaModFix/>
          </a:blip>
          <a:stretch>
            <a:fillRect/>
          </a:stretch>
        </p:blipFill>
        <p:spPr>
          <a:xfrm>
            <a:off x="7314250" y="2465114"/>
            <a:ext cx="583198" cy="5727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Conditional Code</a:t>
            </a:r>
            <a:endParaRPr/>
          </a:p>
        </p:txBody>
      </p:sp>
      <p:sp>
        <p:nvSpPr>
          <p:cNvPr id="1428" name="Google Shape;1428;p104"/>
          <p:cNvSpPr txBox="1"/>
          <p:nvPr/>
        </p:nvSpPr>
        <p:spPr>
          <a:xfrm>
            <a:off x="2566500" y="1265900"/>
            <a:ext cx="4011000" cy="3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i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i &lt; n; ++i)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a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j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j &lt; m; ++j)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bool </a:t>
            </a:r>
            <a:r>
              <a:rPr lang="el" sz="1850">
                <a:solidFill>
                  <a:srgbClr val="FFFFFF"/>
                </a:solidFill>
                <a:latin typeface="Inconsolata"/>
                <a:ea typeface="Inconsolata"/>
                <a:cs typeface="Inconsolata"/>
                <a:sym typeface="Inconsolata"/>
              </a:rPr>
              <a:t>p = C[j];</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if </a:t>
            </a:r>
            <a:r>
              <a:rPr lang="el" sz="1850">
                <a:solidFill>
                  <a:srgbClr val="FFFFFF"/>
                </a:solidFill>
                <a:latin typeface="Inconsolata"/>
                <a:ea typeface="Inconsolata"/>
                <a:cs typeface="Inconsolata"/>
                <a:sym typeface="Inconsolata"/>
              </a:rPr>
              <a:t>(</a:t>
            </a:r>
            <a:r>
              <a:rPr lang="el" sz="1850">
                <a:solidFill>
                  <a:srgbClr val="FFFFFF"/>
                </a:solidFill>
                <a:highlight>
                  <a:srgbClr val="FF0000"/>
                </a:highlight>
                <a:latin typeface="Inconsolata"/>
                <a:ea typeface="Inconsolata"/>
                <a:cs typeface="Inconsolata"/>
                <a:sym typeface="Inconsolata"/>
              </a:rPr>
              <a:t>p</a:t>
            </a: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v = A[j*m + i];</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lang="el" sz="1850">
                <a:solidFill>
                  <a:srgbClr val="FFFFFF"/>
                </a:solidFill>
                <a:latin typeface="Inconsolata"/>
                <a:ea typeface="Inconsolata"/>
                <a:cs typeface="Inconsolata"/>
                <a:sym typeface="Inconsolata"/>
              </a:rPr>
              <a:t>    a += v;</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B[i] = a;</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p:txBody>
      </p:sp>
      <p:sp>
        <p:nvSpPr>
          <p:cNvPr id="1429" name="Google Shape;1429;p104"/>
          <p:cNvSpPr txBox="1"/>
          <p:nvPr/>
        </p:nvSpPr>
        <p:spPr>
          <a:xfrm>
            <a:off x="1312525" y="2751650"/>
            <a:ext cx="1459200" cy="11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100">
                <a:solidFill>
                  <a:srgbClr val="FFFFFF"/>
                </a:solidFill>
                <a:highlight>
                  <a:srgbClr val="FF0000"/>
                </a:highlight>
              </a:rPr>
              <a:t>What is </a:t>
            </a:r>
            <a:r>
              <a:rPr lang="el" sz="2100">
                <a:solidFill>
                  <a:srgbClr val="FFFFFF"/>
                </a:solidFill>
                <a:highlight>
                  <a:srgbClr val="FF0000"/>
                </a:highlight>
                <a:latin typeface="Inconsolata"/>
                <a:ea typeface="Inconsolata"/>
                <a:cs typeface="Inconsolata"/>
                <a:sym typeface="Inconsolata"/>
              </a:rPr>
              <a:t>p </a:t>
            </a:r>
            <a:r>
              <a:rPr lang="el" sz="2100">
                <a:solidFill>
                  <a:srgbClr val="FFFFFF"/>
                </a:solidFill>
                <a:highlight>
                  <a:srgbClr val="FF0000"/>
                </a:highlight>
              </a:rPr>
              <a:t>in the i-loop?</a:t>
            </a:r>
            <a:endParaRPr sz="2100">
              <a:solidFill>
                <a:srgbClr val="FFFFFF"/>
              </a:solidFill>
              <a:highlight>
                <a:srgbClr val="FF0000"/>
              </a:highlight>
            </a:endParaRPr>
          </a:p>
        </p:txBody>
      </p:sp>
      <p:cxnSp>
        <p:nvCxnSpPr>
          <p:cNvPr id="1430" name="Google Shape;1430;p104"/>
          <p:cNvCxnSpPr/>
          <p:nvPr/>
        </p:nvCxnSpPr>
        <p:spPr>
          <a:xfrm flipH="1" rot="10800000">
            <a:off x="2798275" y="2745075"/>
            <a:ext cx="679500" cy="233100"/>
          </a:xfrm>
          <a:prstGeom prst="straightConnector1">
            <a:avLst/>
          </a:prstGeom>
          <a:noFill/>
          <a:ln cap="flat" cmpd="sng" w="28575">
            <a:solidFill>
              <a:srgbClr val="FF0000"/>
            </a:solidFill>
            <a:prstDash val="solid"/>
            <a:round/>
            <a:headEnd len="med" w="med" type="none"/>
            <a:tailEnd len="med" w="med" type="triangle"/>
          </a:ln>
        </p:spPr>
      </p:cxnSp>
      <p:sp>
        <p:nvSpPr>
          <p:cNvPr id="1431" name="Google Shape;1431;p104"/>
          <p:cNvSpPr txBox="1"/>
          <p:nvPr/>
        </p:nvSpPr>
        <p:spPr>
          <a:xfrm>
            <a:off x="5829750" y="2465125"/>
            <a:ext cx="1985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300">
                <a:solidFill>
                  <a:srgbClr val="FFFFFF"/>
                </a:solidFill>
              </a:rPr>
              <a:t>Uniform?</a:t>
            </a:r>
            <a:endParaRPr b="1" sz="2300">
              <a:solidFill>
                <a:srgbClr val="FFFFFF"/>
              </a:solidFill>
            </a:endParaRPr>
          </a:p>
        </p:txBody>
      </p:sp>
      <p:pic>
        <p:nvPicPr>
          <p:cNvPr id="1432" name="Google Shape;1432;p104"/>
          <p:cNvPicPr preferRelativeResize="0"/>
          <p:nvPr/>
        </p:nvPicPr>
        <p:blipFill>
          <a:blip r:embed="rId3">
            <a:alphaModFix/>
          </a:blip>
          <a:stretch>
            <a:fillRect/>
          </a:stretch>
        </p:blipFill>
        <p:spPr>
          <a:xfrm>
            <a:off x="7781825" y="3377625"/>
            <a:ext cx="500525" cy="500525"/>
          </a:xfrm>
          <a:prstGeom prst="rect">
            <a:avLst/>
          </a:prstGeom>
          <a:noFill/>
          <a:ln>
            <a:noFill/>
          </a:ln>
        </p:spPr>
      </p:pic>
      <p:pic>
        <p:nvPicPr>
          <p:cNvPr id="1433" name="Google Shape;1433;p104"/>
          <p:cNvPicPr preferRelativeResize="0"/>
          <p:nvPr/>
        </p:nvPicPr>
        <p:blipFill>
          <a:blip r:embed="rId4">
            <a:alphaModFix/>
          </a:blip>
          <a:stretch>
            <a:fillRect/>
          </a:stretch>
        </p:blipFill>
        <p:spPr>
          <a:xfrm>
            <a:off x="7314250" y="2465114"/>
            <a:ext cx="583198" cy="572700"/>
          </a:xfrm>
          <a:prstGeom prst="rect">
            <a:avLst/>
          </a:prstGeom>
          <a:noFill/>
          <a:ln>
            <a:noFill/>
          </a:ln>
        </p:spPr>
      </p:pic>
      <p:sp>
        <p:nvSpPr>
          <p:cNvPr id="1434" name="Google Shape;1434;p104"/>
          <p:cNvSpPr txBox="1"/>
          <p:nvPr/>
        </p:nvSpPr>
        <p:spPr>
          <a:xfrm>
            <a:off x="5437475" y="3344625"/>
            <a:ext cx="28782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2300">
                <a:solidFill>
                  <a:srgbClr val="FFFFFF"/>
                </a:solidFill>
              </a:rPr>
              <a:t>Loop-Invariant</a:t>
            </a:r>
            <a:r>
              <a:rPr b="1" lang="el" sz="2300">
                <a:solidFill>
                  <a:srgbClr val="FFFFFF"/>
                </a:solidFill>
              </a:rPr>
              <a:t>?</a:t>
            </a:r>
            <a:endParaRPr b="1" sz="2300">
              <a:solidFill>
                <a:srgbClr val="FFFFFF"/>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Uniformity Enables Outer-Loop Vectorization</a:t>
            </a:r>
            <a:endParaRPr/>
          </a:p>
        </p:txBody>
      </p:sp>
      <p:sp>
        <p:nvSpPr>
          <p:cNvPr id="1440" name="Google Shape;1440;p105"/>
          <p:cNvSpPr txBox="1"/>
          <p:nvPr/>
        </p:nvSpPr>
        <p:spPr>
          <a:xfrm>
            <a:off x="1680475" y="1265900"/>
            <a:ext cx="6236100" cy="3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i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i &lt; end; i += 4) {  </a:t>
            </a:r>
            <a:r>
              <a:rPr lang="el" sz="1850">
                <a:solidFill>
                  <a:srgbClr val="B7B7B7"/>
                </a:solidFill>
                <a:latin typeface="Inconsolata"/>
                <a:ea typeface="Inconsolata"/>
                <a:cs typeface="Inconsolata"/>
                <a:sym typeface="Inconsolata"/>
              </a:rPr>
              <a:t>// vectorized</a:t>
            </a:r>
            <a:endParaRPr sz="1850">
              <a:solidFill>
                <a:srgbClr val="B7B7B7"/>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__m128i</a:t>
            </a:r>
            <a:r>
              <a:rPr lang="el" sz="1850">
                <a:solidFill>
                  <a:srgbClr val="FFFFFF"/>
                </a:solidFill>
                <a:latin typeface="Inconsolata"/>
                <a:ea typeface="Inconsolata"/>
                <a:cs typeface="Inconsolata"/>
                <a:sym typeface="Inconsolata"/>
              </a:rPr>
              <a:t> a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for</a:t>
            </a: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int</a:t>
            </a:r>
            <a:r>
              <a:rPr lang="el" sz="1850">
                <a:solidFill>
                  <a:srgbClr val="FFFFFF"/>
                </a:solidFill>
                <a:latin typeface="Inconsolata"/>
                <a:ea typeface="Inconsolata"/>
                <a:cs typeface="Inconsolata"/>
                <a:sym typeface="Inconsolata"/>
              </a:rPr>
              <a:t> j = </a:t>
            </a:r>
            <a:r>
              <a:rPr lang="el" sz="1850">
                <a:solidFill>
                  <a:srgbClr val="FFA0A0"/>
                </a:solidFill>
                <a:latin typeface="Inconsolata"/>
                <a:ea typeface="Inconsolata"/>
                <a:cs typeface="Inconsolata"/>
                <a:sym typeface="Inconsolata"/>
              </a:rPr>
              <a:t>0</a:t>
            </a:r>
            <a:r>
              <a:rPr lang="el" sz="1850">
                <a:solidFill>
                  <a:srgbClr val="FFFFFF"/>
                </a:solidFill>
                <a:latin typeface="Inconsolata"/>
                <a:ea typeface="Inconsolata"/>
                <a:cs typeface="Inconsolata"/>
                <a:sym typeface="Inconsolata"/>
              </a:rPr>
              <a:t>; j &lt; m; ++j)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bool </a:t>
            </a:r>
            <a:r>
              <a:rPr lang="el" sz="1850">
                <a:solidFill>
                  <a:srgbClr val="FFFFFF"/>
                </a:solidFill>
                <a:latin typeface="Inconsolata"/>
                <a:ea typeface="Inconsolata"/>
                <a:cs typeface="Inconsolata"/>
                <a:sym typeface="Inconsolata"/>
              </a:rPr>
              <a:t>p = C[j];</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if </a:t>
            </a:r>
            <a:r>
              <a:rPr lang="el" sz="1850">
                <a:solidFill>
                  <a:srgbClr val="FFFFFF"/>
                </a:solidFill>
                <a:latin typeface="Inconsolata"/>
                <a:ea typeface="Inconsolata"/>
                <a:cs typeface="Inconsolata"/>
                <a:sym typeface="Inconsolata"/>
              </a:rPr>
              <a:t>(p)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b="1" lang="el" sz="1850">
                <a:solidFill>
                  <a:srgbClr val="6495ED"/>
                </a:solidFill>
                <a:latin typeface="Inconsolata"/>
                <a:ea typeface="Inconsolata"/>
                <a:cs typeface="Inconsolata"/>
                <a:sym typeface="Inconsolata"/>
              </a:rPr>
              <a:t>__m128i</a:t>
            </a:r>
            <a:r>
              <a:rPr lang="el" sz="1850">
                <a:solidFill>
                  <a:srgbClr val="FFFFFF"/>
                </a:solidFill>
                <a:latin typeface="Inconsolata"/>
                <a:ea typeface="Inconsolata"/>
                <a:cs typeface="Inconsolata"/>
                <a:sym typeface="Inconsolata"/>
              </a:rPr>
              <a:t> v = loadu_si128(A[j*m + i]);</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r>
              <a:rPr lang="el" sz="1850">
                <a:solidFill>
                  <a:srgbClr val="FFFFFF"/>
                </a:solidFill>
                <a:latin typeface="Inconsolata"/>
                <a:ea typeface="Inconsolata"/>
                <a:cs typeface="Inconsolata"/>
                <a:sym typeface="Inconsolata"/>
              </a:rPr>
              <a:t>    a = add4(a, v);</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storeu_si128(&amp;B[i], a);</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a:t>
            </a:r>
            <a:endParaRPr sz="1850">
              <a:solidFill>
                <a:srgbClr val="FFFFFF"/>
              </a:solidFill>
              <a:latin typeface="Inconsolata"/>
              <a:ea typeface="Inconsolata"/>
              <a:cs typeface="Inconsolata"/>
              <a:sym typeface="Inconsolata"/>
            </a:endParaRPr>
          </a:p>
          <a:p>
            <a:pPr indent="0" lvl="0" marL="0" rtl="0" algn="l">
              <a:spcBef>
                <a:spcPts val="0"/>
              </a:spcBef>
              <a:spcAft>
                <a:spcPts val="0"/>
              </a:spcAft>
              <a:buNone/>
            </a:pPr>
            <a:r>
              <a:rPr lang="el" sz="1850">
                <a:solidFill>
                  <a:srgbClr val="FFFFFF"/>
                </a:solidFill>
                <a:latin typeface="Inconsolata"/>
                <a:ea typeface="Inconsolata"/>
                <a:cs typeface="Inconsolata"/>
                <a:sym typeface="Inconsolata"/>
              </a:rPr>
              <a:t>… residual</a:t>
            </a:r>
            <a:endParaRPr sz="1850">
              <a:solidFill>
                <a:srgbClr val="FFFFFF"/>
              </a:solidFill>
              <a:latin typeface="Inconsolata"/>
              <a:ea typeface="Inconsolata"/>
              <a:cs typeface="Inconsolata"/>
              <a:sym typeface="Inconsolata"/>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10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l">
                <a:latin typeface="Fira Sans Condensed"/>
                <a:ea typeface="Fira Sans Condensed"/>
                <a:cs typeface="Fira Sans Condensed"/>
                <a:sym typeface="Fira Sans Condensed"/>
              </a:rPr>
              <a:t>Recursive Tree Traversal Vectorization</a:t>
            </a:r>
            <a:endParaRPr b="1">
              <a:latin typeface="Fira Sans Condensed"/>
              <a:ea typeface="Fira Sans Condensed"/>
              <a:cs typeface="Fira Sans Condensed"/>
              <a:sym typeface="Fira Sans Condensed"/>
            </a:endParaRPr>
          </a:p>
        </p:txBody>
      </p:sp>
      <p:sp>
        <p:nvSpPr>
          <p:cNvPr id="1446" name="Google Shape;1446;p106"/>
          <p:cNvSpPr txBox="1"/>
          <p:nvPr/>
        </p:nvSpPr>
        <p:spPr>
          <a:xfrm>
            <a:off x="5774725" y="2992650"/>
            <a:ext cx="22134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700">
                <a:solidFill>
                  <a:srgbClr val="EB8C00"/>
                </a:solidFill>
              </a:rPr>
              <a:t>Milind Kulkarni et al.</a:t>
            </a:r>
            <a:endParaRPr sz="1700">
              <a:solidFill>
                <a:srgbClr val="EB8C0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1452" name="Google Shape;1452;p107"/>
          <p:cNvSpPr/>
          <p:nvPr/>
        </p:nvSpPr>
        <p:spPr>
          <a:xfrm>
            <a:off x="4315425" y="1017725"/>
            <a:ext cx="607800" cy="607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 1</a:t>
            </a:r>
            <a:endParaRPr/>
          </a:p>
        </p:txBody>
      </p:sp>
      <p:sp>
        <p:nvSpPr>
          <p:cNvPr id="1453" name="Google Shape;1453;p107"/>
          <p:cNvSpPr/>
          <p:nvPr/>
        </p:nvSpPr>
        <p:spPr>
          <a:xfrm>
            <a:off x="2322225" y="1681825"/>
            <a:ext cx="607800" cy="607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 2</a:t>
            </a:r>
            <a:endParaRPr/>
          </a:p>
        </p:txBody>
      </p:sp>
      <p:sp>
        <p:nvSpPr>
          <p:cNvPr id="1454" name="Google Shape;1454;p107"/>
          <p:cNvSpPr/>
          <p:nvPr/>
        </p:nvSpPr>
        <p:spPr>
          <a:xfrm>
            <a:off x="1369975" y="2423750"/>
            <a:ext cx="607800" cy="607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 4</a:t>
            </a:r>
            <a:endParaRPr/>
          </a:p>
        </p:txBody>
      </p:sp>
      <p:sp>
        <p:nvSpPr>
          <p:cNvPr id="1455" name="Google Shape;1455;p107"/>
          <p:cNvSpPr/>
          <p:nvPr/>
        </p:nvSpPr>
        <p:spPr>
          <a:xfrm>
            <a:off x="3176925" y="2423750"/>
            <a:ext cx="607800" cy="607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 5</a:t>
            </a:r>
            <a:endParaRPr/>
          </a:p>
        </p:txBody>
      </p:sp>
      <p:sp>
        <p:nvSpPr>
          <p:cNvPr id="1456" name="Google Shape;1456;p107"/>
          <p:cNvSpPr/>
          <p:nvPr/>
        </p:nvSpPr>
        <p:spPr>
          <a:xfrm>
            <a:off x="859725" y="3128350"/>
            <a:ext cx="607800" cy="607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 8</a:t>
            </a:r>
            <a:endParaRPr/>
          </a:p>
        </p:txBody>
      </p:sp>
      <p:sp>
        <p:nvSpPr>
          <p:cNvPr id="1457" name="Google Shape;1457;p107"/>
          <p:cNvSpPr/>
          <p:nvPr/>
        </p:nvSpPr>
        <p:spPr>
          <a:xfrm>
            <a:off x="1714425" y="3128350"/>
            <a:ext cx="607800" cy="607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 9</a:t>
            </a:r>
            <a:endParaRPr/>
          </a:p>
        </p:txBody>
      </p:sp>
      <p:sp>
        <p:nvSpPr>
          <p:cNvPr id="1458" name="Google Shape;1458;p107"/>
          <p:cNvSpPr/>
          <p:nvPr/>
        </p:nvSpPr>
        <p:spPr>
          <a:xfrm>
            <a:off x="2569125" y="3128350"/>
            <a:ext cx="607800" cy="607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10</a:t>
            </a:r>
            <a:endParaRPr/>
          </a:p>
        </p:txBody>
      </p:sp>
      <p:sp>
        <p:nvSpPr>
          <p:cNvPr id="1459" name="Google Shape;1459;p107"/>
          <p:cNvSpPr/>
          <p:nvPr/>
        </p:nvSpPr>
        <p:spPr>
          <a:xfrm>
            <a:off x="3660300" y="3128350"/>
            <a:ext cx="607800" cy="607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11</a:t>
            </a:r>
            <a:endParaRPr/>
          </a:p>
        </p:txBody>
      </p:sp>
      <p:cxnSp>
        <p:nvCxnSpPr>
          <p:cNvPr id="1460" name="Google Shape;1460;p107"/>
          <p:cNvCxnSpPr>
            <a:stCxn id="1452" idx="3"/>
            <a:endCxn id="1453" idx="6"/>
          </p:cNvCxnSpPr>
          <p:nvPr/>
        </p:nvCxnSpPr>
        <p:spPr>
          <a:xfrm flipH="1">
            <a:off x="2929935" y="1536515"/>
            <a:ext cx="1474500" cy="449100"/>
          </a:xfrm>
          <a:prstGeom prst="straightConnector1">
            <a:avLst/>
          </a:prstGeom>
          <a:noFill/>
          <a:ln cap="flat" cmpd="sng" w="9525">
            <a:solidFill>
              <a:srgbClr val="FFFFFF"/>
            </a:solidFill>
            <a:prstDash val="solid"/>
            <a:round/>
            <a:headEnd len="med" w="med" type="none"/>
            <a:tailEnd len="med" w="med" type="none"/>
          </a:ln>
        </p:spPr>
      </p:cxnSp>
      <p:cxnSp>
        <p:nvCxnSpPr>
          <p:cNvPr id="1461" name="Google Shape;1461;p107"/>
          <p:cNvCxnSpPr>
            <a:stCxn id="1452" idx="5"/>
            <a:endCxn id="1462" idx="2"/>
          </p:cNvCxnSpPr>
          <p:nvPr/>
        </p:nvCxnSpPr>
        <p:spPr>
          <a:xfrm>
            <a:off x="4834215" y="1536515"/>
            <a:ext cx="1449000" cy="468000"/>
          </a:xfrm>
          <a:prstGeom prst="straightConnector1">
            <a:avLst/>
          </a:prstGeom>
          <a:noFill/>
          <a:ln cap="flat" cmpd="sng" w="9525">
            <a:solidFill>
              <a:srgbClr val="FFFFFF"/>
            </a:solidFill>
            <a:prstDash val="solid"/>
            <a:round/>
            <a:headEnd len="med" w="med" type="none"/>
            <a:tailEnd len="med" w="med" type="none"/>
          </a:ln>
        </p:spPr>
      </p:cxnSp>
      <p:cxnSp>
        <p:nvCxnSpPr>
          <p:cNvPr id="1463" name="Google Shape;1463;p107"/>
          <p:cNvCxnSpPr>
            <a:stCxn id="1453" idx="3"/>
            <a:endCxn id="1454" idx="7"/>
          </p:cNvCxnSpPr>
          <p:nvPr/>
        </p:nvCxnSpPr>
        <p:spPr>
          <a:xfrm flipH="1">
            <a:off x="1888635" y="2200615"/>
            <a:ext cx="522600" cy="312000"/>
          </a:xfrm>
          <a:prstGeom prst="straightConnector1">
            <a:avLst/>
          </a:prstGeom>
          <a:noFill/>
          <a:ln cap="flat" cmpd="sng" w="9525">
            <a:solidFill>
              <a:srgbClr val="F3F3F3"/>
            </a:solidFill>
            <a:prstDash val="solid"/>
            <a:round/>
            <a:headEnd len="med" w="med" type="none"/>
            <a:tailEnd len="med" w="med" type="none"/>
          </a:ln>
        </p:spPr>
      </p:cxnSp>
      <p:cxnSp>
        <p:nvCxnSpPr>
          <p:cNvPr id="1464" name="Google Shape;1464;p107"/>
          <p:cNvCxnSpPr>
            <a:stCxn id="1453" idx="5"/>
            <a:endCxn id="1455" idx="1"/>
          </p:cNvCxnSpPr>
          <p:nvPr/>
        </p:nvCxnSpPr>
        <p:spPr>
          <a:xfrm>
            <a:off x="2841015" y="2200615"/>
            <a:ext cx="424800" cy="312000"/>
          </a:xfrm>
          <a:prstGeom prst="straightConnector1">
            <a:avLst/>
          </a:prstGeom>
          <a:noFill/>
          <a:ln cap="flat" cmpd="sng" w="9525">
            <a:solidFill>
              <a:srgbClr val="F3F3F3"/>
            </a:solidFill>
            <a:prstDash val="solid"/>
            <a:round/>
            <a:headEnd len="med" w="med" type="none"/>
            <a:tailEnd len="med" w="med" type="none"/>
          </a:ln>
        </p:spPr>
      </p:cxnSp>
      <p:cxnSp>
        <p:nvCxnSpPr>
          <p:cNvPr id="1465" name="Google Shape;1465;p107"/>
          <p:cNvCxnSpPr>
            <a:stCxn id="1454" idx="3"/>
          </p:cNvCxnSpPr>
          <p:nvPr/>
        </p:nvCxnSpPr>
        <p:spPr>
          <a:xfrm flipH="1">
            <a:off x="1266985" y="2942540"/>
            <a:ext cx="192000" cy="213600"/>
          </a:xfrm>
          <a:prstGeom prst="straightConnector1">
            <a:avLst/>
          </a:prstGeom>
          <a:noFill/>
          <a:ln cap="flat" cmpd="sng" w="9525">
            <a:solidFill>
              <a:srgbClr val="F3F3F3"/>
            </a:solidFill>
            <a:prstDash val="solid"/>
            <a:round/>
            <a:headEnd len="med" w="med" type="none"/>
            <a:tailEnd len="med" w="med" type="none"/>
          </a:ln>
        </p:spPr>
      </p:cxnSp>
      <p:cxnSp>
        <p:nvCxnSpPr>
          <p:cNvPr id="1466" name="Google Shape;1466;p107"/>
          <p:cNvCxnSpPr>
            <a:stCxn id="1454" idx="5"/>
            <a:endCxn id="1457" idx="0"/>
          </p:cNvCxnSpPr>
          <p:nvPr/>
        </p:nvCxnSpPr>
        <p:spPr>
          <a:xfrm>
            <a:off x="1888765" y="2942540"/>
            <a:ext cx="129600" cy="185700"/>
          </a:xfrm>
          <a:prstGeom prst="straightConnector1">
            <a:avLst/>
          </a:prstGeom>
          <a:noFill/>
          <a:ln cap="flat" cmpd="sng" w="9525">
            <a:solidFill>
              <a:srgbClr val="F3F3F3"/>
            </a:solidFill>
            <a:prstDash val="solid"/>
            <a:round/>
            <a:headEnd len="med" w="med" type="none"/>
            <a:tailEnd len="med" w="med" type="none"/>
          </a:ln>
        </p:spPr>
      </p:cxnSp>
      <p:cxnSp>
        <p:nvCxnSpPr>
          <p:cNvPr id="1467" name="Google Shape;1467;p107"/>
          <p:cNvCxnSpPr>
            <a:endCxn id="1458" idx="7"/>
          </p:cNvCxnSpPr>
          <p:nvPr/>
        </p:nvCxnSpPr>
        <p:spPr>
          <a:xfrm flipH="1">
            <a:off x="3087915" y="2984560"/>
            <a:ext cx="274500" cy="232800"/>
          </a:xfrm>
          <a:prstGeom prst="straightConnector1">
            <a:avLst/>
          </a:prstGeom>
          <a:noFill/>
          <a:ln cap="flat" cmpd="sng" w="9525">
            <a:solidFill>
              <a:srgbClr val="F3F3F3"/>
            </a:solidFill>
            <a:prstDash val="solid"/>
            <a:round/>
            <a:headEnd len="med" w="med" type="none"/>
            <a:tailEnd len="med" w="med" type="none"/>
          </a:ln>
        </p:spPr>
      </p:cxnSp>
      <p:cxnSp>
        <p:nvCxnSpPr>
          <p:cNvPr id="1468" name="Google Shape;1468;p107"/>
          <p:cNvCxnSpPr/>
          <p:nvPr/>
        </p:nvCxnSpPr>
        <p:spPr>
          <a:xfrm>
            <a:off x="3660390" y="2942560"/>
            <a:ext cx="183000" cy="227700"/>
          </a:xfrm>
          <a:prstGeom prst="straightConnector1">
            <a:avLst/>
          </a:prstGeom>
          <a:noFill/>
          <a:ln cap="flat" cmpd="sng" w="9525">
            <a:solidFill>
              <a:srgbClr val="F3F3F3"/>
            </a:solidFill>
            <a:prstDash val="solid"/>
            <a:round/>
            <a:headEnd len="med" w="med" type="none"/>
            <a:tailEnd len="med" w="med" type="none"/>
          </a:ln>
        </p:spPr>
      </p:cxnSp>
      <p:sp>
        <p:nvSpPr>
          <p:cNvPr id="1469" name="Google Shape;1469;p107"/>
          <p:cNvSpPr/>
          <p:nvPr/>
        </p:nvSpPr>
        <p:spPr>
          <a:xfrm>
            <a:off x="6296725" y="1773075"/>
            <a:ext cx="607800" cy="607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 3</a:t>
            </a:r>
            <a:endParaRPr/>
          </a:p>
        </p:txBody>
      </p:sp>
      <p:sp>
        <p:nvSpPr>
          <p:cNvPr id="1470" name="Google Shape;1470;p107"/>
          <p:cNvSpPr/>
          <p:nvPr/>
        </p:nvSpPr>
        <p:spPr>
          <a:xfrm>
            <a:off x="5344475" y="2515000"/>
            <a:ext cx="607800" cy="607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 6</a:t>
            </a:r>
            <a:endParaRPr/>
          </a:p>
        </p:txBody>
      </p:sp>
      <p:sp>
        <p:nvSpPr>
          <p:cNvPr id="1471" name="Google Shape;1471;p107"/>
          <p:cNvSpPr/>
          <p:nvPr/>
        </p:nvSpPr>
        <p:spPr>
          <a:xfrm>
            <a:off x="7151425" y="2515000"/>
            <a:ext cx="607800" cy="607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 7</a:t>
            </a:r>
            <a:endParaRPr/>
          </a:p>
        </p:txBody>
      </p:sp>
      <p:sp>
        <p:nvSpPr>
          <p:cNvPr id="1472" name="Google Shape;1472;p107"/>
          <p:cNvSpPr/>
          <p:nvPr/>
        </p:nvSpPr>
        <p:spPr>
          <a:xfrm>
            <a:off x="4834225" y="3219600"/>
            <a:ext cx="607800" cy="607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1473" name="Google Shape;1473;p107"/>
          <p:cNvSpPr/>
          <p:nvPr/>
        </p:nvSpPr>
        <p:spPr>
          <a:xfrm>
            <a:off x="5688925" y="3219600"/>
            <a:ext cx="607800" cy="607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1474" name="Google Shape;1474;p107"/>
          <p:cNvSpPr/>
          <p:nvPr/>
        </p:nvSpPr>
        <p:spPr>
          <a:xfrm>
            <a:off x="6543625" y="3219600"/>
            <a:ext cx="607800" cy="607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14</a:t>
            </a:r>
            <a:endParaRPr/>
          </a:p>
        </p:txBody>
      </p:sp>
      <p:sp>
        <p:nvSpPr>
          <p:cNvPr id="1475" name="Google Shape;1475;p107"/>
          <p:cNvSpPr/>
          <p:nvPr/>
        </p:nvSpPr>
        <p:spPr>
          <a:xfrm>
            <a:off x="7634800" y="3219600"/>
            <a:ext cx="607800" cy="607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r>
              <a:rPr lang="el"/>
              <a:t>5</a:t>
            </a:r>
            <a:endParaRPr/>
          </a:p>
        </p:txBody>
      </p:sp>
      <p:cxnSp>
        <p:nvCxnSpPr>
          <p:cNvPr id="1476" name="Google Shape;1476;p107"/>
          <p:cNvCxnSpPr>
            <a:stCxn id="1469" idx="3"/>
            <a:endCxn id="1470" idx="7"/>
          </p:cNvCxnSpPr>
          <p:nvPr/>
        </p:nvCxnSpPr>
        <p:spPr>
          <a:xfrm flipH="1">
            <a:off x="5863135" y="2291865"/>
            <a:ext cx="522600" cy="312000"/>
          </a:xfrm>
          <a:prstGeom prst="straightConnector1">
            <a:avLst/>
          </a:prstGeom>
          <a:noFill/>
          <a:ln cap="flat" cmpd="sng" w="9525">
            <a:solidFill>
              <a:srgbClr val="F3F3F3"/>
            </a:solidFill>
            <a:prstDash val="solid"/>
            <a:round/>
            <a:headEnd len="med" w="med" type="none"/>
            <a:tailEnd len="med" w="med" type="none"/>
          </a:ln>
        </p:spPr>
      </p:cxnSp>
      <p:cxnSp>
        <p:nvCxnSpPr>
          <p:cNvPr id="1477" name="Google Shape;1477;p107"/>
          <p:cNvCxnSpPr>
            <a:stCxn id="1469" idx="5"/>
            <a:endCxn id="1471" idx="1"/>
          </p:cNvCxnSpPr>
          <p:nvPr/>
        </p:nvCxnSpPr>
        <p:spPr>
          <a:xfrm>
            <a:off x="6815515" y="2291865"/>
            <a:ext cx="424800" cy="312000"/>
          </a:xfrm>
          <a:prstGeom prst="straightConnector1">
            <a:avLst/>
          </a:prstGeom>
          <a:noFill/>
          <a:ln cap="flat" cmpd="sng" w="9525">
            <a:solidFill>
              <a:srgbClr val="F3F3F3"/>
            </a:solidFill>
            <a:prstDash val="solid"/>
            <a:round/>
            <a:headEnd len="med" w="med" type="none"/>
            <a:tailEnd len="med" w="med" type="none"/>
          </a:ln>
        </p:spPr>
      </p:cxnSp>
      <p:cxnSp>
        <p:nvCxnSpPr>
          <p:cNvPr id="1478" name="Google Shape;1478;p107"/>
          <p:cNvCxnSpPr>
            <a:stCxn id="1470" idx="3"/>
          </p:cNvCxnSpPr>
          <p:nvPr/>
        </p:nvCxnSpPr>
        <p:spPr>
          <a:xfrm flipH="1">
            <a:off x="5241485" y="3033790"/>
            <a:ext cx="192000" cy="213600"/>
          </a:xfrm>
          <a:prstGeom prst="straightConnector1">
            <a:avLst/>
          </a:prstGeom>
          <a:noFill/>
          <a:ln cap="flat" cmpd="sng" w="9525">
            <a:solidFill>
              <a:srgbClr val="F3F3F3"/>
            </a:solidFill>
            <a:prstDash val="solid"/>
            <a:round/>
            <a:headEnd len="med" w="med" type="none"/>
            <a:tailEnd len="med" w="med" type="none"/>
          </a:ln>
        </p:spPr>
      </p:cxnSp>
      <p:cxnSp>
        <p:nvCxnSpPr>
          <p:cNvPr id="1479" name="Google Shape;1479;p107"/>
          <p:cNvCxnSpPr>
            <a:stCxn id="1470" idx="5"/>
            <a:endCxn id="1473" idx="0"/>
          </p:cNvCxnSpPr>
          <p:nvPr/>
        </p:nvCxnSpPr>
        <p:spPr>
          <a:xfrm>
            <a:off x="5863265" y="3033790"/>
            <a:ext cx="129600" cy="185700"/>
          </a:xfrm>
          <a:prstGeom prst="straightConnector1">
            <a:avLst/>
          </a:prstGeom>
          <a:noFill/>
          <a:ln cap="flat" cmpd="sng" w="9525">
            <a:solidFill>
              <a:srgbClr val="F3F3F3"/>
            </a:solidFill>
            <a:prstDash val="solid"/>
            <a:round/>
            <a:headEnd len="med" w="med" type="none"/>
            <a:tailEnd len="med" w="med" type="none"/>
          </a:ln>
        </p:spPr>
      </p:cxnSp>
      <p:cxnSp>
        <p:nvCxnSpPr>
          <p:cNvPr id="1480" name="Google Shape;1480;p107"/>
          <p:cNvCxnSpPr>
            <a:endCxn id="1474" idx="7"/>
          </p:cNvCxnSpPr>
          <p:nvPr/>
        </p:nvCxnSpPr>
        <p:spPr>
          <a:xfrm flipH="1">
            <a:off x="7062415" y="3075810"/>
            <a:ext cx="274500" cy="232800"/>
          </a:xfrm>
          <a:prstGeom prst="straightConnector1">
            <a:avLst/>
          </a:prstGeom>
          <a:noFill/>
          <a:ln cap="flat" cmpd="sng" w="9525">
            <a:solidFill>
              <a:srgbClr val="F3F3F3"/>
            </a:solidFill>
            <a:prstDash val="solid"/>
            <a:round/>
            <a:headEnd len="med" w="med" type="none"/>
            <a:tailEnd len="med" w="med" type="none"/>
          </a:ln>
        </p:spPr>
      </p:cxnSp>
      <p:cxnSp>
        <p:nvCxnSpPr>
          <p:cNvPr id="1481" name="Google Shape;1481;p107"/>
          <p:cNvCxnSpPr/>
          <p:nvPr/>
        </p:nvCxnSpPr>
        <p:spPr>
          <a:xfrm>
            <a:off x="7634890" y="3033810"/>
            <a:ext cx="183000" cy="227700"/>
          </a:xfrm>
          <a:prstGeom prst="straightConnector1">
            <a:avLst/>
          </a:prstGeom>
          <a:noFill/>
          <a:ln cap="flat" cmpd="sng" w="9525">
            <a:solidFill>
              <a:srgbClr val="F3F3F3"/>
            </a:solidFill>
            <a:prstDash val="solid"/>
            <a:round/>
            <a:headEnd len="med" w="med" type="none"/>
            <a:tailEnd len="med" w="med" type="none"/>
          </a:ln>
        </p:spPr>
      </p:cxn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5" name="Shape 1485"/>
        <p:cNvGrpSpPr/>
        <p:nvPr/>
      </p:nvGrpSpPr>
      <p:grpSpPr>
        <a:xfrm>
          <a:off x="0" y="0"/>
          <a:ext cx="0" cy="0"/>
          <a:chOff x="0" y="0"/>
          <a:chExt cx="0" cy="0"/>
        </a:xfrm>
      </p:grpSpPr>
      <p:sp>
        <p:nvSpPr>
          <p:cNvPr id="1486" name="Google Shape;1486;p108"/>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1487" name="Google Shape;1487;p108"/>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1488" name="Google Shape;1488;p108"/>
          <p:cNvSpPr/>
          <p:nvPr/>
        </p:nvSpPr>
        <p:spPr>
          <a:xfrm>
            <a:off x="3215192" y="970792"/>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1489" name="Google Shape;1489;p108"/>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1490" name="Google Shape;1490;p108"/>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1491" name="Google Shape;1491;p108"/>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1492" name="Google Shape;1492;p108"/>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1493" name="Google Shape;1493;p108"/>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494" name="Google Shape;1494;p108"/>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5" name="Google Shape;1495;p108"/>
          <p:cNvCxnSpPr>
            <a:stCxn id="1487" idx="3"/>
            <a:endCxn id="1488"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1496" name="Google Shape;1496;p108"/>
          <p:cNvCxnSpPr>
            <a:stCxn id="1487" idx="5"/>
            <a:endCxn id="1497"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1498" name="Google Shape;1498;p108"/>
          <p:cNvCxnSpPr>
            <a:stCxn id="1488" idx="3"/>
            <a:endCxn id="1489"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499" name="Google Shape;1499;p108"/>
          <p:cNvCxnSpPr>
            <a:stCxn id="1488" idx="5"/>
            <a:endCxn id="1490"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500" name="Google Shape;1500;p108"/>
          <p:cNvCxnSpPr>
            <a:stCxn id="1489"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501" name="Google Shape;1501;p108"/>
          <p:cNvCxnSpPr>
            <a:stCxn id="1489" idx="5"/>
            <a:endCxn id="1492"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502" name="Google Shape;1502;p108"/>
          <p:cNvCxnSpPr>
            <a:endCxn id="1493"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503" name="Google Shape;1503;p108"/>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504" name="Google Shape;1504;p108"/>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1505" name="Google Shape;1505;p108"/>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1506" name="Google Shape;1506;p108"/>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1507" name="Google Shape;1507;p108"/>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08"/>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08"/>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08"/>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1" name="Google Shape;1511;p108"/>
          <p:cNvCxnSpPr>
            <a:stCxn id="1504" idx="3"/>
            <a:endCxn id="1505"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512" name="Google Shape;1512;p108"/>
          <p:cNvCxnSpPr>
            <a:stCxn id="1504" idx="5"/>
            <a:endCxn id="1506"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513" name="Google Shape;1513;p108"/>
          <p:cNvCxnSpPr>
            <a:stCxn id="1505"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514" name="Google Shape;1514;p108"/>
          <p:cNvCxnSpPr>
            <a:stCxn id="1505" idx="5"/>
            <a:endCxn id="1508"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515" name="Google Shape;1515;p108"/>
          <p:cNvCxnSpPr>
            <a:endCxn id="1509"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516" name="Google Shape;1516;p108"/>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517" name="Google Shape;1517;p108"/>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1518" name="Google Shape;1518;p108"/>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1519" name="Google Shape;1519;p108"/>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1520" name="Google Shape;1520;p108"/>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1521" name="Google Shape;1521;p108"/>
          <p:cNvSpPr txBox="1"/>
          <p:nvPr/>
        </p:nvSpPr>
        <p:spPr>
          <a:xfrm>
            <a:off x="1090475" y="35227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1522" name="Google Shape;1522;p108"/>
          <p:cNvSpPr txBox="1"/>
          <p:nvPr/>
        </p:nvSpPr>
        <p:spPr>
          <a:xfrm>
            <a:off x="1090475" y="3871250"/>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1523" name="Google Shape;1523;p108"/>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1524" name="Google Shape;1524;p108"/>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1525" name="Google Shape;1525;p108"/>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1526" name="Google Shape;1526;p108"/>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1527" name="Google Shape;1527;p108"/>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1528" name="Google Shape;1528;p108"/>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1529" name="Google Shape;1529;p108"/>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1530" name="Google Shape;1530;p108"/>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1531" name="Google Shape;1531;p108"/>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5" name="Shape 1535"/>
        <p:cNvGrpSpPr/>
        <p:nvPr/>
      </p:nvGrpSpPr>
      <p:grpSpPr>
        <a:xfrm>
          <a:off x="0" y="0"/>
          <a:ext cx="0" cy="0"/>
          <a:chOff x="0" y="0"/>
          <a:chExt cx="0" cy="0"/>
        </a:xfrm>
      </p:grpSpPr>
      <p:sp>
        <p:nvSpPr>
          <p:cNvPr id="1536" name="Google Shape;1536;p109"/>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1537" name="Google Shape;1537;p109"/>
          <p:cNvSpPr/>
          <p:nvPr/>
        </p:nvSpPr>
        <p:spPr>
          <a:xfrm>
            <a:off x="4428546" y="566525"/>
            <a:ext cx="369900" cy="3699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1538" name="Google Shape;1538;p109"/>
          <p:cNvSpPr/>
          <p:nvPr/>
        </p:nvSpPr>
        <p:spPr>
          <a:xfrm>
            <a:off x="3215192" y="970792"/>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1539" name="Google Shape;1539;p109"/>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1540" name="Google Shape;1540;p109"/>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1541" name="Google Shape;1541;p109"/>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1542" name="Google Shape;1542;p109"/>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1543" name="Google Shape;1543;p109"/>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544" name="Google Shape;1544;p109"/>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5" name="Google Shape;1545;p109"/>
          <p:cNvCxnSpPr>
            <a:stCxn id="1537" idx="3"/>
            <a:endCxn id="1538"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1546" name="Google Shape;1546;p109"/>
          <p:cNvCxnSpPr>
            <a:stCxn id="1537" idx="5"/>
            <a:endCxn id="1547"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1548" name="Google Shape;1548;p109"/>
          <p:cNvCxnSpPr>
            <a:stCxn id="1538" idx="3"/>
            <a:endCxn id="1539"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549" name="Google Shape;1549;p109"/>
          <p:cNvCxnSpPr>
            <a:stCxn id="1538" idx="5"/>
            <a:endCxn id="1540"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550" name="Google Shape;1550;p109"/>
          <p:cNvCxnSpPr>
            <a:stCxn id="1539"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551" name="Google Shape;1551;p109"/>
          <p:cNvCxnSpPr>
            <a:stCxn id="1539" idx="5"/>
            <a:endCxn id="1542"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552" name="Google Shape;1552;p109"/>
          <p:cNvCxnSpPr>
            <a:endCxn id="1543"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553" name="Google Shape;1553;p109"/>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554" name="Google Shape;1554;p109"/>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1555" name="Google Shape;1555;p109"/>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1556" name="Google Shape;1556;p109"/>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1557" name="Google Shape;1557;p109"/>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09"/>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09"/>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09"/>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1" name="Google Shape;1561;p109"/>
          <p:cNvCxnSpPr>
            <a:stCxn id="1554" idx="3"/>
            <a:endCxn id="1555"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562" name="Google Shape;1562;p109"/>
          <p:cNvCxnSpPr>
            <a:stCxn id="1554" idx="5"/>
            <a:endCxn id="1556"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563" name="Google Shape;1563;p109"/>
          <p:cNvCxnSpPr>
            <a:stCxn id="1555"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564" name="Google Shape;1564;p109"/>
          <p:cNvCxnSpPr>
            <a:stCxn id="1555" idx="5"/>
            <a:endCxn id="1558"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565" name="Google Shape;1565;p109"/>
          <p:cNvCxnSpPr>
            <a:endCxn id="1559"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566" name="Google Shape;1566;p109"/>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567" name="Google Shape;1567;p109"/>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1568" name="Google Shape;1568;p109"/>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1569" name="Google Shape;1569;p109"/>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1570" name="Google Shape;1570;p109"/>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1571" name="Google Shape;1571;p109"/>
          <p:cNvSpPr txBox="1"/>
          <p:nvPr/>
        </p:nvSpPr>
        <p:spPr>
          <a:xfrm>
            <a:off x="1090475" y="35227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1572" name="Google Shape;1572;p109"/>
          <p:cNvSpPr txBox="1"/>
          <p:nvPr/>
        </p:nvSpPr>
        <p:spPr>
          <a:xfrm>
            <a:off x="1090475" y="3871250"/>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1573" name="Google Shape;1573;p109"/>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1574" name="Google Shape;1574;p109"/>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1575" name="Google Shape;1575;p109"/>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1576" name="Google Shape;1576;p109"/>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09"/>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1578" name="Google Shape;1578;p109"/>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1579" name="Google Shape;1579;p109"/>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1580" name="Google Shape;1580;p109"/>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1581" name="Google Shape;1581;p109"/>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1582" name="Google Shape;1582;p109"/>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sp>
        <p:nvSpPr>
          <p:cNvPr id="1587" name="Google Shape;1587;p110"/>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1588" name="Google Shape;1588;p110"/>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1589" name="Google Shape;1589;p110"/>
          <p:cNvSpPr/>
          <p:nvPr/>
        </p:nvSpPr>
        <p:spPr>
          <a:xfrm>
            <a:off x="3215192" y="970792"/>
            <a:ext cx="369900" cy="3699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1590" name="Google Shape;1590;p110"/>
          <p:cNvSpPr/>
          <p:nvPr/>
        </p:nvSpPr>
        <p:spPr>
          <a:xfrm>
            <a:off x="2635513" y="142243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1591" name="Google Shape;1591;p110"/>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1592" name="Google Shape;1592;p110"/>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1593" name="Google Shape;1593;p110"/>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1594" name="Google Shape;1594;p110"/>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595" name="Google Shape;1595;p110"/>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6" name="Google Shape;1596;p110"/>
          <p:cNvCxnSpPr>
            <a:stCxn id="1588" idx="3"/>
            <a:endCxn id="1589"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1597" name="Google Shape;1597;p110"/>
          <p:cNvCxnSpPr>
            <a:stCxn id="1588" idx="5"/>
            <a:endCxn id="1598"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1599" name="Google Shape;1599;p110"/>
          <p:cNvCxnSpPr>
            <a:stCxn id="1589" idx="3"/>
            <a:endCxn id="1590"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600" name="Google Shape;1600;p110"/>
          <p:cNvCxnSpPr>
            <a:stCxn id="1589" idx="5"/>
            <a:endCxn id="1591"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601" name="Google Shape;1601;p110"/>
          <p:cNvCxnSpPr>
            <a:stCxn id="1590"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602" name="Google Shape;1602;p110"/>
          <p:cNvCxnSpPr>
            <a:stCxn id="1590" idx="5"/>
            <a:endCxn id="1593"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603" name="Google Shape;1603;p110"/>
          <p:cNvCxnSpPr>
            <a:endCxn id="1594"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604" name="Google Shape;1604;p110"/>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605" name="Google Shape;1605;p110"/>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1606" name="Google Shape;1606;p110"/>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1607" name="Google Shape;1607;p110"/>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1608" name="Google Shape;1608;p110"/>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10"/>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0"/>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0"/>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0"/>
          <p:cNvCxnSpPr>
            <a:stCxn id="1605" idx="3"/>
            <a:endCxn id="1606"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613" name="Google Shape;1613;p110"/>
          <p:cNvCxnSpPr>
            <a:stCxn id="1605" idx="5"/>
            <a:endCxn id="1607"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614" name="Google Shape;1614;p110"/>
          <p:cNvCxnSpPr>
            <a:stCxn id="1606"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615" name="Google Shape;1615;p110"/>
          <p:cNvCxnSpPr>
            <a:stCxn id="1606" idx="5"/>
            <a:endCxn id="1609"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616" name="Google Shape;1616;p110"/>
          <p:cNvCxnSpPr>
            <a:endCxn id="1610"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617" name="Google Shape;1617;p110"/>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618" name="Google Shape;1618;p110"/>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1619" name="Google Shape;1619;p110"/>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1620" name="Google Shape;1620;p110"/>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1621" name="Google Shape;1621;p110"/>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1622" name="Google Shape;1622;p110"/>
          <p:cNvSpPr txBox="1"/>
          <p:nvPr/>
        </p:nvSpPr>
        <p:spPr>
          <a:xfrm>
            <a:off x="1090475" y="35227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1623" name="Google Shape;1623;p110"/>
          <p:cNvSpPr txBox="1"/>
          <p:nvPr/>
        </p:nvSpPr>
        <p:spPr>
          <a:xfrm>
            <a:off x="1090475" y="3871250"/>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1624" name="Google Shape;1624;p110"/>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1625" name="Google Shape;1625;p110"/>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1626" name="Google Shape;1626;p110"/>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1627" name="Google Shape;1627;p110"/>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0"/>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0"/>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1630" name="Google Shape;1630;p110"/>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1631" name="Google Shape;1631;p110"/>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1632" name="Google Shape;1632;p110"/>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1633" name="Google Shape;1633;p110"/>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1634" name="Google Shape;1634;p110"/>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111"/>
          <p:cNvSpPr txBox="1"/>
          <p:nvPr>
            <p:ph type="title"/>
          </p:nvPr>
        </p:nvSpPr>
        <p:spPr>
          <a:xfrm>
            <a:off x="311700" y="445025"/>
            <a:ext cx="13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Tree</a:t>
            </a:r>
            <a:endParaRPr/>
          </a:p>
        </p:txBody>
      </p:sp>
      <p:sp>
        <p:nvSpPr>
          <p:cNvPr id="1640" name="Google Shape;1640;p111"/>
          <p:cNvSpPr/>
          <p:nvPr/>
        </p:nvSpPr>
        <p:spPr>
          <a:xfrm>
            <a:off x="4428546" y="56652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1</a:t>
            </a:r>
            <a:endParaRPr/>
          </a:p>
        </p:txBody>
      </p:sp>
      <p:sp>
        <p:nvSpPr>
          <p:cNvPr id="1641" name="Google Shape;1641;p111"/>
          <p:cNvSpPr/>
          <p:nvPr/>
        </p:nvSpPr>
        <p:spPr>
          <a:xfrm>
            <a:off x="3215192" y="970792"/>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2</a:t>
            </a:r>
            <a:endParaRPr sz="1100"/>
          </a:p>
        </p:txBody>
      </p:sp>
      <p:sp>
        <p:nvSpPr>
          <p:cNvPr id="1642" name="Google Shape;1642;p111"/>
          <p:cNvSpPr/>
          <p:nvPr/>
        </p:nvSpPr>
        <p:spPr>
          <a:xfrm>
            <a:off x="2635513" y="1422435"/>
            <a:ext cx="369900" cy="3699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4</a:t>
            </a:r>
            <a:endParaRPr/>
          </a:p>
        </p:txBody>
      </p:sp>
      <p:sp>
        <p:nvSpPr>
          <p:cNvPr id="1643" name="Google Shape;1643;p111"/>
          <p:cNvSpPr/>
          <p:nvPr/>
        </p:nvSpPr>
        <p:spPr>
          <a:xfrm>
            <a:off x="3735488" y="142243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5</a:t>
            </a:r>
            <a:endParaRPr/>
          </a:p>
        </p:txBody>
      </p:sp>
      <p:sp>
        <p:nvSpPr>
          <p:cNvPr id="1644" name="Google Shape;1644;p111"/>
          <p:cNvSpPr/>
          <p:nvPr/>
        </p:nvSpPr>
        <p:spPr>
          <a:xfrm>
            <a:off x="232490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8</a:t>
            </a:r>
            <a:endParaRPr/>
          </a:p>
        </p:txBody>
      </p:sp>
      <p:sp>
        <p:nvSpPr>
          <p:cNvPr id="1645" name="Google Shape;1645;p111"/>
          <p:cNvSpPr/>
          <p:nvPr/>
        </p:nvSpPr>
        <p:spPr>
          <a:xfrm>
            <a:off x="2845196" y="1851357"/>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9</a:t>
            </a:r>
            <a:endParaRPr/>
          </a:p>
        </p:txBody>
      </p:sp>
      <p:sp>
        <p:nvSpPr>
          <p:cNvPr id="1646" name="Google Shape;1646;p111"/>
          <p:cNvSpPr/>
          <p:nvPr/>
        </p:nvSpPr>
        <p:spPr>
          <a:xfrm>
            <a:off x="3365491"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647" name="Google Shape;1647;p111"/>
          <p:cNvSpPr/>
          <p:nvPr/>
        </p:nvSpPr>
        <p:spPr>
          <a:xfrm>
            <a:off x="4029740" y="1851357"/>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8" name="Google Shape;1648;p111"/>
          <p:cNvCxnSpPr>
            <a:stCxn id="1640" idx="3"/>
            <a:endCxn id="1641" idx="6"/>
          </p:cNvCxnSpPr>
          <p:nvPr/>
        </p:nvCxnSpPr>
        <p:spPr>
          <a:xfrm flipH="1">
            <a:off x="3585116" y="882254"/>
            <a:ext cx="897600" cy="273600"/>
          </a:xfrm>
          <a:prstGeom prst="straightConnector1">
            <a:avLst/>
          </a:prstGeom>
          <a:noFill/>
          <a:ln cap="flat" cmpd="sng" w="9525">
            <a:solidFill>
              <a:srgbClr val="FFFFFF"/>
            </a:solidFill>
            <a:prstDash val="solid"/>
            <a:round/>
            <a:headEnd len="med" w="med" type="none"/>
            <a:tailEnd len="med" w="med" type="none"/>
          </a:ln>
        </p:spPr>
      </p:cxnSp>
      <p:cxnSp>
        <p:nvCxnSpPr>
          <p:cNvPr id="1649" name="Google Shape;1649;p111"/>
          <p:cNvCxnSpPr>
            <a:stCxn id="1640" idx="5"/>
            <a:endCxn id="1650" idx="2"/>
          </p:cNvCxnSpPr>
          <p:nvPr/>
        </p:nvCxnSpPr>
        <p:spPr>
          <a:xfrm>
            <a:off x="4744275" y="882254"/>
            <a:ext cx="882000" cy="285000"/>
          </a:xfrm>
          <a:prstGeom prst="straightConnector1">
            <a:avLst/>
          </a:prstGeom>
          <a:noFill/>
          <a:ln cap="flat" cmpd="sng" w="9525">
            <a:solidFill>
              <a:srgbClr val="FFFFFF"/>
            </a:solidFill>
            <a:prstDash val="solid"/>
            <a:round/>
            <a:headEnd len="med" w="med" type="none"/>
            <a:tailEnd len="med" w="med" type="none"/>
          </a:ln>
        </p:spPr>
      </p:cxnSp>
      <p:cxnSp>
        <p:nvCxnSpPr>
          <p:cNvPr id="1651" name="Google Shape;1651;p111"/>
          <p:cNvCxnSpPr>
            <a:stCxn id="1641" idx="3"/>
            <a:endCxn id="1642" idx="7"/>
          </p:cNvCxnSpPr>
          <p:nvPr/>
        </p:nvCxnSpPr>
        <p:spPr>
          <a:xfrm flipH="1">
            <a:off x="2951362" y="1286522"/>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652" name="Google Shape;1652;p111"/>
          <p:cNvCxnSpPr>
            <a:stCxn id="1641" idx="5"/>
            <a:endCxn id="1643" idx="1"/>
          </p:cNvCxnSpPr>
          <p:nvPr/>
        </p:nvCxnSpPr>
        <p:spPr>
          <a:xfrm>
            <a:off x="3530921" y="1286522"/>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653" name="Google Shape;1653;p111"/>
          <p:cNvCxnSpPr>
            <a:stCxn id="1642" idx="3"/>
          </p:cNvCxnSpPr>
          <p:nvPr/>
        </p:nvCxnSpPr>
        <p:spPr>
          <a:xfrm flipH="1">
            <a:off x="2572684" y="1738165"/>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654" name="Google Shape;1654;p111"/>
          <p:cNvCxnSpPr>
            <a:stCxn id="1642" idx="5"/>
            <a:endCxn id="1645" idx="0"/>
          </p:cNvCxnSpPr>
          <p:nvPr/>
        </p:nvCxnSpPr>
        <p:spPr>
          <a:xfrm>
            <a:off x="2951242" y="1738165"/>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655" name="Google Shape;1655;p111"/>
          <p:cNvCxnSpPr>
            <a:endCxn id="1646" idx="7"/>
          </p:cNvCxnSpPr>
          <p:nvPr/>
        </p:nvCxnSpPr>
        <p:spPr>
          <a:xfrm flipH="1">
            <a:off x="3681221" y="1763928"/>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656" name="Google Shape;1656;p111"/>
          <p:cNvCxnSpPr/>
          <p:nvPr/>
        </p:nvCxnSpPr>
        <p:spPr>
          <a:xfrm>
            <a:off x="4029795" y="1738258"/>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657" name="Google Shape;1657;p111"/>
          <p:cNvSpPr/>
          <p:nvPr/>
        </p:nvSpPr>
        <p:spPr>
          <a:xfrm>
            <a:off x="5634655" y="1026340"/>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3</a:t>
            </a:r>
            <a:endParaRPr/>
          </a:p>
        </p:txBody>
      </p:sp>
      <p:sp>
        <p:nvSpPr>
          <p:cNvPr id="1658" name="Google Shape;1658;p111"/>
          <p:cNvSpPr/>
          <p:nvPr/>
        </p:nvSpPr>
        <p:spPr>
          <a:xfrm>
            <a:off x="5054976" y="1477983"/>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6</a:t>
            </a:r>
            <a:endParaRPr/>
          </a:p>
        </p:txBody>
      </p:sp>
      <p:sp>
        <p:nvSpPr>
          <p:cNvPr id="1659" name="Google Shape;1659;p111"/>
          <p:cNvSpPr/>
          <p:nvPr/>
        </p:nvSpPr>
        <p:spPr>
          <a:xfrm>
            <a:off x="6154951" y="1477983"/>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l"/>
              <a:t>7</a:t>
            </a:r>
            <a:endParaRPr/>
          </a:p>
        </p:txBody>
      </p:sp>
      <p:sp>
        <p:nvSpPr>
          <p:cNvPr id="1660" name="Google Shape;1660;p111"/>
          <p:cNvSpPr/>
          <p:nvPr/>
        </p:nvSpPr>
        <p:spPr>
          <a:xfrm>
            <a:off x="4744363"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11"/>
          <p:cNvSpPr/>
          <p:nvPr/>
        </p:nvSpPr>
        <p:spPr>
          <a:xfrm>
            <a:off x="5264659" y="1906905"/>
            <a:ext cx="369900" cy="369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11"/>
          <p:cNvSpPr/>
          <p:nvPr/>
        </p:nvSpPr>
        <p:spPr>
          <a:xfrm>
            <a:off x="5784955"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11"/>
          <p:cNvSpPr/>
          <p:nvPr/>
        </p:nvSpPr>
        <p:spPr>
          <a:xfrm>
            <a:off x="6449204" y="1906905"/>
            <a:ext cx="369900" cy="369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4" name="Google Shape;1664;p111"/>
          <p:cNvCxnSpPr>
            <a:stCxn id="1657" idx="3"/>
            <a:endCxn id="1658" idx="7"/>
          </p:cNvCxnSpPr>
          <p:nvPr/>
        </p:nvCxnSpPr>
        <p:spPr>
          <a:xfrm flipH="1">
            <a:off x="5370826" y="1342070"/>
            <a:ext cx="318000" cy="190200"/>
          </a:xfrm>
          <a:prstGeom prst="straightConnector1">
            <a:avLst/>
          </a:prstGeom>
          <a:noFill/>
          <a:ln cap="flat" cmpd="sng" w="9525">
            <a:solidFill>
              <a:srgbClr val="F3F3F3"/>
            </a:solidFill>
            <a:prstDash val="solid"/>
            <a:round/>
            <a:headEnd len="med" w="med" type="none"/>
            <a:tailEnd len="med" w="med" type="none"/>
          </a:ln>
        </p:spPr>
      </p:cxnSp>
      <p:cxnSp>
        <p:nvCxnSpPr>
          <p:cNvPr id="1665" name="Google Shape;1665;p111"/>
          <p:cNvCxnSpPr>
            <a:stCxn id="1657" idx="5"/>
            <a:endCxn id="1659" idx="1"/>
          </p:cNvCxnSpPr>
          <p:nvPr/>
        </p:nvCxnSpPr>
        <p:spPr>
          <a:xfrm>
            <a:off x="5950385" y="1342070"/>
            <a:ext cx="258600" cy="190200"/>
          </a:xfrm>
          <a:prstGeom prst="straightConnector1">
            <a:avLst/>
          </a:prstGeom>
          <a:noFill/>
          <a:ln cap="flat" cmpd="sng" w="9525">
            <a:solidFill>
              <a:srgbClr val="F3F3F3"/>
            </a:solidFill>
            <a:prstDash val="solid"/>
            <a:round/>
            <a:headEnd len="med" w="med" type="none"/>
            <a:tailEnd len="med" w="med" type="none"/>
          </a:ln>
        </p:spPr>
      </p:cxnSp>
      <p:cxnSp>
        <p:nvCxnSpPr>
          <p:cNvPr id="1666" name="Google Shape;1666;p111"/>
          <p:cNvCxnSpPr>
            <a:stCxn id="1658" idx="3"/>
          </p:cNvCxnSpPr>
          <p:nvPr/>
        </p:nvCxnSpPr>
        <p:spPr>
          <a:xfrm flipH="1">
            <a:off x="4992147" y="1793713"/>
            <a:ext cx="117000" cy="129900"/>
          </a:xfrm>
          <a:prstGeom prst="straightConnector1">
            <a:avLst/>
          </a:prstGeom>
          <a:noFill/>
          <a:ln cap="flat" cmpd="sng" w="9525">
            <a:solidFill>
              <a:srgbClr val="F3F3F3"/>
            </a:solidFill>
            <a:prstDash val="solid"/>
            <a:round/>
            <a:headEnd len="med" w="med" type="none"/>
            <a:tailEnd len="med" w="med" type="none"/>
          </a:ln>
        </p:spPr>
      </p:cxnSp>
      <p:cxnSp>
        <p:nvCxnSpPr>
          <p:cNvPr id="1667" name="Google Shape;1667;p111"/>
          <p:cNvCxnSpPr>
            <a:stCxn id="1658" idx="5"/>
            <a:endCxn id="1661" idx="0"/>
          </p:cNvCxnSpPr>
          <p:nvPr/>
        </p:nvCxnSpPr>
        <p:spPr>
          <a:xfrm>
            <a:off x="5370706" y="1793713"/>
            <a:ext cx="78900" cy="113100"/>
          </a:xfrm>
          <a:prstGeom prst="straightConnector1">
            <a:avLst/>
          </a:prstGeom>
          <a:noFill/>
          <a:ln cap="flat" cmpd="sng" w="9525">
            <a:solidFill>
              <a:srgbClr val="F3F3F3"/>
            </a:solidFill>
            <a:prstDash val="solid"/>
            <a:round/>
            <a:headEnd len="med" w="med" type="none"/>
            <a:tailEnd len="med" w="med" type="none"/>
          </a:ln>
        </p:spPr>
      </p:cxnSp>
      <p:cxnSp>
        <p:nvCxnSpPr>
          <p:cNvPr id="1668" name="Google Shape;1668;p111"/>
          <p:cNvCxnSpPr>
            <a:endCxn id="1662" idx="7"/>
          </p:cNvCxnSpPr>
          <p:nvPr/>
        </p:nvCxnSpPr>
        <p:spPr>
          <a:xfrm flipH="1">
            <a:off x="6100684" y="1819476"/>
            <a:ext cx="167100" cy="141600"/>
          </a:xfrm>
          <a:prstGeom prst="straightConnector1">
            <a:avLst/>
          </a:prstGeom>
          <a:noFill/>
          <a:ln cap="flat" cmpd="sng" w="9525">
            <a:solidFill>
              <a:srgbClr val="F3F3F3"/>
            </a:solidFill>
            <a:prstDash val="solid"/>
            <a:round/>
            <a:headEnd len="med" w="med" type="none"/>
            <a:tailEnd len="med" w="med" type="none"/>
          </a:ln>
        </p:spPr>
      </p:cxnSp>
      <p:cxnSp>
        <p:nvCxnSpPr>
          <p:cNvPr id="1669" name="Google Shape;1669;p111"/>
          <p:cNvCxnSpPr/>
          <p:nvPr/>
        </p:nvCxnSpPr>
        <p:spPr>
          <a:xfrm>
            <a:off x="6449258" y="1793806"/>
            <a:ext cx="111300" cy="138600"/>
          </a:xfrm>
          <a:prstGeom prst="straightConnector1">
            <a:avLst/>
          </a:prstGeom>
          <a:noFill/>
          <a:ln cap="flat" cmpd="sng" w="9525">
            <a:solidFill>
              <a:srgbClr val="F3F3F3"/>
            </a:solidFill>
            <a:prstDash val="solid"/>
            <a:round/>
            <a:headEnd len="med" w="med" type="none"/>
            <a:tailEnd len="med" w="med" type="none"/>
          </a:ln>
        </p:spPr>
      </p:cxnSp>
      <p:sp>
        <p:nvSpPr>
          <p:cNvPr id="1670" name="Google Shape;1670;p111"/>
          <p:cNvSpPr txBox="1"/>
          <p:nvPr/>
        </p:nvSpPr>
        <p:spPr>
          <a:xfrm>
            <a:off x="3340500" y="185135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10</a:t>
            </a:r>
            <a:endParaRPr/>
          </a:p>
        </p:txBody>
      </p:sp>
      <p:cxnSp>
        <p:nvCxnSpPr>
          <p:cNvPr id="1671" name="Google Shape;1671;p111"/>
          <p:cNvCxnSpPr/>
          <p:nvPr/>
        </p:nvCxnSpPr>
        <p:spPr>
          <a:xfrm>
            <a:off x="1436825" y="3221650"/>
            <a:ext cx="0" cy="1749300"/>
          </a:xfrm>
          <a:prstGeom prst="straightConnector1">
            <a:avLst/>
          </a:prstGeom>
          <a:noFill/>
          <a:ln cap="flat" cmpd="sng" w="9525">
            <a:solidFill>
              <a:srgbClr val="FFFFFF"/>
            </a:solidFill>
            <a:prstDash val="solid"/>
            <a:round/>
            <a:headEnd len="med" w="med" type="none"/>
            <a:tailEnd len="med" w="med" type="none"/>
          </a:ln>
        </p:spPr>
      </p:cxnSp>
      <p:sp>
        <p:nvSpPr>
          <p:cNvPr id="1672" name="Google Shape;1672;p111"/>
          <p:cNvSpPr txBox="1"/>
          <p:nvPr/>
        </p:nvSpPr>
        <p:spPr>
          <a:xfrm>
            <a:off x="3517850" y="2466925"/>
            <a:ext cx="805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Nodes</a:t>
            </a:r>
            <a:endParaRPr b="1">
              <a:solidFill>
                <a:schemeClr val="accent5"/>
              </a:solidFill>
            </a:endParaRPr>
          </a:p>
        </p:txBody>
      </p:sp>
      <p:sp>
        <p:nvSpPr>
          <p:cNvPr id="1673" name="Google Shape;1673;p111"/>
          <p:cNvSpPr txBox="1"/>
          <p:nvPr/>
        </p:nvSpPr>
        <p:spPr>
          <a:xfrm>
            <a:off x="1090475" y="317912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A</a:t>
            </a:r>
            <a:endParaRPr>
              <a:solidFill>
                <a:srgbClr val="F3F3F3"/>
              </a:solidFill>
            </a:endParaRPr>
          </a:p>
        </p:txBody>
      </p:sp>
      <p:sp>
        <p:nvSpPr>
          <p:cNvPr id="1674" name="Google Shape;1674;p111"/>
          <p:cNvSpPr txBox="1"/>
          <p:nvPr/>
        </p:nvSpPr>
        <p:spPr>
          <a:xfrm>
            <a:off x="1090475" y="35227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B</a:t>
            </a:r>
            <a:endParaRPr>
              <a:solidFill>
                <a:srgbClr val="F3F3F3"/>
              </a:solidFill>
            </a:endParaRPr>
          </a:p>
        </p:txBody>
      </p:sp>
      <p:sp>
        <p:nvSpPr>
          <p:cNvPr id="1675" name="Google Shape;1675;p111"/>
          <p:cNvSpPr txBox="1"/>
          <p:nvPr/>
        </p:nvSpPr>
        <p:spPr>
          <a:xfrm>
            <a:off x="1090475" y="3871250"/>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C</a:t>
            </a:r>
            <a:endParaRPr>
              <a:solidFill>
                <a:srgbClr val="F3F3F3"/>
              </a:solidFill>
            </a:endParaRPr>
          </a:p>
        </p:txBody>
      </p:sp>
      <p:cxnSp>
        <p:nvCxnSpPr>
          <p:cNvPr id="1676" name="Google Shape;1676;p111"/>
          <p:cNvCxnSpPr/>
          <p:nvPr/>
        </p:nvCxnSpPr>
        <p:spPr>
          <a:xfrm>
            <a:off x="1436825" y="3179125"/>
            <a:ext cx="6420600" cy="0"/>
          </a:xfrm>
          <a:prstGeom prst="straightConnector1">
            <a:avLst/>
          </a:prstGeom>
          <a:noFill/>
          <a:ln cap="flat" cmpd="sng" w="9525">
            <a:solidFill>
              <a:srgbClr val="F3F3F3"/>
            </a:solidFill>
            <a:prstDash val="solid"/>
            <a:round/>
            <a:headEnd len="med" w="med" type="none"/>
            <a:tailEnd len="med" w="med" type="none"/>
          </a:ln>
        </p:spPr>
      </p:cxnSp>
      <p:sp>
        <p:nvSpPr>
          <p:cNvPr id="1677" name="Google Shape;1677;p111"/>
          <p:cNvSpPr txBox="1"/>
          <p:nvPr/>
        </p:nvSpPr>
        <p:spPr>
          <a:xfrm rot="-5400000">
            <a:off x="326225" y="3522775"/>
            <a:ext cx="1062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Traversals</a:t>
            </a:r>
            <a:endParaRPr>
              <a:solidFill>
                <a:srgbClr val="F3F3F3"/>
              </a:solidFill>
            </a:endParaRPr>
          </a:p>
        </p:txBody>
      </p:sp>
      <p:sp>
        <p:nvSpPr>
          <p:cNvPr id="1678" name="Google Shape;1678;p111"/>
          <p:cNvSpPr txBox="1"/>
          <p:nvPr/>
        </p:nvSpPr>
        <p:spPr>
          <a:xfrm>
            <a:off x="1436825" y="2712625"/>
            <a:ext cx="6448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a:solidFill>
                  <a:schemeClr val="accent5"/>
                </a:solidFill>
              </a:rPr>
              <a:t>1    2    4    8    9    5   10  11  3   6   12   13   7  14  15</a:t>
            </a:r>
            <a:endParaRPr b="1">
              <a:solidFill>
                <a:schemeClr val="accent5"/>
              </a:solidFill>
            </a:endParaRPr>
          </a:p>
        </p:txBody>
      </p:sp>
      <p:sp>
        <p:nvSpPr>
          <p:cNvPr id="1679" name="Google Shape;1679;p111"/>
          <p:cNvSpPr/>
          <p:nvPr/>
        </p:nvSpPr>
        <p:spPr>
          <a:xfrm>
            <a:off x="14490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11"/>
          <p:cNvSpPr/>
          <p:nvPr/>
        </p:nvSpPr>
        <p:spPr>
          <a:xfrm>
            <a:off x="1754500"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1"/>
          <p:cNvSpPr/>
          <p:nvPr/>
        </p:nvSpPr>
        <p:spPr>
          <a:xfrm>
            <a:off x="2042638" y="3221650"/>
            <a:ext cx="258600" cy="2586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11"/>
          <p:cNvSpPr txBox="1"/>
          <p:nvPr/>
        </p:nvSpPr>
        <p:spPr>
          <a:xfrm>
            <a:off x="1090475" y="4229475"/>
            <a:ext cx="4665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3F3F3"/>
                </a:solidFill>
              </a:rPr>
              <a:t>D</a:t>
            </a:r>
            <a:endParaRPr>
              <a:solidFill>
                <a:srgbClr val="F3F3F3"/>
              </a:solidFill>
            </a:endParaRPr>
          </a:p>
        </p:txBody>
      </p:sp>
      <p:sp>
        <p:nvSpPr>
          <p:cNvPr id="1683" name="Google Shape;1683;p111"/>
          <p:cNvSpPr txBox="1"/>
          <p:nvPr/>
        </p:nvSpPr>
        <p:spPr>
          <a:xfrm>
            <a:off x="4042388" y="1851325"/>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11</a:t>
            </a:r>
            <a:endParaRPr/>
          </a:p>
        </p:txBody>
      </p:sp>
      <p:sp>
        <p:nvSpPr>
          <p:cNvPr id="1684" name="Google Shape;1684;p111"/>
          <p:cNvSpPr txBox="1"/>
          <p:nvPr/>
        </p:nvSpPr>
        <p:spPr>
          <a:xfrm>
            <a:off x="474428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12</a:t>
            </a:r>
            <a:endParaRPr/>
          </a:p>
        </p:txBody>
      </p:sp>
      <p:sp>
        <p:nvSpPr>
          <p:cNvPr id="1685" name="Google Shape;1685;p111"/>
          <p:cNvSpPr txBox="1"/>
          <p:nvPr/>
        </p:nvSpPr>
        <p:spPr>
          <a:xfrm>
            <a:off x="5264613"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13</a:t>
            </a:r>
            <a:endParaRPr/>
          </a:p>
        </p:txBody>
      </p:sp>
      <p:sp>
        <p:nvSpPr>
          <p:cNvPr id="1686" name="Google Shape;1686;p111"/>
          <p:cNvSpPr txBox="1"/>
          <p:nvPr/>
        </p:nvSpPr>
        <p:spPr>
          <a:xfrm>
            <a:off x="6449238" y="1906888"/>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15</a:t>
            </a:r>
            <a:endParaRPr/>
          </a:p>
        </p:txBody>
      </p:sp>
      <p:sp>
        <p:nvSpPr>
          <p:cNvPr id="1687" name="Google Shape;1687;p111"/>
          <p:cNvSpPr txBox="1"/>
          <p:nvPr/>
        </p:nvSpPr>
        <p:spPr>
          <a:xfrm>
            <a:off x="5787938" y="1906900"/>
            <a:ext cx="5079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t>14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