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Fira Sans Condensed"/>
      <p:regular r:id="rId49"/>
      <p:bold r:id="rId50"/>
      <p:italic r:id="rId51"/>
      <p:boldItalic r:id="rId52"/>
    </p:embeddedFont>
    <p:embeddedFont>
      <p:font typeface="Merriweather"/>
      <p:regular r:id="rId53"/>
      <p:bold r:id="rId54"/>
      <p:italic r:id="rId55"/>
      <p:boldItalic r:id="rId56"/>
    </p:embeddedFont>
    <p:embeddedFont>
      <p:font typeface="Fira Sans Extra Condense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FiraSans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Condensed-italic.fntdata"/><Relationship Id="rId50" Type="http://schemas.openxmlformats.org/officeDocument/2006/relationships/font" Target="fonts/FiraSansCondensed-bold.fntdata"/><Relationship Id="rId53" Type="http://schemas.openxmlformats.org/officeDocument/2006/relationships/font" Target="fonts/Merriweather-regular.fntdata"/><Relationship Id="rId52" Type="http://schemas.openxmlformats.org/officeDocument/2006/relationships/font" Target="fonts/FiraSansCondensed-boldItalic.fntdata"/><Relationship Id="rId11" Type="http://schemas.openxmlformats.org/officeDocument/2006/relationships/slide" Target="slides/slide6.xml"/><Relationship Id="rId55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-bold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-regular.fntdata"/><Relationship Id="rId12" Type="http://schemas.openxmlformats.org/officeDocument/2006/relationships/slide" Target="slides/slide7.xml"/><Relationship Id="rId56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-italic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b0d8ec24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9b0d8ec24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b0d8ec2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9b0d8ec2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b0d8ec2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b0d8ec2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9b0d8ec2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9b0d8ec2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b0d8ec2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9b0d8ec2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9b0d8ec2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9b0d8ec2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b0d8ec24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9b0d8ec2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9b0d8ec24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9b0d8ec24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9b0d8ec24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9b0d8ec24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9db41a1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9db41a1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b0d8ec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b0d8ec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9db41a19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9db41a1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9b0d8ec2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9b0d8ec2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9b0d8ec2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9b0d8ec2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9b0d8ec24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9b0d8ec24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9b0d8ec24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9b0d8ec24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9b0d8ec24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9b0d8ec24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9db41a1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9db41a1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9db41a1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9db41a1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9b0d8ec24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9b0d8ec24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b0d8ec24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b0d8ec24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b0d8ec24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b0d8ec24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9b0d8ec24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9b0d8ec2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9b0d8ec2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9b0d8ec2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9b0d8ec2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9b0d8ec2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9b0d8ec2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9b0d8ec2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b0d8ec24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b0d8ec24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b0d8ec24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b0d8ec24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9b0d8ec24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9b0d8ec24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9b0d8ec24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9b0d8ec24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9b0d8ec24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9b0d8ec24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b578d4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b578d4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b0d8ec2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b0d8ec2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b0d8ec2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b0d8ec2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b0d8ec2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b0d8ec2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b0d8ec24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b0d8ec24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9b0d8ec24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9b0d8ec2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b0d8ec2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b0d8ec2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C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Fira Sans Extra Condensed"/>
              <a:buNone/>
              <a:defRPr b="1" sz="3600">
                <a:solidFill>
                  <a:srgbClr val="EFEFE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 1">
  <p:cSld name="SECTION_HEADER_1">
    <p:bg>
      <p:bgPr>
        <a:solidFill>
          <a:srgbClr val="CC00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Fira Sans Extra Condensed"/>
              <a:buNone/>
              <a:defRPr b="1" sz="3600">
                <a:solidFill>
                  <a:srgbClr val="EFEFE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Fira Sans Condensed"/>
              <a:buNone/>
              <a:defRPr b="1" sz="37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4400" y="3803423"/>
            <a:ext cx="1585700" cy="13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1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5" name="Google Shape;35;p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Fira Sans Condensed"/>
              <a:buNone/>
              <a:defRPr b="1" sz="37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4400" y="3803423"/>
            <a:ext cx="1585700" cy="13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0"/>
            <a:ext cx="9144000" cy="922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Condensed"/>
              <a:buNone/>
              <a:defRPr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UMZcwAHba1o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ichidubey.github.io/Strong-APA-Documentation/html/" TargetMode="External"/><Relationship Id="rId4" Type="http://schemas.openxmlformats.org/officeDocument/2006/relationships/hyperlink" Target="https://richidubey.github.io/Strong-APA-Documentation/html/" TargetMode="External"/><Relationship Id="rId5" Type="http://schemas.openxmlformats.org/officeDocument/2006/relationships/hyperlink" Target="https://richidubey.github.io/Strong-APA-Documentation/html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539725"/>
            <a:ext cx="5778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Google Summer of Code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0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Operating Systems Special</a:t>
            </a:r>
            <a:endParaRPr i="1" sz="2000">
              <a:solidFill>
                <a:srgbClr val="66666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150" y="296188"/>
            <a:ext cx="1449975" cy="1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026050" y="3311875"/>
            <a:ext cx="276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Stefanos Baziotis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stefanos.baziotis@gmail.com</a:t>
            </a:r>
            <a:endParaRPr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Timeline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3" y="952925"/>
            <a:ext cx="7744287" cy="406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99875" y="1580575"/>
            <a:ext cx="6124500" cy="52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Preparation</a:t>
            </a:r>
            <a:endParaRPr b="1" sz="2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824475" y="1580575"/>
            <a:ext cx="311100" cy="523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0" name="Google Shape;160;p24"/>
          <p:cNvCxnSpPr/>
          <p:nvPr/>
        </p:nvCxnSpPr>
        <p:spPr>
          <a:xfrm>
            <a:off x="4807425" y="1084700"/>
            <a:ext cx="0" cy="1327800"/>
          </a:xfrm>
          <a:prstGeom prst="straightConnector1">
            <a:avLst/>
          </a:prstGeom>
          <a:noFill/>
          <a:ln cap="flat" cmpd="sng" w="76200">
            <a:solidFill>
              <a:srgbClr val="FBBC0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 txBox="1"/>
          <p:nvPr/>
        </p:nvSpPr>
        <p:spPr>
          <a:xfrm>
            <a:off x="2571825" y="1084700"/>
            <a:ext cx="2235600" cy="3951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Organizations Announced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7023900" y="2226200"/>
            <a:ext cx="941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99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Proposals</a:t>
            </a:r>
            <a:endParaRPr b="1">
              <a:solidFill>
                <a:srgbClr val="9900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>
            <a:off x="7099400" y="1965800"/>
            <a:ext cx="344700" cy="294000"/>
          </a:xfrm>
          <a:prstGeom prst="curvedConnector3">
            <a:avLst>
              <a:gd fmla="val 19502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24"/>
          <p:cNvSpPr txBox="1"/>
          <p:nvPr/>
        </p:nvSpPr>
        <p:spPr>
          <a:xfrm>
            <a:off x="1488800" y="2817125"/>
            <a:ext cx="1276500" cy="56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Bonding</a:t>
            </a:r>
            <a:endParaRPr b="1" sz="25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Timeline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3" y="952925"/>
            <a:ext cx="7744287" cy="406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699875" y="1580575"/>
            <a:ext cx="6124500" cy="52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Preparation</a:t>
            </a:r>
            <a:endParaRPr b="1" sz="2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824475" y="1580575"/>
            <a:ext cx="311100" cy="523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>
            <a:off x="4807425" y="1084700"/>
            <a:ext cx="0" cy="1327800"/>
          </a:xfrm>
          <a:prstGeom prst="straightConnector1">
            <a:avLst/>
          </a:prstGeom>
          <a:noFill/>
          <a:ln cap="flat" cmpd="sng" w="76200">
            <a:solidFill>
              <a:srgbClr val="FBBC0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5"/>
          <p:cNvSpPr txBox="1"/>
          <p:nvPr/>
        </p:nvSpPr>
        <p:spPr>
          <a:xfrm>
            <a:off x="2571825" y="1084700"/>
            <a:ext cx="2235600" cy="3951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Organizations Announced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7023900" y="2226200"/>
            <a:ext cx="941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99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Proposals</a:t>
            </a:r>
            <a:endParaRPr b="1">
              <a:solidFill>
                <a:srgbClr val="9900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 rot="10800000">
            <a:off x="7099400" y="1965800"/>
            <a:ext cx="344700" cy="294000"/>
          </a:xfrm>
          <a:prstGeom prst="curvedConnector3">
            <a:avLst>
              <a:gd fmla="val 19502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" name="Google Shape;177;p25"/>
          <p:cNvSpPr txBox="1"/>
          <p:nvPr/>
        </p:nvSpPr>
        <p:spPr>
          <a:xfrm>
            <a:off x="1488800" y="2817125"/>
            <a:ext cx="1276500" cy="56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Bonding</a:t>
            </a:r>
            <a:endParaRPr b="1" sz="25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2908050" y="2817275"/>
            <a:ext cx="4384800" cy="564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5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Coding Period</a:t>
            </a:r>
            <a:r>
              <a:rPr b="1" lang="el" sz="2500">
                <a:solidFill>
                  <a:srgbClr val="FFFFFF"/>
                </a:solidFill>
                <a:highlight>
                  <a:srgbClr val="CC0000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                  </a:t>
            </a:r>
            <a:endParaRPr b="1" sz="2500">
              <a:solidFill>
                <a:srgbClr val="FFFFFF"/>
              </a:solidFill>
              <a:highlight>
                <a:srgbClr val="CC0000"/>
              </a:highlight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Last Year’s Talk</a:t>
            </a:r>
            <a:endParaRPr/>
          </a:p>
        </p:txBody>
      </p:sp>
      <p:pic>
        <p:nvPicPr>
          <p:cNvPr descr="In this talk we discussed the basic ideas and procedures in Google Summer of Code. More info and slides: https://github.com/baziotis/Talks" id="184" name="Google Shape;184;p26" title="Παρουσίαση Google Summer of Code - UoA ACM Student Chapt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69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Changes 2021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350" y="547264"/>
            <a:ext cx="1567224" cy="83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Changes 2021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25" y="500925"/>
            <a:ext cx="1874851" cy="9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Changes 2021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25" y="500925"/>
            <a:ext cx="1874851" cy="9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623" y="1777488"/>
            <a:ext cx="1481899" cy="148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9"/>
          <p:cNvCxnSpPr/>
          <p:nvPr/>
        </p:nvCxnSpPr>
        <p:spPr>
          <a:xfrm>
            <a:off x="6962225" y="1971925"/>
            <a:ext cx="0" cy="982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Changes 2021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25" y="500925"/>
            <a:ext cx="1874851" cy="9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623" y="1777488"/>
            <a:ext cx="1481899" cy="148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0"/>
          <p:cNvCxnSpPr/>
          <p:nvPr/>
        </p:nvCxnSpPr>
        <p:spPr>
          <a:xfrm>
            <a:off x="6962225" y="1971925"/>
            <a:ext cx="0" cy="982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0"/>
          <p:cNvSpPr txBox="1"/>
          <p:nvPr/>
        </p:nvSpPr>
        <p:spPr>
          <a:xfrm>
            <a:off x="7302075" y="2154775"/>
            <a:ext cx="1552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●"/>
            </a:pPr>
            <a:r>
              <a:rPr b="1" lang="el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Daily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Changes 2021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25" y="500925"/>
            <a:ext cx="1874851" cy="9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623" y="1777488"/>
            <a:ext cx="1481899" cy="148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1"/>
          <p:cNvCxnSpPr/>
          <p:nvPr/>
        </p:nvCxnSpPr>
        <p:spPr>
          <a:xfrm>
            <a:off x="6962225" y="1971925"/>
            <a:ext cx="0" cy="982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1"/>
          <p:cNvSpPr txBox="1"/>
          <p:nvPr/>
        </p:nvSpPr>
        <p:spPr>
          <a:xfrm>
            <a:off x="7302075" y="2154775"/>
            <a:ext cx="1552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●"/>
            </a:pPr>
            <a:r>
              <a:rPr b="1" lang="el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Daily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●"/>
            </a:pPr>
            <a:r>
              <a:rPr b="1" lang="el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Overall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Changes 2021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25" y="500925"/>
            <a:ext cx="1874851" cy="9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623" y="1777488"/>
            <a:ext cx="1481899" cy="148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2"/>
          <p:cNvCxnSpPr/>
          <p:nvPr/>
        </p:nvCxnSpPr>
        <p:spPr>
          <a:xfrm>
            <a:off x="6962225" y="1971925"/>
            <a:ext cx="0" cy="982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2"/>
          <p:cNvSpPr txBox="1"/>
          <p:nvPr/>
        </p:nvSpPr>
        <p:spPr>
          <a:xfrm>
            <a:off x="7302075" y="2154775"/>
            <a:ext cx="1552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●"/>
            </a:pPr>
            <a:r>
              <a:rPr b="1" lang="el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Daily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●"/>
            </a:pPr>
            <a:r>
              <a:rPr b="1" lang="el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Overall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5018025" y="3540325"/>
            <a:ext cx="24372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6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EXAMS!</a:t>
            </a:r>
            <a:endParaRPr b="1" sz="6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436" y="3540321"/>
            <a:ext cx="826614" cy="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Real-Time Executive for Multiprocessor Systems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075" y="1219373"/>
            <a:ext cx="1803450" cy="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What is Google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Summer of Code ?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647" y="102350"/>
            <a:ext cx="1835274" cy="13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6FA8D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RTEMS -</a:t>
            </a:r>
            <a:endParaRPr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6FA8D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2020 Project -</a:t>
            </a:r>
            <a:endParaRPr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6FA8D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Improving the Scheduler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Basic scheduling knowledge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 knowledge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/>
              <a:t>The GNU Project</a:t>
            </a:r>
            <a:endParaRPr sz="5000"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50" y="161175"/>
            <a:ext cx="2087300" cy="20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Poke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Low-level binary data interpretation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Poke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Low-level binary data interpretation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You do that all semester: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○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Passing data over pipes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25" y="500925"/>
            <a:ext cx="37065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Poke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Low-level binary data interpretation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You do that all semester: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○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Passing data over pipes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○"/>
            </a:pPr>
            <a:r>
              <a:rPr lang="el" sz="2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’ing programs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25" y="500925"/>
            <a:ext cx="37065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Poke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Pipes and sockets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25" y="500925"/>
            <a:ext cx="37065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Poke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Pipes and sockets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Reading C code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25" y="500925"/>
            <a:ext cx="37065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Poke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Pipes and sockets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Reading C code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Everything else learned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XaoS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Fractal Viewer / Zoomer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XaoS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Fractal Viewer / Zoomer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Manipulating files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What is Google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Summer of Code ?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647" y="102350"/>
            <a:ext cx="1835274" cy="13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525850" y="1245950"/>
            <a:ext cx="569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4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4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675" y="1890489"/>
            <a:ext cx="1567224" cy="83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GNU XaoS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Fractal Viewer / Zoomer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Manipulating files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Floating-Point work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/>
              <a:t>Chapel</a:t>
            </a:r>
            <a:endParaRPr sz="5000"/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700" y="461150"/>
            <a:ext cx="11334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Chapel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Parallel Programming Language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Chapel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Adding Sequential Data Structures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Chapel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Adding Sequential Data Structures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YOU can do that!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/>
              <a:t>strace</a:t>
            </a:r>
            <a:endParaRPr sz="5000"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649" y="394350"/>
            <a:ext cx="818150" cy="15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strace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processes stuff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strace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processes stuff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trie implementation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strace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 project</a:t>
            </a:r>
            <a:endParaRPr/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processes stuff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trie implementation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Fira Sans Condensed"/>
              <a:buChar char="●"/>
            </a:pPr>
            <a:r>
              <a:rPr b="1" lang="el" sz="2200">
                <a:solidFill>
                  <a:srgbClr val="43434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testing</a:t>
            </a:r>
            <a:endParaRPr b="1" sz="2200">
              <a:solidFill>
                <a:srgbClr val="43434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ctrTitle"/>
          </p:nvPr>
        </p:nvSpPr>
        <p:spPr>
          <a:xfrm>
            <a:off x="311700" y="539725"/>
            <a:ext cx="6134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000000"/>
                </a:solidFill>
              </a:rPr>
              <a:t>Thanks to Mr. Alex Delis!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150" y="296188"/>
            <a:ext cx="1449975" cy="1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3"/>
          <p:cNvSpPr txBox="1"/>
          <p:nvPr/>
        </p:nvSpPr>
        <p:spPr>
          <a:xfrm>
            <a:off x="6026050" y="3311875"/>
            <a:ext cx="2761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Stefanos Baziotis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stefanos.baziotis@gmail.com</a:t>
            </a:r>
            <a:endParaRPr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What is Google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Summer of Code ?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647" y="102350"/>
            <a:ext cx="1835274" cy="13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525850" y="1245950"/>
            <a:ext cx="569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4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4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675" y="1890489"/>
            <a:ext cx="1567224" cy="83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9678" y="3548075"/>
            <a:ext cx="1681251" cy="12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525838" y="2768663"/>
            <a:ext cx="569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4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4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What is Google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700">
                <a:latin typeface="Fira Sans Condensed"/>
                <a:ea typeface="Fira Sans Condensed"/>
                <a:cs typeface="Fira Sans Condensed"/>
                <a:sym typeface="Fira Sans Condensed"/>
              </a:rPr>
              <a:t>Summer of Code ?</a:t>
            </a:r>
            <a:endParaRPr b="1" sz="3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647" y="102350"/>
            <a:ext cx="1835274" cy="13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525850" y="1245950"/>
            <a:ext cx="569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4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4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675" y="1890489"/>
            <a:ext cx="1567224" cy="83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9678" y="3548075"/>
            <a:ext cx="1681251" cy="12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525838" y="2768663"/>
            <a:ext cx="569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4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4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203114">
            <a:off x="4067187" y="1307923"/>
            <a:ext cx="5412210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Timeline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3" y="952925"/>
            <a:ext cx="7744287" cy="406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Timeline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3" y="952925"/>
            <a:ext cx="7744287" cy="4065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4807425" y="1084700"/>
            <a:ext cx="0" cy="1327800"/>
          </a:xfrm>
          <a:prstGeom prst="straightConnector1">
            <a:avLst/>
          </a:prstGeom>
          <a:noFill/>
          <a:ln cap="flat" cmpd="sng" w="76200">
            <a:solidFill>
              <a:srgbClr val="FBBC0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2571825" y="1084700"/>
            <a:ext cx="2235600" cy="3951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Organizations Announced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Timeline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3" y="952925"/>
            <a:ext cx="7744287" cy="406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849450" y="1580575"/>
            <a:ext cx="2269200" cy="52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Preparation / Proposals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4807425" y="1084700"/>
            <a:ext cx="0" cy="1327800"/>
          </a:xfrm>
          <a:prstGeom prst="straightConnector1">
            <a:avLst/>
          </a:prstGeom>
          <a:noFill/>
          <a:ln cap="flat" cmpd="sng" w="76200">
            <a:solidFill>
              <a:srgbClr val="FBBC0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/>
        </p:nvSpPr>
        <p:spPr>
          <a:xfrm>
            <a:off x="2571825" y="1084700"/>
            <a:ext cx="2235600" cy="3951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Organizations Announced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49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Timeline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3" y="952925"/>
            <a:ext cx="7744287" cy="406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699875" y="1580575"/>
            <a:ext cx="6124500" cy="52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Preparation</a:t>
            </a:r>
            <a:endParaRPr b="1" sz="2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824475" y="1580575"/>
            <a:ext cx="311100" cy="523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4807425" y="1084700"/>
            <a:ext cx="0" cy="1327800"/>
          </a:xfrm>
          <a:prstGeom prst="straightConnector1">
            <a:avLst/>
          </a:prstGeom>
          <a:noFill/>
          <a:ln cap="flat" cmpd="sng" w="76200">
            <a:solidFill>
              <a:srgbClr val="FBBC0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3"/>
          <p:cNvSpPr txBox="1"/>
          <p:nvPr/>
        </p:nvSpPr>
        <p:spPr>
          <a:xfrm>
            <a:off x="2571825" y="1084700"/>
            <a:ext cx="2235600" cy="3951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Organizations Announced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023900" y="2226200"/>
            <a:ext cx="941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99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Proposals</a:t>
            </a:r>
            <a:endParaRPr b="1">
              <a:solidFill>
                <a:srgbClr val="9900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rot="10800000">
            <a:off x="7099400" y="1965800"/>
            <a:ext cx="344700" cy="294000"/>
          </a:xfrm>
          <a:prstGeom prst="curvedConnector3">
            <a:avLst>
              <a:gd fmla="val 19502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