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49"/>
  </p:notesMasterIdLst>
  <p:sldIdLst>
    <p:sldId id="256" r:id="rId3"/>
    <p:sldId id="257" r:id="rId4"/>
    <p:sldId id="301" r:id="rId5"/>
    <p:sldId id="258" r:id="rId6"/>
    <p:sldId id="286" r:id="rId7"/>
    <p:sldId id="259" r:id="rId8"/>
    <p:sldId id="300"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285" r:id="rId23"/>
    <p:sldId id="310" r:id="rId24"/>
    <p:sldId id="314" r:id="rId25"/>
    <p:sldId id="313" r:id="rId26"/>
    <p:sldId id="315" r:id="rId27"/>
    <p:sldId id="312" r:id="rId28"/>
    <p:sldId id="311" r:id="rId29"/>
    <p:sldId id="316" r:id="rId30"/>
    <p:sldId id="302" r:id="rId31"/>
    <p:sldId id="309" r:id="rId32"/>
    <p:sldId id="304" r:id="rId33"/>
    <p:sldId id="305" r:id="rId34"/>
    <p:sldId id="306" r:id="rId35"/>
    <p:sldId id="307" r:id="rId36"/>
    <p:sldId id="308" r:id="rId37"/>
    <p:sldId id="318" r:id="rId38"/>
    <p:sldId id="319" r:id="rId39"/>
    <p:sldId id="320" r:id="rId40"/>
    <p:sldId id="321" r:id="rId41"/>
    <p:sldId id="322" r:id="rId42"/>
    <p:sldId id="323" r:id="rId43"/>
    <p:sldId id="324" r:id="rId44"/>
    <p:sldId id="325" r:id="rId45"/>
    <p:sldId id="303" r:id="rId46"/>
    <p:sldId id="326" r:id="rId47"/>
    <p:sldId id="317" r:id="rId48"/>
  </p:sldIdLst>
  <p:sldSz cx="9144000" cy="6858000" type="screen4x3"/>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orient="horz" pos="812">
          <p15:clr>
            <a:srgbClr val="000000"/>
          </p15:clr>
        </p15:guide>
        <p15:guide id="3"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8" roundtripDataSignature="AMtx7mgdwha1DXh13JkAsd7RYtQbsz3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390FB-4590-4AD1-B7F3-0478CE26943B}">
  <a:tblStyle styleId="{B96390FB-4590-4AD1-B7F3-0478CE269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77" autoAdjust="0"/>
  </p:normalViewPr>
  <p:slideViewPr>
    <p:cSldViewPr snapToGrid="0">
      <p:cViewPr varScale="1">
        <p:scale>
          <a:sx n="57" d="100"/>
          <a:sy n="57" d="100"/>
        </p:scale>
        <p:origin x="1776" y="78"/>
      </p:cViewPr>
      <p:guideLst>
        <p:guide orient="horz" pos="2160"/>
        <p:guide orient="horz" pos="8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image" Target="../media/image30.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7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79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74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33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04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942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00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08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24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920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9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52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530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59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871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16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486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68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410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83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012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47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574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1761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1045 Access </a:t>
            </a:r>
            <a:r>
              <a:rPr lang="fr-FR" dirty="0" err="1"/>
              <a:t>denied</a:t>
            </a:r>
            <a:endParaRPr lang="fr-FR" dirty="0"/>
          </a:p>
          <a:p>
            <a:pPr marL="0" lvl="0" indent="0" algn="l" rtl="0">
              <a:spcBef>
                <a:spcPts val="0"/>
              </a:spcBef>
              <a:spcAft>
                <a:spcPts val="0"/>
              </a:spcAft>
              <a:buNone/>
            </a:pPr>
            <a:r>
              <a:rPr lang="fr-FR" dirty="0"/>
              <a:t>2002, 2003 </a:t>
            </a:r>
            <a:r>
              <a:rPr lang="fr-FR" dirty="0" err="1"/>
              <a:t>Cannot</a:t>
            </a:r>
            <a:r>
              <a:rPr lang="fr-FR" dirty="0"/>
              <a:t> </a:t>
            </a:r>
            <a:r>
              <a:rPr lang="fr-FR" dirty="0" err="1"/>
              <a:t>connect</a:t>
            </a:r>
            <a:r>
              <a:rPr lang="fr-FR" dirty="0"/>
              <a:t>  (</a:t>
            </a:r>
            <a:r>
              <a:rPr lang="en-US" dirty="0"/>
              <a:t>Check for a Firewall issue blocking port 3306. </a:t>
            </a:r>
            <a:r>
              <a:rPr lang="fr-FR" dirty="0"/>
              <a:t>)</a:t>
            </a:r>
          </a:p>
          <a:p>
            <a:pPr marL="0" lvl="0" indent="0" algn="l" rtl="0">
              <a:spcBef>
                <a:spcPts val="0"/>
              </a:spcBef>
              <a:spcAft>
                <a:spcPts val="0"/>
              </a:spcAft>
              <a:buNone/>
            </a:pPr>
            <a:r>
              <a:rPr lang="fr-FR" dirty="0"/>
              <a:t>139: </a:t>
            </a:r>
            <a:r>
              <a:rPr lang="en-US" dirty="0"/>
              <a:t>Error 139 may mean that the number and size of the fields in the table definition exceeds some limit</a:t>
            </a:r>
          </a:p>
          <a:p>
            <a:pPr marL="0" lvl="0" indent="0" algn="l" rtl="0">
              <a:spcBef>
                <a:spcPts val="0"/>
              </a:spcBef>
              <a:spcAft>
                <a:spcPts val="0"/>
              </a:spcAft>
              <a:buNone/>
            </a:pPr>
            <a:r>
              <a:rPr lang="en-US" dirty="0"/>
              <a:t>24: Can't open file (Too many open files) </a:t>
            </a:r>
          </a:p>
          <a:p>
            <a:pPr marL="0" lvl="0" indent="0" algn="l" rtl="0">
              <a:spcBef>
                <a:spcPts val="0"/>
              </a:spcBef>
              <a:spcAft>
                <a:spcPts val="0"/>
              </a:spcAft>
              <a:buNone/>
            </a:pPr>
            <a:r>
              <a:rPr lang="fr-FR" dirty="0"/>
              <a:t>1062: Duplicate Entry </a:t>
            </a:r>
            <a:endParaRPr dirty="0"/>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475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303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014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4294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98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46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26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34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362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830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4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a:p>
        </p:txBody>
      </p:sp>
    </p:spTree>
    <p:extLst>
      <p:ext uri="{BB962C8B-B14F-4D97-AF65-F5344CB8AC3E}">
        <p14:creationId xmlns:p14="http://schemas.microsoft.com/office/powerpoint/2010/main" val="73329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79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11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2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85056" y="4281115"/>
            <a:ext cx="7772400" cy="13620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3">
            <a:alphaModFix/>
          </a:blip>
          <a:srcRect l="18260" r="10397" b="48524"/>
          <a:stretch/>
        </p:blipFill>
        <p:spPr>
          <a:xfrm>
            <a:off x="0" y="4762"/>
            <a:ext cx="9144000" cy="3911600"/>
          </a:xfrm>
          <a:prstGeom prst="rect">
            <a:avLst/>
          </a:prstGeom>
          <a:noFill/>
          <a:ln>
            <a:noFill/>
          </a:ln>
        </p:spPr>
      </p:pic>
      <p:sp>
        <p:nvSpPr>
          <p:cNvPr id="11" name="Google Shape;11;p3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MYSQL</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InnoDB</a:t>
            </a:r>
            <a:endParaRPr lang="fr-FR"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10</a:t>
            </a:fld>
            <a:endParaRPr/>
          </a:p>
        </p:txBody>
      </p:sp>
      <p:sp>
        <p:nvSpPr>
          <p:cNvPr id="61" name="Google Shape;61;p24"/>
          <p:cNvSpPr txBox="1"/>
          <p:nvPr/>
        </p:nvSpPr>
        <p:spPr>
          <a:xfrm>
            <a:off x="245999" y="938736"/>
            <a:ext cx="8728667" cy="3693278"/>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000" dirty="0" err="1"/>
              <a:t>InnoDB</a:t>
            </a:r>
            <a:r>
              <a:rPr lang="fr-FR" sz="2000" dirty="0"/>
              <a:t> est un moteur transactionnel. Ainsi l’utilisateur est certain que les relations entre les tables sont cohérentes et que les changements effectués sur les données contenues dans ces tables seront transmis aux tables qui y sont liées</a:t>
            </a:r>
            <a:r>
              <a:rPr lang="fr-FR" sz="2400" dirty="0"/>
              <a:t>.</a:t>
            </a:r>
          </a:p>
          <a:p>
            <a:pPr lvl="0" algn="just"/>
            <a:endParaRPr lang="fr-FR" sz="1000" dirty="0"/>
          </a:p>
          <a:p>
            <a:pPr marL="285750" lvl="0" indent="-285750" algn="just">
              <a:buFont typeface="Wingdings" panose="05000000000000000000" pitchFamily="2" charset="2"/>
              <a:buChar char="§"/>
            </a:pPr>
            <a:r>
              <a:rPr lang="fr-FR" sz="2000" dirty="0"/>
              <a:t>Il faut noter qu'</a:t>
            </a:r>
            <a:r>
              <a:rPr lang="fr-FR" sz="2000" dirty="0" err="1"/>
              <a:t>InnoDB</a:t>
            </a:r>
            <a:r>
              <a:rPr lang="fr-FR" sz="2000" dirty="0"/>
              <a:t> est moins rapide que </a:t>
            </a:r>
            <a:r>
              <a:rPr lang="fr-FR" sz="2000" dirty="0" err="1"/>
              <a:t>MyISAM</a:t>
            </a:r>
            <a:r>
              <a:rPr lang="fr-FR" sz="2000" dirty="0"/>
              <a:t> (même si cet écart de vitesse a été réduit lors de la version 5.5 de MySQL).</a:t>
            </a:r>
          </a:p>
          <a:p>
            <a:pPr lvl="0" algn="just"/>
            <a:endParaRPr lang="fr-FR" sz="1000" dirty="0"/>
          </a:p>
          <a:p>
            <a:pPr marL="285750" lvl="0" indent="-285750" algn="just">
              <a:buFont typeface="Wingdings" panose="05000000000000000000" pitchFamily="2" charset="2"/>
              <a:buChar char="§"/>
            </a:pPr>
            <a:r>
              <a:rPr lang="fr-FR" sz="2000" dirty="0"/>
              <a:t>Cependant, il offre une bonne sécurité en ce qui concerne la validité des données et est donc un moteur fortement conseillé pour stocker des données relationnelles ou nécessitant des transactions classiques.</a:t>
            </a:r>
          </a:p>
          <a:p>
            <a:pPr lvl="0" algn="just"/>
            <a:endParaRPr lang="fr-FR" sz="1000" dirty="0"/>
          </a:p>
          <a:p>
            <a:pPr marL="285750" lvl="0" indent="-285750" algn="just">
              <a:buFont typeface="Wingdings" panose="05000000000000000000" pitchFamily="2" charset="2"/>
              <a:buChar char="§"/>
            </a:pPr>
            <a:r>
              <a:rPr lang="fr-FR" sz="2000" dirty="0"/>
              <a:t>Exemple:</a:t>
            </a:r>
          </a:p>
        </p:txBody>
      </p:sp>
      <p:pic>
        <p:nvPicPr>
          <p:cNvPr id="3" name="Picture 2">
            <a:extLst>
              <a:ext uri="{FF2B5EF4-FFF2-40B4-BE49-F238E27FC236}">
                <a16:creationId xmlns:a16="http://schemas.microsoft.com/office/drawing/2014/main" id="{6CF6C353-8347-40EB-BE49-A7D717FD3893}"/>
              </a:ext>
            </a:extLst>
          </p:cNvPr>
          <p:cNvPicPr>
            <a:picLocks noChangeAspect="1"/>
          </p:cNvPicPr>
          <p:nvPr/>
        </p:nvPicPr>
        <p:blipFill>
          <a:blip r:embed="rId3"/>
          <a:stretch>
            <a:fillRect/>
          </a:stretch>
        </p:blipFill>
        <p:spPr>
          <a:xfrm>
            <a:off x="17991" y="4769379"/>
            <a:ext cx="9105900" cy="1981200"/>
          </a:xfrm>
          <a:prstGeom prst="rect">
            <a:avLst/>
          </a:prstGeom>
        </p:spPr>
      </p:pic>
    </p:spTree>
    <p:extLst>
      <p:ext uri="{BB962C8B-B14F-4D97-AF65-F5344CB8AC3E}">
        <p14:creationId xmlns:p14="http://schemas.microsoft.com/office/powerpoint/2010/main" val="196049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11</a:t>
            </a:fld>
            <a:endParaRPr/>
          </a:p>
        </p:txBody>
      </p:sp>
      <p:sp>
        <p:nvSpPr>
          <p:cNvPr id="61" name="Google Shape;61;p24"/>
          <p:cNvSpPr txBox="1"/>
          <p:nvPr/>
        </p:nvSpPr>
        <p:spPr>
          <a:xfrm>
            <a:off x="245999" y="938736"/>
            <a:ext cx="8728667"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MERGE est un moteur de stockage qui </a:t>
            </a:r>
            <a:r>
              <a:rPr lang="fr-FR" sz="2400" u="sng" dirty="0"/>
              <a:t>regroupe plusieurs tables </a:t>
            </a:r>
            <a:r>
              <a:rPr lang="fr-FR" sz="2400" u="sng" dirty="0" err="1"/>
              <a:t>MyISAM</a:t>
            </a:r>
            <a:r>
              <a:rPr lang="fr-FR" sz="2400" dirty="0"/>
              <a:t> de façon totalement transparente par le biais d’une </a:t>
            </a:r>
            <a:r>
              <a:rPr lang="fr-FR" sz="2400" b="1" dirty="0"/>
              <a:t>fusion virtuelle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Grâce à cela, il offre une interface unique pour accéder à toutes les tables en même temps, réparties physiquement sur plusieurs bases de données, en lecture.</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Pour l’écriture, l’administrateur de la base de données aura la possibilité de fixer des règles pour accéder en simultané à une ou plusieurs tables ; dans tous les cas ce sont ces dernières qui seront modifiées.</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Contrairement à </a:t>
            </a:r>
            <a:r>
              <a:rPr lang="fr-FR" sz="2400" dirty="0" err="1"/>
              <a:t>MyISAM</a:t>
            </a:r>
            <a:r>
              <a:rPr lang="fr-FR" sz="2400" dirty="0"/>
              <a:t>, MERGE ne prend pas en charge les index FULLTEXT.</a:t>
            </a:r>
          </a:p>
          <a:p>
            <a:pPr lvl="0" algn="just"/>
            <a:endParaRPr lang="fr-FR" sz="2400" dirty="0"/>
          </a:p>
        </p:txBody>
      </p:sp>
    </p:spTree>
    <p:extLst>
      <p:ext uri="{BB962C8B-B14F-4D97-AF65-F5344CB8AC3E}">
        <p14:creationId xmlns:p14="http://schemas.microsoft.com/office/powerpoint/2010/main" val="89664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12</a:t>
            </a:fld>
            <a:endParaRPr/>
          </a:p>
        </p:txBody>
      </p:sp>
      <p:sp>
        <p:nvSpPr>
          <p:cNvPr id="61" name="Google Shape;61;p24"/>
          <p:cNvSpPr txBox="1"/>
          <p:nvPr/>
        </p:nvSpPr>
        <p:spPr>
          <a:xfrm>
            <a:off x="1" y="938736"/>
            <a:ext cx="8974666" cy="3016170"/>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400" dirty="0"/>
              <a:t>Pour fusionner plusieurs tables avec MERGE, il faut respecter quelques points.</a:t>
            </a:r>
          </a:p>
          <a:p>
            <a:pPr lvl="0" algn="just"/>
            <a:endParaRPr lang="fr-FR" sz="1100" dirty="0"/>
          </a:p>
          <a:p>
            <a:pPr marL="342900" lvl="0" indent="-342900" algn="just">
              <a:buFont typeface="Wingdings" panose="05000000000000000000" pitchFamily="2" charset="2"/>
              <a:buChar char="§"/>
            </a:pPr>
            <a:r>
              <a:rPr lang="fr-FR" sz="2400" dirty="0"/>
              <a:t>Les tables doivent être stockées localement sur le même serveur, avoir des noms et des types de champs identiques, avoir les mêmes index déclarés dans le même ordre.</a:t>
            </a:r>
          </a:p>
          <a:p>
            <a:pPr lvl="0" algn="just"/>
            <a:endParaRPr lang="fr-FR" sz="1100" dirty="0"/>
          </a:p>
          <a:p>
            <a:pPr marL="342900" lvl="0" indent="-342900" algn="just">
              <a:buFont typeface="Wingdings" panose="05000000000000000000" pitchFamily="2" charset="2"/>
              <a:buChar char="§"/>
            </a:pPr>
            <a:r>
              <a:rPr lang="fr-FR" sz="2400" dirty="0"/>
              <a:t>Ainsi, pour utiliser MERGE pour fusionner deux tables, il faudra insérer la ligne suivante lors de la création de la table :</a:t>
            </a:r>
          </a:p>
        </p:txBody>
      </p:sp>
      <p:pic>
        <p:nvPicPr>
          <p:cNvPr id="3" name="Picture 2">
            <a:extLst>
              <a:ext uri="{FF2B5EF4-FFF2-40B4-BE49-F238E27FC236}">
                <a16:creationId xmlns:a16="http://schemas.microsoft.com/office/drawing/2014/main" id="{A7EFC428-D195-4BA6-BD7D-DA3A1321FF83}"/>
              </a:ext>
            </a:extLst>
          </p:cNvPr>
          <p:cNvPicPr>
            <a:picLocks noChangeAspect="1"/>
          </p:cNvPicPr>
          <p:nvPr/>
        </p:nvPicPr>
        <p:blipFill>
          <a:blip r:embed="rId3"/>
          <a:stretch>
            <a:fillRect/>
          </a:stretch>
        </p:blipFill>
        <p:spPr>
          <a:xfrm>
            <a:off x="-2" y="4106204"/>
            <a:ext cx="9144000" cy="484632"/>
          </a:xfrm>
          <a:prstGeom prst="rect">
            <a:avLst/>
          </a:prstGeom>
        </p:spPr>
      </p:pic>
      <p:sp>
        <p:nvSpPr>
          <p:cNvPr id="4" name="Rectangle 3">
            <a:extLst>
              <a:ext uri="{FF2B5EF4-FFF2-40B4-BE49-F238E27FC236}">
                <a16:creationId xmlns:a16="http://schemas.microsoft.com/office/drawing/2014/main" id="{520DDE66-0F72-45D4-BE30-0D626072A6E7}"/>
              </a:ext>
            </a:extLst>
          </p:cNvPr>
          <p:cNvSpPr/>
          <p:nvPr/>
        </p:nvSpPr>
        <p:spPr>
          <a:xfrm>
            <a:off x="1" y="4777721"/>
            <a:ext cx="9143999" cy="1938992"/>
          </a:xfrm>
          <a:prstGeom prst="rect">
            <a:avLst/>
          </a:prstGeom>
        </p:spPr>
        <p:txBody>
          <a:bodyPr wrap="square">
            <a:spAutoFit/>
          </a:bodyPr>
          <a:lstStyle/>
          <a:p>
            <a:pPr marL="342900" indent="-342900">
              <a:buFont typeface="Wingdings" panose="05000000000000000000" pitchFamily="2" charset="2"/>
              <a:buChar char="§"/>
            </a:pPr>
            <a:r>
              <a:rPr lang="fr-FR" sz="2400" dirty="0"/>
              <a:t>MERGE a d’autres défauts : il est très consommateur en ressources matérielles, les recherches sur les tables sont plus lentes que sur des tables </a:t>
            </a:r>
            <a:r>
              <a:rPr lang="fr-FR" sz="2400" dirty="0" err="1"/>
              <a:t>MyISAM</a:t>
            </a:r>
            <a:r>
              <a:rPr lang="fr-FR" sz="2400" dirty="0"/>
              <a:t> et il faut faire très attention aux structures et aux déclarations des index des tables fusionnées.</a:t>
            </a:r>
          </a:p>
        </p:txBody>
      </p:sp>
    </p:spTree>
    <p:extLst>
      <p:ext uri="{BB962C8B-B14F-4D97-AF65-F5344CB8AC3E}">
        <p14:creationId xmlns:p14="http://schemas.microsoft.com/office/powerpoint/2010/main" val="256363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13</a:t>
            </a:fld>
            <a:endParaRPr/>
          </a:p>
        </p:txBody>
      </p:sp>
      <p:sp>
        <p:nvSpPr>
          <p:cNvPr id="61" name="Google Shape;61;p24"/>
          <p:cNvSpPr txBox="1"/>
          <p:nvPr/>
        </p:nvSpPr>
        <p:spPr>
          <a:xfrm>
            <a:off x="109008" y="818200"/>
            <a:ext cx="8856134" cy="5847714"/>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200" dirty="0"/>
              <a:t>MEMORY est un moteur de stockage assez différent des trois premiers que nous venons d’étudier. En effet, contrairement à </a:t>
            </a:r>
            <a:r>
              <a:rPr lang="fr-FR" sz="2200" dirty="0" err="1"/>
              <a:t>MyISAM</a:t>
            </a:r>
            <a:r>
              <a:rPr lang="fr-FR" sz="2200" dirty="0"/>
              <a:t>, </a:t>
            </a:r>
            <a:r>
              <a:rPr lang="fr-FR" sz="2200" dirty="0" err="1"/>
              <a:t>InnoDB</a:t>
            </a:r>
            <a:r>
              <a:rPr lang="fr-FR" sz="2200" dirty="0"/>
              <a:t> et MERGE qui stockent les données sur le disque dur de la machine, MEMORY les stocke dans la mémoire vive.</a:t>
            </a:r>
          </a:p>
          <a:p>
            <a:pPr lvl="0" algn="just"/>
            <a:endParaRPr lang="fr-FR" sz="2200" dirty="0"/>
          </a:p>
          <a:p>
            <a:pPr marL="342900" lvl="0" indent="-342900" algn="just">
              <a:buFont typeface="Wingdings" panose="05000000000000000000" pitchFamily="2" charset="2"/>
              <a:buChar char="§"/>
            </a:pPr>
            <a:r>
              <a:rPr lang="fr-FR" sz="2200" dirty="0"/>
              <a:t>Cela en fait le moteur de stockage le plus rapide de MySQL. Cependant, c’est plus dangereux puisque les données seront effacées de la mémoire vive après un simple redémarrage ou la moindre panne de la machine.</a:t>
            </a:r>
          </a:p>
          <a:p>
            <a:pPr lvl="0" algn="just"/>
            <a:endParaRPr lang="fr-FR" sz="2200" dirty="0"/>
          </a:p>
          <a:p>
            <a:pPr marL="342900" lvl="0" indent="-342900" algn="just">
              <a:buFont typeface="Wingdings" panose="05000000000000000000" pitchFamily="2" charset="2"/>
              <a:buChar char="§"/>
            </a:pPr>
            <a:r>
              <a:rPr lang="fr-FR" sz="2200" dirty="0"/>
              <a:t>Il faut savoir que MEMORY ne permet pas de gérer les relations et les transactions puisque c’est un moteur non-transactionnel.</a:t>
            </a:r>
          </a:p>
          <a:p>
            <a:pPr lvl="0" algn="just"/>
            <a:endParaRPr lang="fr-FR" sz="2200" dirty="0"/>
          </a:p>
          <a:p>
            <a:pPr marL="342900" lvl="0" indent="-342900" algn="just">
              <a:buFont typeface="Wingdings" panose="05000000000000000000" pitchFamily="2" charset="2"/>
              <a:buChar char="§"/>
            </a:pPr>
            <a:r>
              <a:rPr lang="fr-FR" sz="2200" dirty="0"/>
              <a:t>Les champs BLOB et TEXT ne sont pas pris en compte puisqu'ils prennent trop de place et pourraient influer sur la rapidité de traitement des données stockées en mémoire vive.</a:t>
            </a:r>
          </a:p>
        </p:txBody>
      </p:sp>
    </p:spTree>
    <p:extLst>
      <p:ext uri="{BB962C8B-B14F-4D97-AF65-F5344CB8AC3E}">
        <p14:creationId xmlns:p14="http://schemas.microsoft.com/office/powerpoint/2010/main" val="282657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14</a:t>
            </a:fld>
            <a:endParaRPr/>
          </a:p>
        </p:txBody>
      </p:sp>
      <p:sp>
        <p:nvSpPr>
          <p:cNvPr id="61" name="Google Shape;61;p24"/>
          <p:cNvSpPr txBox="1"/>
          <p:nvPr/>
        </p:nvSpPr>
        <p:spPr>
          <a:xfrm>
            <a:off x="1" y="938736"/>
            <a:ext cx="8974666" cy="1569620"/>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L’utilisation de MEMORY est idéale pour des données temporaires qui nécessitent un traitement le plus rapide possible et qui peuvent être aisément reconstruites en cas d’incidents.</a:t>
            </a:r>
          </a:p>
        </p:txBody>
      </p:sp>
      <p:pic>
        <p:nvPicPr>
          <p:cNvPr id="2" name="Picture 1">
            <a:extLst>
              <a:ext uri="{FF2B5EF4-FFF2-40B4-BE49-F238E27FC236}">
                <a16:creationId xmlns:a16="http://schemas.microsoft.com/office/drawing/2014/main" id="{8918100E-9471-444B-A923-366C42506BA3}"/>
              </a:ext>
            </a:extLst>
          </p:cNvPr>
          <p:cNvPicPr>
            <a:picLocks noChangeAspect="1"/>
          </p:cNvPicPr>
          <p:nvPr/>
        </p:nvPicPr>
        <p:blipFill>
          <a:blip r:embed="rId3"/>
          <a:stretch>
            <a:fillRect/>
          </a:stretch>
        </p:blipFill>
        <p:spPr>
          <a:xfrm>
            <a:off x="278480" y="3175369"/>
            <a:ext cx="8696187" cy="1673914"/>
          </a:xfrm>
          <a:prstGeom prst="rect">
            <a:avLst/>
          </a:prstGeom>
        </p:spPr>
      </p:pic>
    </p:spTree>
    <p:extLst>
      <p:ext uri="{BB962C8B-B14F-4D97-AF65-F5344CB8AC3E}">
        <p14:creationId xmlns:p14="http://schemas.microsoft.com/office/powerpoint/2010/main" val="174300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BLACKHOLE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15</a:t>
            </a:fld>
            <a:endParaRPr/>
          </a:p>
        </p:txBody>
      </p:sp>
      <p:sp>
        <p:nvSpPr>
          <p:cNvPr id="61" name="Google Shape;61;p24"/>
          <p:cNvSpPr txBox="1"/>
          <p:nvPr/>
        </p:nvSpPr>
        <p:spPr>
          <a:xfrm>
            <a:off x="1" y="938736"/>
            <a:ext cx="8974666" cy="347783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000" dirty="0"/>
              <a:t>« Black Hole » signifie « Trou noir » en français. C’est un moteur de stockage qui porte bien son nom. Toutes les données qui vont être insérées dans ce moteur ne seront pas enregistrées sur le disque dur de la machine et seront détruites.</a:t>
            </a:r>
          </a:p>
          <a:p>
            <a:pPr marL="342900" indent="-342900" algn="just">
              <a:buFont typeface="Wingdings" panose="05000000000000000000" pitchFamily="2" charset="2"/>
              <a:buChar char="§"/>
            </a:pPr>
            <a:endParaRPr lang="fr-FR" sz="2000" dirty="0"/>
          </a:p>
          <a:p>
            <a:pPr marL="342900" indent="-342900" algn="just">
              <a:buFont typeface="Wingdings" panose="05000000000000000000" pitchFamily="2" charset="2"/>
              <a:buChar char="§"/>
            </a:pPr>
            <a:r>
              <a:rPr lang="fr-FR" sz="2000" dirty="0"/>
              <a:t>Cependant, comme pour toutes les tables, MySQL journalisera l’ensemble des actions qui seront effectuées. </a:t>
            </a:r>
          </a:p>
          <a:p>
            <a:pPr algn="just"/>
            <a:endParaRPr lang="fr-FR" sz="2000" dirty="0"/>
          </a:p>
          <a:p>
            <a:pPr marL="342900" indent="-342900" algn="just">
              <a:buFont typeface="Wingdings" panose="05000000000000000000" pitchFamily="2" charset="2"/>
              <a:buChar char="§"/>
            </a:pPr>
            <a:r>
              <a:rPr lang="fr-FR" sz="2000" dirty="0"/>
              <a:t>Un administrateur de base de données pourra donc utiliser ce moteur comme un moteur de test pour simuler des actions sur des tables réelles et déceler des éventuels problèmes.</a:t>
            </a:r>
          </a:p>
        </p:txBody>
      </p:sp>
      <p:pic>
        <p:nvPicPr>
          <p:cNvPr id="3" name="Picture 2">
            <a:extLst>
              <a:ext uri="{FF2B5EF4-FFF2-40B4-BE49-F238E27FC236}">
                <a16:creationId xmlns:a16="http://schemas.microsoft.com/office/drawing/2014/main" id="{F0581E9E-229D-4536-AF4F-39F0DF7C7B92}"/>
              </a:ext>
            </a:extLst>
          </p:cNvPr>
          <p:cNvPicPr>
            <a:picLocks noChangeAspect="1"/>
          </p:cNvPicPr>
          <p:nvPr/>
        </p:nvPicPr>
        <p:blipFill>
          <a:blip r:embed="rId3"/>
          <a:stretch>
            <a:fillRect/>
          </a:stretch>
        </p:blipFill>
        <p:spPr>
          <a:xfrm>
            <a:off x="84665" y="4951412"/>
            <a:ext cx="8974666" cy="1464961"/>
          </a:xfrm>
          <a:prstGeom prst="rect">
            <a:avLst/>
          </a:prstGeom>
        </p:spPr>
      </p:pic>
    </p:spTree>
    <p:extLst>
      <p:ext uri="{BB962C8B-B14F-4D97-AF65-F5344CB8AC3E}">
        <p14:creationId xmlns:p14="http://schemas.microsoft.com/office/powerpoint/2010/main" val="21180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ARCHIVE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16</a:t>
            </a:fld>
            <a:endParaRPr/>
          </a:p>
        </p:txBody>
      </p:sp>
      <p:sp>
        <p:nvSpPr>
          <p:cNvPr id="61" name="Google Shape;61;p24"/>
          <p:cNvSpPr txBox="1"/>
          <p:nvPr/>
        </p:nvSpPr>
        <p:spPr>
          <a:xfrm>
            <a:off x="0" y="1223218"/>
            <a:ext cx="8974666" cy="452427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ARCHIVE est un moteur de stockage non-transactionnel permettant de stocker de très grosses quantités de données en les compressant lors de leur insertion et en utilisant le moins de place possible sur le périphérique de stockage.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Avec ce type de moteur, il n’est pas possible d’utiliser des index. Il faut aussi noter que seules les requêtes SQL de type SELECT ou INSERT seront acceptées.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Ainsi, avec ce moteur de stockage, l’administrateur de la base de données pourra s’assurer qu'aucune donnée ne pourra être supprimée.</a:t>
            </a:r>
          </a:p>
        </p:txBody>
      </p:sp>
    </p:spTree>
    <p:extLst>
      <p:ext uri="{BB962C8B-B14F-4D97-AF65-F5344CB8AC3E}">
        <p14:creationId xmlns:p14="http://schemas.microsoft.com/office/powerpoint/2010/main" val="340500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17</a:t>
            </a:fld>
            <a:endParaRPr/>
          </a:p>
        </p:txBody>
      </p:sp>
      <p:sp>
        <p:nvSpPr>
          <p:cNvPr id="61" name="Google Shape;61;p24"/>
          <p:cNvSpPr txBox="1"/>
          <p:nvPr/>
        </p:nvSpPr>
        <p:spPr>
          <a:xfrm>
            <a:off x="0" y="986151"/>
            <a:ext cx="8974666" cy="5262939"/>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FEDERATED quant à lui est un moteur qui permet de créer une table dont les données ne sont pas stockées sur le serveur MySQL local.</a:t>
            </a:r>
          </a:p>
          <a:p>
            <a:pPr algn="just"/>
            <a:endParaRPr lang="fr-FR" sz="2400" dirty="0"/>
          </a:p>
          <a:p>
            <a:pPr marL="342900" indent="-342900" algn="just">
              <a:buFont typeface="Wingdings" panose="05000000000000000000" pitchFamily="2" charset="2"/>
              <a:buChar char="§"/>
            </a:pPr>
            <a:r>
              <a:rPr lang="fr-FR" sz="2400" dirty="0"/>
              <a:t>Il s’agit en fait d’un moteur de stockage permettant l’hébergement des données sur un serveur MySQL distant. Les données de ce serveur distant sont reconstruites dans la table locale à l’aide d’une requête SELECT sur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C’est un moteur contraignant. En effet, il n’est pas démarré par défaut sous MySQL. Pour pouvoir l’utiliser, le serveur MySQL devra être démarré avec le paramètre « --</a:t>
            </a:r>
            <a:r>
              <a:rPr lang="fr-FR" sz="2400" dirty="0" err="1"/>
              <a:t>federated</a:t>
            </a:r>
            <a:r>
              <a:rPr lang="fr-FR" sz="2400" dirty="0"/>
              <a:t> ».</a:t>
            </a:r>
          </a:p>
          <a:p>
            <a:pPr marL="342900" indent="-342900" algn="just">
              <a:buFont typeface="Wingdings" panose="05000000000000000000" pitchFamily="2" charset="2"/>
              <a:buChar char="§"/>
            </a:pPr>
            <a:endParaRPr lang="fr-FR" sz="2400" dirty="0"/>
          </a:p>
        </p:txBody>
      </p:sp>
    </p:spTree>
    <p:extLst>
      <p:ext uri="{BB962C8B-B14F-4D97-AF65-F5344CB8AC3E}">
        <p14:creationId xmlns:p14="http://schemas.microsoft.com/office/powerpoint/2010/main" val="239372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18</a:t>
            </a:fld>
            <a:endParaRPr/>
          </a:p>
        </p:txBody>
      </p:sp>
      <p:sp>
        <p:nvSpPr>
          <p:cNvPr id="61" name="Google Shape;61;p24"/>
          <p:cNvSpPr txBox="1"/>
          <p:nvPr/>
        </p:nvSpPr>
        <p:spPr>
          <a:xfrm>
            <a:off x="0" y="986151"/>
            <a:ext cx="8974666" cy="4154943"/>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Avec ce moteur, le traitement des requêtes est assez long et il ne sera pas possible de modifier la table locale. </a:t>
            </a:r>
          </a:p>
          <a:p>
            <a:pPr algn="just"/>
            <a:endParaRPr lang="fr-FR" sz="2400" dirty="0"/>
          </a:p>
          <a:p>
            <a:pPr marL="342900" indent="-342900" algn="just">
              <a:buFont typeface="Wingdings" panose="05000000000000000000" pitchFamily="2" charset="2"/>
              <a:buChar char="§"/>
            </a:pPr>
            <a:r>
              <a:rPr lang="fr-FR" sz="2400" dirty="0"/>
              <a:t>Si une modification au niveau de la table doit être apportée, il faudra qu'elle le soit au niveau de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En outre, il faudra bien entendu que les deux serveurs MySQL puissent communiquer ensemble.</a:t>
            </a:r>
          </a:p>
          <a:p>
            <a:pPr algn="just"/>
            <a:endParaRPr lang="fr-FR" sz="2400" dirty="0"/>
          </a:p>
          <a:p>
            <a:pPr marL="342900" indent="-342900" algn="just">
              <a:buFont typeface="Wingdings" panose="05000000000000000000" pitchFamily="2" charset="2"/>
              <a:buChar char="§"/>
            </a:pPr>
            <a:r>
              <a:rPr lang="fr-FR" sz="2400" dirty="0"/>
              <a:t>Il faudra donc veiller à autoriser les connexions distantes sur le port 3306 (port par défaut).</a:t>
            </a:r>
          </a:p>
        </p:txBody>
      </p:sp>
    </p:spTree>
    <p:extLst>
      <p:ext uri="{BB962C8B-B14F-4D97-AF65-F5344CB8AC3E}">
        <p14:creationId xmlns:p14="http://schemas.microsoft.com/office/powerpoint/2010/main" val="135857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19</a:t>
            </a:fld>
            <a:endParaRPr/>
          </a:p>
        </p:txBody>
      </p:sp>
      <p:pic>
        <p:nvPicPr>
          <p:cNvPr id="2" name="Picture 1">
            <a:extLst>
              <a:ext uri="{FF2B5EF4-FFF2-40B4-BE49-F238E27FC236}">
                <a16:creationId xmlns:a16="http://schemas.microsoft.com/office/drawing/2014/main" id="{D63ABEFD-B784-41B0-B410-2C794BE73680}"/>
              </a:ext>
            </a:extLst>
          </p:cNvPr>
          <p:cNvPicPr>
            <a:picLocks noChangeAspect="1"/>
          </p:cNvPicPr>
          <p:nvPr/>
        </p:nvPicPr>
        <p:blipFill>
          <a:blip r:embed="rId3"/>
          <a:stretch>
            <a:fillRect/>
          </a:stretch>
        </p:blipFill>
        <p:spPr>
          <a:xfrm>
            <a:off x="132767" y="1089554"/>
            <a:ext cx="8878466" cy="5449358"/>
          </a:xfrm>
          <a:prstGeom prst="rect">
            <a:avLst/>
          </a:prstGeom>
        </p:spPr>
      </p:pic>
    </p:spTree>
    <p:extLst>
      <p:ext uri="{BB962C8B-B14F-4D97-AF65-F5344CB8AC3E}">
        <p14:creationId xmlns:p14="http://schemas.microsoft.com/office/powerpoint/2010/main" val="59431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a:t>
            </a:fld>
            <a:endParaRPr/>
          </a:p>
        </p:txBody>
      </p:sp>
      <p:sp>
        <p:nvSpPr>
          <p:cNvPr id="44" name="Google Shape;44;p2"/>
          <p:cNvSpPr txBox="1"/>
          <p:nvPr/>
        </p:nvSpPr>
        <p:spPr>
          <a:xfrm>
            <a:off x="311075" y="1447800"/>
            <a:ext cx="8394300" cy="422675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1600"/>
              </a:spcBef>
              <a:spcAft>
                <a:spcPts val="0"/>
              </a:spcAft>
              <a:buClr>
                <a:schemeClr val="dk1"/>
              </a:buClr>
              <a:buSzPts val="1800"/>
              <a:buFontTx/>
              <a:buChar char="-"/>
            </a:pPr>
            <a:r>
              <a:rPr lang="fr-FR" sz="1800" b="1" dirty="0"/>
              <a:t>Installons d’abord docker sur nos </a:t>
            </a:r>
            <a:r>
              <a:rPr lang="fr-FR" sz="1800" b="1" dirty="0" err="1"/>
              <a:t>VMs</a:t>
            </a:r>
            <a:r>
              <a:rPr lang="fr-FR" sz="1800" b="1" dirty="0"/>
              <a:t>:</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update</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apt-get </a:t>
            </a:r>
            <a:r>
              <a:rPr lang="fr-FR" sz="1600" b="1" dirty="0" err="1"/>
              <a:t>install</a:t>
            </a:r>
            <a:r>
              <a:rPr lang="fr-FR" sz="1600" b="1" dirty="0"/>
              <a:t>     </a:t>
            </a:r>
            <a:r>
              <a:rPr lang="fr-FR" sz="1600" b="1" dirty="0" err="1"/>
              <a:t>apt</a:t>
            </a:r>
            <a:r>
              <a:rPr lang="fr-FR" sz="1600" b="1" dirty="0"/>
              <a:t>-transport-https     ca-</a:t>
            </a:r>
            <a:r>
              <a:rPr lang="fr-FR" sz="1600" b="1" dirty="0" err="1"/>
              <a:t>certificates</a:t>
            </a:r>
            <a:r>
              <a:rPr lang="fr-FR" sz="1600" b="1" dirty="0"/>
              <a:t>     </a:t>
            </a:r>
            <a:r>
              <a:rPr lang="fr-FR" sz="1600" b="1" dirty="0" err="1"/>
              <a:t>curl</a:t>
            </a:r>
            <a:r>
              <a:rPr lang="fr-FR" sz="1600" b="1" dirty="0"/>
              <a:t>     </a:t>
            </a:r>
            <a:r>
              <a:rPr lang="fr-FR" sz="1600" b="1" dirty="0" err="1"/>
              <a:t>gnupg</a:t>
            </a:r>
            <a:r>
              <a:rPr lang="fr-FR" sz="1600" b="1" dirty="0"/>
              <a:t>-agent     software-</a:t>
            </a:r>
            <a:r>
              <a:rPr lang="fr-FR" sz="1600" b="1" dirty="0" err="1"/>
              <a:t>properties</a:t>
            </a:r>
            <a:r>
              <a:rPr lang="fr-FR" sz="1600" b="1" dirty="0"/>
              <a:t>-</a:t>
            </a:r>
            <a:r>
              <a:rPr lang="fr-FR" sz="1600" b="1" dirty="0" err="1"/>
              <a:t>common</a:t>
            </a:r>
            <a:endParaRPr lang="fr-FR" sz="1600" b="1" dirty="0"/>
          </a:p>
          <a:p>
            <a:pPr marL="285750" lvl="0" indent="-285750">
              <a:spcBef>
                <a:spcPts val="1600"/>
              </a:spcBef>
              <a:buClr>
                <a:schemeClr val="dk1"/>
              </a:buClr>
              <a:buSzPts val="1800"/>
              <a:buFont typeface="Wingdings" panose="05000000000000000000" pitchFamily="2" charset="2"/>
              <a:buChar char="ü"/>
            </a:pPr>
            <a:r>
              <a:rPr lang="fr-FR" sz="1600" b="1" dirty="0" err="1"/>
              <a:t>curl</a:t>
            </a:r>
            <a:r>
              <a:rPr lang="fr-FR" sz="1600" b="1" dirty="0"/>
              <a:t> -</a:t>
            </a:r>
            <a:r>
              <a:rPr lang="fr-FR" sz="1600" b="1" dirty="0" err="1"/>
              <a:t>fsSL</a:t>
            </a:r>
            <a:r>
              <a:rPr lang="fr-FR" sz="1600" b="1" dirty="0"/>
              <a:t> https://download.docker.com/linux/ubuntu/gpg | </a:t>
            </a:r>
            <a:r>
              <a:rPr lang="fr-FR" sz="1600" b="1" dirty="0" err="1"/>
              <a:t>sudo</a:t>
            </a:r>
            <a:r>
              <a:rPr lang="fr-FR" sz="1600" b="1" dirty="0"/>
              <a:t> </a:t>
            </a:r>
            <a:r>
              <a:rPr lang="fr-FR" sz="1600" b="1" dirty="0" err="1"/>
              <a:t>apt</a:t>
            </a:r>
            <a:r>
              <a:rPr lang="fr-FR" sz="1600" b="1" dirty="0"/>
              <a:t>-key </a:t>
            </a:r>
            <a:r>
              <a:rPr lang="fr-FR" sz="1600" b="1" dirty="0" err="1"/>
              <a:t>add</a:t>
            </a:r>
            <a:r>
              <a:rPr lang="fr-FR" sz="1600" b="1" dirty="0"/>
              <a:t> –</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apt</a:t>
            </a:r>
            <a:r>
              <a:rPr lang="fr-FR" sz="1600" b="1" dirty="0"/>
              <a:t>-key </a:t>
            </a:r>
            <a:r>
              <a:rPr lang="fr-FR" sz="1600" b="1" dirty="0" err="1"/>
              <a:t>fingerprint</a:t>
            </a:r>
            <a:r>
              <a:rPr lang="fr-FR" sz="1600" b="1" dirty="0"/>
              <a:t> 0EBFCD88</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add</a:t>
            </a:r>
            <a:r>
              <a:rPr lang="fr-FR" sz="1600" b="1" dirty="0"/>
              <a:t>-</a:t>
            </a:r>
            <a:r>
              <a:rPr lang="fr-FR" sz="1600" b="1" dirty="0" err="1"/>
              <a:t>apt</a:t>
            </a:r>
            <a:r>
              <a:rPr lang="fr-FR" sz="1600" b="1" dirty="0"/>
              <a:t>-repository    "deb [</a:t>
            </a:r>
            <a:r>
              <a:rPr lang="fr-FR" sz="1600" b="1" dirty="0" err="1"/>
              <a:t>arch</a:t>
            </a:r>
            <a:r>
              <a:rPr lang="fr-FR" sz="1600" b="1" dirty="0"/>
              <a:t>=amd64] https://download.docker.com/linux/ubuntu $(</a:t>
            </a:r>
            <a:r>
              <a:rPr lang="fr-FR" sz="1600" b="1" dirty="0" err="1"/>
              <a:t>lsb_release</a:t>
            </a:r>
            <a:r>
              <a:rPr lang="fr-FR" sz="1600" b="1" dirty="0"/>
              <a:t> -</a:t>
            </a:r>
            <a:r>
              <a:rPr lang="fr-FR" sz="1600" b="1" dirty="0" err="1"/>
              <a:t>cs</a:t>
            </a:r>
            <a:r>
              <a:rPr lang="fr-FR" sz="1600" b="1" dirty="0"/>
              <a:t>)  stable"</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a:t>
            </a:r>
            <a:r>
              <a:rPr lang="fr-FR" sz="1600" b="1" dirty="0" err="1"/>
              <a:t>install</a:t>
            </a:r>
            <a:r>
              <a:rPr lang="fr-FR" sz="1600" b="1" dirty="0"/>
              <a:t> docker-ce docker-ce-cli containerd.io</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docker run hello-world</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Autre moteurs…</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20</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1117600"/>
            <a:ext cx="8686800" cy="3046988"/>
          </a:xfrm>
          <a:prstGeom prst="rect">
            <a:avLst/>
          </a:prstGeom>
        </p:spPr>
        <p:txBody>
          <a:bodyPr wrap="square">
            <a:spAutoFit/>
          </a:bodyPr>
          <a:lstStyle/>
          <a:p>
            <a:r>
              <a:rPr lang="fr-FR" sz="2400" dirty="0"/>
              <a:t> Il existe deux autres moteurs qui ont une grande importance :</a:t>
            </a:r>
          </a:p>
          <a:p>
            <a:endParaRPr lang="fr-FR" sz="2400" dirty="0"/>
          </a:p>
          <a:p>
            <a:pPr marL="342900" indent="-342900">
              <a:buFont typeface="Wingdings" panose="05000000000000000000" pitchFamily="2" charset="2"/>
              <a:buChar char="§"/>
            </a:pPr>
            <a:r>
              <a:rPr lang="fr-FR" sz="2400" b="1" dirty="0"/>
              <a:t>EXAMPLE : </a:t>
            </a:r>
            <a:r>
              <a:rPr lang="fr-FR" sz="2400" dirty="0"/>
              <a:t>moteur non utilisable en l’état mais permettant aux DBA qui veulent créer leur propre moteur de stockage d’avoir un exemple sur lequel ils peuvent s’appuyer</a:t>
            </a:r>
          </a:p>
          <a:p>
            <a:endParaRPr lang="fr-FR" sz="2400" dirty="0"/>
          </a:p>
          <a:p>
            <a:pPr marL="342900" indent="-342900">
              <a:buFont typeface="Wingdings" panose="05000000000000000000" pitchFamily="2" charset="2"/>
              <a:buChar char="§"/>
            </a:pPr>
            <a:r>
              <a:rPr lang="fr-FR" sz="2400" b="1" dirty="0" err="1"/>
              <a:t>NDBCluster</a:t>
            </a:r>
            <a:r>
              <a:rPr lang="fr-FR" sz="2400" b="1" dirty="0"/>
              <a:t> :</a:t>
            </a:r>
            <a:r>
              <a:rPr lang="fr-FR" sz="2400" dirty="0"/>
              <a:t> moteur de stockage spécifique à la version </a:t>
            </a:r>
            <a:r>
              <a:rPr lang="fr-FR" sz="2400" dirty="0" err="1"/>
              <a:t>clusterisée</a:t>
            </a:r>
            <a:r>
              <a:rPr lang="fr-FR" sz="2400" dirty="0"/>
              <a:t> de MySQL. </a:t>
            </a:r>
          </a:p>
        </p:txBody>
      </p:sp>
    </p:spTree>
    <p:extLst>
      <p:ext uri="{BB962C8B-B14F-4D97-AF65-F5344CB8AC3E}">
        <p14:creationId xmlns:p14="http://schemas.microsoft.com/office/powerpoint/2010/main" val="6315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dirty="0"/>
              <a:t>Backup/restore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8650" y="258762"/>
            <a:ext cx="7886700" cy="473075"/>
          </a:xfrm>
          <a:prstGeom prst="rect">
            <a:avLst/>
          </a:prstGeom>
          <a:noFill/>
          <a:ln>
            <a:noFill/>
          </a:ln>
        </p:spPr>
        <p:txBody>
          <a:bodyPr spcFirstLastPara="1" wrap="square" lIns="91425" tIns="45700" rIns="91425" bIns="45700" anchor="ctr" anchorCtr="0">
            <a:noAutofit/>
          </a:bodyPr>
          <a:lstStyle/>
          <a:p>
            <a:pPr algn="ctr"/>
            <a:r>
              <a:rPr lang="fr-FR" dirty="0"/>
              <a:t>Backup avec </a:t>
            </a:r>
            <a:r>
              <a:rPr lang="fr-FR" dirty="0" err="1"/>
              <a:t>mysqldump</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22</a:t>
            </a:fld>
            <a:endParaRPr/>
          </a:p>
        </p:txBody>
      </p:sp>
      <p:pic>
        <p:nvPicPr>
          <p:cNvPr id="2" name="Picture 1">
            <a:extLst>
              <a:ext uri="{FF2B5EF4-FFF2-40B4-BE49-F238E27FC236}">
                <a16:creationId xmlns:a16="http://schemas.microsoft.com/office/drawing/2014/main" id="{45FA75DA-8406-48CA-9A20-7A199E8249E0}"/>
              </a:ext>
            </a:extLst>
          </p:cNvPr>
          <p:cNvPicPr>
            <a:picLocks noChangeAspect="1"/>
          </p:cNvPicPr>
          <p:nvPr/>
        </p:nvPicPr>
        <p:blipFill>
          <a:blip r:embed="rId3"/>
          <a:stretch>
            <a:fillRect/>
          </a:stretch>
        </p:blipFill>
        <p:spPr>
          <a:xfrm>
            <a:off x="0" y="868362"/>
            <a:ext cx="9144000" cy="5989638"/>
          </a:xfrm>
          <a:prstGeom prst="rect">
            <a:avLst/>
          </a:prstGeom>
        </p:spPr>
      </p:pic>
    </p:spTree>
    <p:extLst>
      <p:ext uri="{BB962C8B-B14F-4D97-AF65-F5344CB8AC3E}">
        <p14:creationId xmlns:p14="http://schemas.microsoft.com/office/powerpoint/2010/main" val="3318774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28650" y="258762"/>
            <a:ext cx="7886700" cy="473075"/>
          </a:xfrm>
          <a:prstGeom prst="rect">
            <a:avLst/>
          </a:prstGeom>
          <a:noFill/>
          <a:ln>
            <a:noFill/>
          </a:ln>
        </p:spPr>
        <p:txBody>
          <a:bodyPr spcFirstLastPara="1" wrap="square" lIns="91425" tIns="45700" rIns="91425" bIns="45700" anchor="ctr" anchorCtr="0">
            <a:noAutofit/>
          </a:bodyPr>
          <a:lstStyle/>
          <a:p>
            <a:pPr algn="ctr"/>
            <a:r>
              <a:rPr lang="fr-FR" dirty="0"/>
              <a:t>Backup avec </a:t>
            </a:r>
            <a:r>
              <a:rPr lang="fr-FR" dirty="0" err="1"/>
              <a:t>mysqldump</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23</a:t>
            </a:fld>
            <a:endParaRPr/>
          </a:p>
        </p:txBody>
      </p:sp>
      <p:sp>
        <p:nvSpPr>
          <p:cNvPr id="3" name="Rectangle 2">
            <a:extLst>
              <a:ext uri="{FF2B5EF4-FFF2-40B4-BE49-F238E27FC236}">
                <a16:creationId xmlns:a16="http://schemas.microsoft.com/office/drawing/2014/main" id="{6B1A4F7A-82F5-41DD-9B93-6C419CF59DCA}"/>
              </a:ext>
            </a:extLst>
          </p:cNvPr>
          <p:cNvSpPr/>
          <p:nvPr/>
        </p:nvSpPr>
        <p:spPr>
          <a:xfrm>
            <a:off x="419753" y="1226178"/>
            <a:ext cx="8233180" cy="369332"/>
          </a:xfrm>
          <a:prstGeom prst="rect">
            <a:avLst/>
          </a:prstGeom>
        </p:spPr>
        <p:txBody>
          <a:bodyPr wrap="square">
            <a:spAutoFit/>
          </a:bodyPr>
          <a:lstStyle/>
          <a:p>
            <a:pPr marL="285750" indent="-285750">
              <a:buFont typeface="Wingdings" panose="05000000000000000000" pitchFamily="2" charset="2"/>
              <a:buChar char="ü"/>
            </a:pPr>
            <a:r>
              <a:rPr lang="fr-FR" sz="1800" dirty="0"/>
              <a:t>Spécifier le nom d’utilisateur et le mot de passe</a:t>
            </a:r>
          </a:p>
        </p:txBody>
      </p:sp>
      <p:sp>
        <p:nvSpPr>
          <p:cNvPr id="4" name="Rectangle 3">
            <a:extLst>
              <a:ext uri="{FF2B5EF4-FFF2-40B4-BE49-F238E27FC236}">
                <a16:creationId xmlns:a16="http://schemas.microsoft.com/office/drawing/2014/main" id="{501B05CA-5EB1-42C8-8BE7-D6D6EFEA91FB}"/>
              </a:ext>
            </a:extLst>
          </p:cNvPr>
          <p:cNvSpPr/>
          <p:nvPr/>
        </p:nvSpPr>
        <p:spPr>
          <a:xfrm>
            <a:off x="419753" y="2717800"/>
            <a:ext cx="8724247" cy="646331"/>
          </a:xfrm>
          <a:prstGeom prst="rect">
            <a:avLst/>
          </a:prstGeom>
        </p:spPr>
        <p:txBody>
          <a:bodyPr wrap="square">
            <a:spAutoFit/>
          </a:bodyPr>
          <a:lstStyle/>
          <a:p>
            <a:pPr marL="285750" indent="-285750">
              <a:buFont typeface="Wingdings" panose="05000000000000000000" pitchFamily="2" charset="2"/>
              <a:buChar char="ü"/>
            </a:pPr>
            <a:r>
              <a:rPr lang="fr-FR" sz="1800" dirty="0"/>
              <a:t>Si vous avez besoin de spécifier le mot de passe sur la ligne de commande (par ex. dans un script), vous pouvez l’ajouter après l’option -p sans un espace :</a:t>
            </a:r>
          </a:p>
        </p:txBody>
      </p:sp>
      <p:pic>
        <p:nvPicPr>
          <p:cNvPr id="5" name="Picture 4">
            <a:extLst>
              <a:ext uri="{FF2B5EF4-FFF2-40B4-BE49-F238E27FC236}">
                <a16:creationId xmlns:a16="http://schemas.microsoft.com/office/drawing/2014/main" id="{42040F5B-4C9D-4627-996F-B49837ADB041}"/>
              </a:ext>
            </a:extLst>
          </p:cNvPr>
          <p:cNvPicPr>
            <a:picLocks noChangeAspect="1"/>
          </p:cNvPicPr>
          <p:nvPr/>
        </p:nvPicPr>
        <p:blipFill>
          <a:blip r:embed="rId3"/>
          <a:stretch>
            <a:fillRect/>
          </a:stretch>
        </p:blipFill>
        <p:spPr>
          <a:xfrm>
            <a:off x="419753" y="3590249"/>
            <a:ext cx="8436380" cy="485676"/>
          </a:xfrm>
          <a:prstGeom prst="rect">
            <a:avLst/>
          </a:prstGeom>
        </p:spPr>
      </p:pic>
      <p:pic>
        <p:nvPicPr>
          <p:cNvPr id="6" name="Picture 5">
            <a:extLst>
              <a:ext uri="{FF2B5EF4-FFF2-40B4-BE49-F238E27FC236}">
                <a16:creationId xmlns:a16="http://schemas.microsoft.com/office/drawing/2014/main" id="{4324B9E0-1A4D-4354-9E94-E2044186D9E9}"/>
              </a:ext>
            </a:extLst>
          </p:cNvPr>
          <p:cNvPicPr>
            <a:picLocks noChangeAspect="1"/>
          </p:cNvPicPr>
          <p:nvPr/>
        </p:nvPicPr>
        <p:blipFill>
          <a:blip r:embed="rId4"/>
          <a:stretch>
            <a:fillRect/>
          </a:stretch>
        </p:blipFill>
        <p:spPr>
          <a:xfrm>
            <a:off x="419753" y="1802725"/>
            <a:ext cx="5875736" cy="646331"/>
          </a:xfrm>
          <a:prstGeom prst="rect">
            <a:avLst/>
          </a:prstGeom>
        </p:spPr>
      </p:pic>
      <p:sp>
        <p:nvSpPr>
          <p:cNvPr id="7" name="Rectangle 6">
            <a:extLst>
              <a:ext uri="{FF2B5EF4-FFF2-40B4-BE49-F238E27FC236}">
                <a16:creationId xmlns:a16="http://schemas.microsoft.com/office/drawing/2014/main" id="{DE7689B2-30AB-41F6-9ADE-0B4055FEDCBE}"/>
              </a:ext>
            </a:extLst>
          </p:cNvPr>
          <p:cNvSpPr/>
          <p:nvPr/>
        </p:nvSpPr>
        <p:spPr>
          <a:xfrm>
            <a:off x="419752" y="4317178"/>
            <a:ext cx="8436379" cy="1477328"/>
          </a:xfrm>
          <a:prstGeom prst="rect">
            <a:avLst/>
          </a:prstGeom>
        </p:spPr>
        <p:txBody>
          <a:bodyPr wrap="square">
            <a:spAutoFit/>
          </a:bodyPr>
          <a:lstStyle/>
          <a:p>
            <a:pPr marL="285750" indent="-285750">
              <a:buFont typeface="Wingdings" panose="05000000000000000000" pitchFamily="2" charset="2"/>
              <a:buChar char="ü"/>
            </a:pPr>
            <a:r>
              <a:rPr lang="fr-FR" sz="1800" dirty="0"/>
              <a:t>Si votre mot de passe contient des espaces ou des caractères spéciaux, n’oubliez pas d’utiliser la fonction d’échappement en fonction de votre </a:t>
            </a:r>
            <a:r>
              <a:rPr lang="fr-FR" sz="1800" dirty="0" err="1"/>
              <a:t>shell</a:t>
            </a:r>
            <a:r>
              <a:rPr lang="fr-FR" sz="1800" dirty="0"/>
              <a:t>/système.</a:t>
            </a:r>
          </a:p>
          <a:p>
            <a:endParaRPr lang="fr-FR" sz="1800" dirty="0"/>
          </a:p>
          <a:p>
            <a:pPr marL="285750" indent="-285750">
              <a:buFont typeface="Wingdings" panose="05000000000000000000" pitchFamily="2" charset="2"/>
              <a:buChar char="ü"/>
            </a:pPr>
            <a:r>
              <a:rPr lang="fr-FR" sz="1800" dirty="0"/>
              <a:t>En option, le forme étendue est :</a:t>
            </a:r>
          </a:p>
        </p:txBody>
      </p:sp>
      <p:pic>
        <p:nvPicPr>
          <p:cNvPr id="8" name="Picture 7">
            <a:extLst>
              <a:ext uri="{FF2B5EF4-FFF2-40B4-BE49-F238E27FC236}">
                <a16:creationId xmlns:a16="http://schemas.microsoft.com/office/drawing/2014/main" id="{8C108154-1246-4D64-BE06-B29CE53ACCBD}"/>
              </a:ext>
            </a:extLst>
          </p:cNvPr>
          <p:cNvPicPr>
            <a:picLocks noChangeAspect="1"/>
          </p:cNvPicPr>
          <p:nvPr/>
        </p:nvPicPr>
        <p:blipFill>
          <a:blip r:embed="rId5"/>
          <a:stretch>
            <a:fillRect/>
          </a:stretch>
        </p:blipFill>
        <p:spPr>
          <a:xfrm>
            <a:off x="131884" y="6035759"/>
            <a:ext cx="8724247" cy="488039"/>
          </a:xfrm>
          <a:prstGeom prst="rect">
            <a:avLst/>
          </a:prstGeom>
        </p:spPr>
      </p:pic>
    </p:spTree>
    <p:extLst>
      <p:ext uri="{BB962C8B-B14F-4D97-AF65-F5344CB8AC3E}">
        <p14:creationId xmlns:p14="http://schemas.microsoft.com/office/powerpoint/2010/main" val="441410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1201" y="401676"/>
            <a:ext cx="7886700" cy="473075"/>
          </a:xfrm>
          <a:prstGeom prst="rect">
            <a:avLst/>
          </a:prstGeom>
          <a:noFill/>
          <a:ln>
            <a:noFill/>
          </a:ln>
        </p:spPr>
        <p:txBody>
          <a:bodyPr spcFirstLastPara="1" wrap="square" lIns="91425" tIns="45700" rIns="91425" bIns="45700" anchor="ctr" anchorCtr="0">
            <a:noAutofit/>
          </a:bodyPr>
          <a:lstStyle/>
          <a:p>
            <a:pPr algn="ctr"/>
            <a:r>
              <a:rPr lang="fr-FR" dirty="0" err="1"/>
              <a:t>mysqldump</a:t>
            </a:r>
            <a:r>
              <a:rPr lang="fr-FR" dirty="0"/>
              <a:t> depuis un serveur distant avec compression</a:t>
            </a:r>
            <a:endParaRPr lang="fr-FR" b="1" dirty="0">
              <a:highlight>
                <a:srgbClr val="FFFFFF"/>
              </a:highlight>
            </a:endParaRPr>
          </a:p>
        </p:txBody>
      </p:sp>
      <p:sp>
        <p:nvSpPr>
          <p:cNvPr id="60" name="Google Shape;60;p24"/>
          <p:cNvSpPr txBox="1"/>
          <p:nvPr/>
        </p:nvSpPr>
        <p:spPr>
          <a:xfrm>
            <a:off x="6457950" y="6965952"/>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24</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84321" y="1727202"/>
            <a:ext cx="8796154" cy="646331"/>
          </a:xfrm>
          <a:prstGeom prst="rect">
            <a:avLst/>
          </a:prstGeom>
        </p:spPr>
        <p:txBody>
          <a:bodyPr wrap="square">
            <a:spAutoFit/>
          </a:bodyPr>
          <a:lstStyle/>
          <a:p>
            <a:pPr marL="342900" indent="-342900">
              <a:buFont typeface="Wingdings" panose="05000000000000000000" pitchFamily="2" charset="2"/>
              <a:buChar char="ü"/>
            </a:pPr>
            <a:r>
              <a:rPr lang="fr-FR" sz="1800" dirty="0"/>
              <a:t>Afin d’utiliser la compression pour un transfert plus rapide, passez l’option </a:t>
            </a:r>
            <a:r>
              <a:rPr lang="fr-FR" sz="1800" b="1" dirty="0"/>
              <a:t>--</a:t>
            </a:r>
            <a:r>
              <a:rPr lang="fr-FR" sz="1800" b="1" dirty="0" err="1"/>
              <a:t>compress</a:t>
            </a:r>
            <a:r>
              <a:rPr lang="fr-FR" sz="1800" b="1" dirty="0"/>
              <a:t> </a:t>
            </a:r>
            <a:r>
              <a:rPr lang="fr-FR" sz="1800" dirty="0"/>
              <a:t>à </a:t>
            </a:r>
            <a:r>
              <a:rPr lang="fr-FR" sz="1800" dirty="0" err="1"/>
              <a:t>mysqldump</a:t>
            </a:r>
            <a:r>
              <a:rPr lang="fr-FR" sz="1800" dirty="0"/>
              <a:t>. Exemple:</a:t>
            </a:r>
          </a:p>
        </p:txBody>
      </p:sp>
      <p:pic>
        <p:nvPicPr>
          <p:cNvPr id="2" name="Picture 1">
            <a:extLst>
              <a:ext uri="{FF2B5EF4-FFF2-40B4-BE49-F238E27FC236}">
                <a16:creationId xmlns:a16="http://schemas.microsoft.com/office/drawing/2014/main" id="{7DC971BF-3EF6-4E3E-BDE3-3AADA4C21C31}"/>
              </a:ext>
            </a:extLst>
          </p:cNvPr>
          <p:cNvPicPr>
            <a:picLocks noChangeAspect="1"/>
          </p:cNvPicPr>
          <p:nvPr/>
        </p:nvPicPr>
        <p:blipFill>
          <a:blip r:embed="rId3"/>
          <a:stretch>
            <a:fillRect/>
          </a:stretch>
        </p:blipFill>
        <p:spPr>
          <a:xfrm>
            <a:off x="337954" y="2687673"/>
            <a:ext cx="8468091" cy="512556"/>
          </a:xfrm>
          <a:prstGeom prst="rect">
            <a:avLst/>
          </a:prstGeom>
        </p:spPr>
      </p:pic>
      <p:sp>
        <p:nvSpPr>
          <p:cNvPr id="4" name="Rectangle 3">
            <a:extLst>
              <a:ext uri="{FF2B5EF4-FFF2-40B4-BE49-F238E27FC236}">
                <a16:creationId xmlns:a16="http://schemas.microsoft.com/office/drawing/2014/main" id="{39962228-F309-4076-AA1E-E9114AAAA1FD}"/>
              </a:ext>
            </a:extLst>
          </p:cNvPr>
          <p:cNvSpPr/>
          <p:nvPr/>
        </p:nvSpPr>
        <p:spPr>
          <a:xfrm>
            <a:off x="84321" y="3455043"/>
            <a:ext cx="8880460" cy="1477328"/>
          </a:xfrm>
          <a:prstGeom prst="rect">
            <a:avLst/>
          </a:prstGeom>
        </p:spPr>
        <p:txBody>
          <a:bodyPr wrap="square">
            <a:spAutoFit/>
          </a:bodyPr>
          <a:lstStyle/>
          <a:p>
            <a:pPr algn="just"/>
            <a:r>
              <a:rPr lang="fr-FR" sz="1800" dirty="0"/>
              <a:t>Important:</a:t>
            </a:r>
          </a:p>
          <a:p>
            <a:pPr algn="just"/>
            <a:r>
              <a:rPr lang="fr-FR" sz="1800" dirty="0"/>
              <a:t> </a:t>
            </a:r>
          </a:p>
          <a:p>
            <a:pPr marL="285750" indent="-285750" algn="just">
              <a:buFont typeface="Wingdings" panose="05000000000000000000" pitchFamily="2" charset="2"/>
              <a:buChar char="ü"/>
            </a:pPr>
            <a:r>
              <a:rPr lang="fr-FR" sz="1800" dirty="0"/>
              <a:t>Si vous ne voulez pas verrouiller la base de données source, vous devez également inclure </a:t>
            </a:r>
            <a:r>
              <a:rPr lang="fr-FR" sz="1800" b="1" dirty="0"/>
              <a:t>--lock-tables=false</a:t>
            </a:r>
            <a:r>
              <a:rPr lang="fr-FR" sz="1800" dirty="0"/>
              <a:t>. Mais vous pouvez ne pas obtenir une image de base de données cohérente en interne de cette façon</a:t>
            </a:r>
          </a:p>
        </p:txBody>
      </p:sp>
      <p:pic>
        <p:nvPicPr>
          <p:cNvPr id="5" name="Picture 4">
            <a:extLst>
              <a:ext uri="{FF2B5EF4-FFF2-40B4-BE49-F238E27FC236}">
                <a16:creationId xmlns:a16="http://schemas.microsoft.com/office/drawing/2014/main" id="{EBDF2021-80B3-46F6-B9B9-A95C0DB9D2B7}"/>
              </a:ext>
            </a:extLst>
          </p:cNvPr>
          <p:cNvPicPr>
            <a:picLocks noChangeAspect="1"/>
          </p:cNvPicPr>
          <p:nvPr/>
        </p:nvPicPr>
        <p:blipFill>
          <a:blip r:embed="rId4"/>
          <a:stretch>
            <a:fillRect/>
          </a:stretch>
        </p:blipFill>
        <p:spPr>
          <a:xfrm>
            <a:off x="201781" y="5943768"/>
            <a:ext cx="8763000" cy="512556"/>
          </a:xfrm>
          <a:prstGeom prst="rect">
            <a:avLst/>
          </a:prstGeom>
        </p:spPr>
      </p:pic>
      <p:sp>
        <p:nvSpPr>
          <p:cNvPr id="6" name="Rectangle 5">
            <a:extLst>
              <a:ext uri="{FF2B5EF4-FFF2-40B4-BE49-F238E27FC236}">
                <a16:creationId xmlns:a16="http://schemas.microsoft.com/office/drawing/2014/main" id="{B43E7E2F-AD7C-4AB6-A0F0-20A5A01E309C}"/>
              </a:ext>
            </a:extLst>
          </p:cNvPr>
          <p:cNvSpPr/>
          <p:nvPr/>
        </p:nvSpPr>
        <p:spPr>
          <a:xfrm>
            <a:off x="84320" y="5188640"/>
            <a:ext cx="8796153" cy="646331"/>
          </a:xfrm>
          <a:prstGeom prst="rect">
            <a:avLst/>
          </a:prstGeom>
        </p:spPr>
        <p:txBody>
          <a:bodyPr wrap="square">
            <a:spAutoFit/>
          </a:bodyPr>
          <a:lstStyle/>
          <a:p>
            <a:pPr marL="285750" indent="-285750">
              <a:buFont typeface="Wingdings" panose="05000000000000000000" pitchFamily="2" charset="2"/>
              <a:buChar char="ü"/>
            </a:pPr>
            <a:r>
              <a:rPr lang="fr-FR" sz="1800" dirty="0"/>
              <a:t>Pour enregistrer également le fichier compressé, vous pouvez rajouter un pipe à </a:t>
            </a:r>
            <a:r>
              <a:rPr lang="fr-FR" sz="1800" dirty="0" err="1"/>
              <a:t>gzip</a:t>
            </a:r>
            <a:r>
              <a:rPr lang="fr-FR" sz="1800" dirty="0"/>
              <a:t>.</a:t>
            </a:r>
          </a:p>
        </p:txBody>
      </p:sp>
    </p:spTree>
    <p:extLst>
      <p:ext uri="{BB962C8B-B14F-4D97-AF65-F5344CB8AC3E}">
        <p14:creationId xmlns:p14="http://schemas.microsoft.com/office/powerpoint/2010/main" val="353628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1201" y="401676"/>
            <a:ext cx="7886700" cy="473075"/>
          </a:xfrm>
          <a:prstGeom prst="rect">
            <a:avLst/>
          </a:prstGeom>
          <a:noFill/>
          <a:ln>
            <a:noFill/>
          </a:ln>
        </p:spPr>
        <p:txBody>
          <a:bodyPr spcFirstLastPara="1" wrap="square" lIns="91425" tIns="45700" rIns="91425" bIns="45700" anchor="ctr" anchorCtr="0">
            <a:noAutofit/>
          </a:bodyPr>
          <a:lstStyle/>
          <a:p>
            <a:pPr algn="ctr"/>
            <a:r>
              <a:rPr lang="fr-FR" dirty="0"/>
              <a:t>Création d’une sauvegarde d’une base de données ou d’une table</a:t>
            </a:r>
            <a:endParaRPr lang="fr-FR" b="1" dirty="0">
              <a:highlight>
                <a:srgbClr val="FFFFFF"/>
              </a:highlight>
            </a:endParaRPr>
          </a:p>
        </p:txBody>
      </p:sp>
      <p:sp>
        <p:nvSpPr>
          <p:cNvPr id="60" name="Google Shape;60;p24"/>
          <p:cNvSpPr txBox="1"/>
          <p:nvPr/>
        </p:nvSpPr>
        <p:spPr>
          <a:xfrm>
            <a:off x="6457950" y="6965952"/>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25</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84321" y="1727202"/>
            <a:ext cx="8796154" cy="4524315"/>
          </a:xfrm>
          <a:prstGeom prst="rect">
            <a:avLst/>
          </a:prstGeom>
        </p:spPr>
        <p:txBody>
          <a:bodyPr wrap="square">
            <a:spAutoFit/>
          </a:bodyPr>
          <a:lstStyle/>
          <a:p>
            <a:pPr marL="342900" indent="-342900">
              <a:buFont typeface="Wingdings" panose="05000000000000000000" pitchFamily="2" charset="2"/>
              <a:buChar char="ü"/>
            </a:pPr>
            <a:r>
              <a:rPr lang="fr-FR" sz="1800" dirty="0"/>
              <a:t>Créer un instantané d’une base de données complète:</a:t>
            </a:r>
          </a:p>
          <a:p>
            <a:endParaRPr lang="fr-FR" sz="1800" dirty="0"/>
          </a:p>
          <a:p>
            <a:endParaRPr lang="fr-FR" sz="1800" dirty="0"/>
          </a:p>
          <a:p>
            <a:endParaRPr lang="fr-FR" sz="1800" dirty="0"/>
          </a:p>
          <a:p>
            <a:pPr marL="342900" indent="-342900">
              <a:buFont typeface="Wingdings" panose="05000000000000000000" pitchFamily="2" charset="2"/>
              <a:buChar char="ü"/>
            </a:pPr>
            <a:r>
              <a:rPr lang="fr-FR" sz="1800" dirty="0"/>
              <a:t>Créer un instantané de plusieurs bases de données:</a:t>
            </a:r>
          </a:p>
          <a:p>
            <a:endParaRPr lang="fr-FR" sz="1800" dirty="0"/>
          </a:p>
          <a:p>
            <a:endParaRPr lang="fr-FR" sz="1800" dirty="0"/>
          </a:p>
          <a:p>
            <a:endParaRPr lang="fr-FR" sz="1800" dirty="0"/>
          </a:p>
          <a:p>
            <a:endParaRPr lang="fr-FR" sz="1800" dirty="0"/>
          </a:p>
          <a:p>
            <a:pPr marL="342900" indent="-342900">
              <a:buFont typeface="Wingdings" panose="05000000000000000000" pitchFamily="2" charset="2"/>
              <a:buChar char="ü"/>
            </a:pPr>
            <a:endParaRPr lang="fr-FR" sz="1800" dirty="0"/>
          </a:p>
          <a:p>
            <a:pPr marL="342900" indent="-342900">
              <a:buFont typeface="Wingdings" panose="05000000000000000000" pitchFamily="2" charset="2"/>
              <a:buChar char="ü"/>
            </a:pPr>
            <a:endParaRPr lang="fr-FR" sz="1800" dirty="0"/>
          </a:p>
          <a:p>
            <a:pPr marL="342900" indent="-342900">
              <a:buFont typeface="Wingdings" panose="05000000000000000000" pitchFamily="2" charset="2"/>
              <a:buChar char="ü"/>
            </a:pPr>
            <a:r>
              <a:rPr lang="fr-FR" sz="1800" dirty="0"/>
              <a:t>Créer un instantané d’une ou plusieurs tables:</a:t>
            </a:r>
          </a:p>
          <a:p>
            <a:endParaRPr lang="fr-FR" sz="1800" dirty="0"/>
          </a:p>
          <a:p>
            <a:pPr marL="342900" indent="-342900">
              <a:buFont typeface="Wingdings" panose="05000000000000000000" pitchFamily="2" charset="2"/>
              <a:buChar char="ü"/>
            </a:pPr>
            <a:endParaRPr lang="fr-FR" sz="1800" dirty="0"/>
          </a:p>
          <a:p>
            <a:endParaRPr lang="fr-FR" sz="1800" dirty="0"/>
          </a:p>
          <a:p>
            <a:pPr marL="342900" indent="-342900">
              <a:buFont typeface="Wingdings" panose="05000000000000000000" pitchFamily="2" charset="2"/>
              <a:buChar char="ü"/>
            </a:pPr>
            <a:r>
              <a:rPr lang="fr-FR" sz="1800" dirty="0"/>
              <a:t>Créer un snapshot en excluant une ou plusieurs tables:</a:t>
            </a:r>
          </a:p>
        </p:txBody>
      </p:sp>
      <p:pic>
        <p:nvPicPr>
          <p:cNvPr id="7" name="Picture 6">
            <a:extLst>
              <a:ext uri="{FF2B5EF4-FFF2-40B4-BE49-F238E27FC236}">
                <a16:creationId xmlns:a16="http://schemas.microsoft.com/office/drawing/2014/main" id="{6E930BBB-059E-4E74-B664-986E6868516B}"/>
              </a:ext>
            </a:extLst>
          </p:cNvPr>
          <p:cNvPicPr>
            <a:picLocks noChangeAspect="1"/>
          </p:cNvPicPr>
          <p:nvPr/>
        </p:nvPicPr>
        <p:blipFill>
          <a:blip r:embed="rId3"/>
          <a:stretch>
            <a:fillRect/>
          </a:stretch>
        </p:blipFill>
        <p:spPr>
          <a:xfrm>
            <a:off x="389901" y="2201334"/>
            <a:ext cx="6282323" cy="334845"/>
          </a:xfrm>
          <a:prstGeom prst="rect">
            <a:avLst/>
          </a:prstGeom>
        </p:spPr>
      </p:pic>
      <p:pic>
        <p:nvPicPr>
          <p:cNvPr id="8" name="Picture 7">
            <a:extLst>
              <a:ext uri="{FF2B5EF4-FFF2-40B4-BE49-F238E27FC236}">
                <a16:creationId xmlns:a16="http://schemas.microsoft.com/office/drawing/2014/main" id="{C0A5D509-92EE-422F-A274-47755CFE6EF6}"/>
              </a:ext>
            </a:extLst>
          </p:cNvPr>
          <p:cNvPicPr>
            <a:picLocks noChangeAspect="1"/>
          </p:cNvPicPr>
          <p:nvPr/>
        </p:nvPicPr>
        <p:blipFill>
          <a:blip r:embed="rId4"/>
          <a:stretch>
            <a:fillRect/>
          </a:stretch>
        </p:blipFill>
        <p:spPr>
          <a:xfrm>
            <a:off x="389901" y="3388630"/>
            <a:ext cx="7916327" cy="423333"/>
          </a:xfrm>
          <a:prstGeom prst="rect">
            <a:avLst/>
          </a:prstGeom>
        </p:spPr>
      </p:pic>
      <p:pic>
        <p:nvPicPr>
          <p:cNvPr id="9" name="Picture 8">
            <a:extLst>
              <a:ext uri="{FF2B5EF4-FFF2-40B4-BE49-F238E27FC236}">
                <a16:creationId xmlns:a16="http://schemas.microsoft.com/office/drawing/2014/main" id="{9D031B72-79EF-476C-9BF4-1454CB987956}"/>
              </a:ext>
            </a:extLst>
          </p:cNvPr>
          <p:cNvPicPr>
            <a:picLocks noChangeAspect="1"/>
          </p:cNvPicPr>
          <p:nvPr/>
        </p:nvPicPr>
        <p:blipFill>
          <a:blip r:embed="rId5"/>
          <a:stretch>
            <a:fillRect/>
          </a:stretch>
        </p:blipFill>
        <p:spPr>
          <a:xfrm>
            <a:off x="417818" y="4060029"/>
            <a:ext cx="6740748" cy="423332"/>
          </a:xfrm>
          <a:prstGeom prst="rect">
            <a:avLst/>
          </a:prstGeom>
        </p:spPr>
      </p:pic>
      <p:pic>
        <p:nvPicPr>
          <p:cNvPr id="10" name="Picture 9">
            <a:extLst>
              <a:ext uri="{FF2B5EF4-FFF2-40B4-BE49-F238E27FC236}">
                <a16:creationId xmlns:a16="http://schemas.microsoft.com/office/drawing/2014/main" id="{58050FFE-8DBC-42C7-92AE-001C626F5ABC}"/>
              </a:ext>
            </a:extLst>
          </p:cNvPr>
          <p:cNvPicPr>
            <a:picLocks noChangeAspect="1"/>
          </p:cNvPicPr>
          <p:nvPr/>
        </p:nvPicPr>
        <p:blipFill>
          <a:blip r:embed="rId6"/>
          <a:stretch>
            <a:fillRect/>
          </a:stretch>
        </p:blipFill>
        <p:spPr>
          <a:xfrm>
            <a:off x="389901" y="5297748"/>
            <a:ext cx="7760982" cy="365614"/>
          </a:xfrm>
          <a:prstGeom prst="rect">
            <a:avLst/>
          </a:prstGeom>
        </p:spPr>
      </p:pic>
      <p:pic>
        <p:nvPicPr>
          <p:cNvPr id="11" name="Picture 10">
            <a:extLst>
              <a:ext uri="{FF2B5EF4-FFF2-40B4-BE49-F238E27FC236}">
                <a16:creationId xmlns:a16="http://schemas.microsoft.com/office/drawing/2014/main" id="{E6F27BC6-72F0-4342-B859-7003FD1793B8}"/>
              </a:ext>
            </a:extLst>
          </p:cNvPr>
          <p:cNvPicPr>
            <a:picLocks noChangeAspect="1"/>
          </p:cNvPicPr>
          <p:nvPr/>
        </p:nvPicPr>
        <p:blipFill>
          <a:blip r:embed="rId7"/>
          <a:stretch>
            <a:fillRect/>
          </a:stretch>
        </p:blipFill>
        <p:spPr>
          <a:xfrm>
            <a:off x="109008" y="6228822"/>
            <a:ext cx="8796154" cy="496827"/>
          </a:xfrm>
          <a:prstGeom prst="rect">
            <a:avLst/>
          </a:prstGeom>
        </p:spPr>
      </p:pic>
    </p:spTree>
    <p:extLst>
      <p:ext uri="{BB962C8B-B14F-4D97-AF65-F5344CB8AC3E}">
        <p14:creationId xmlns:p14="http://schemas.microsoft.com/office/powerpoint/2010/main" val="140501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04503"/>
            <a:ext cx="7886700" cy="473075"/>
          </a:xfrm>
          <a:prstGeom prst="rect">
            <a:avLst/>
          </a:prstGeom>
          <a:noFill/>
          <a:ln>
            <a:noFill/>
          </a:ln>
        </p:spPr>
        <p:txBody>
          <a:bodyPr spcFirstLastPara="1" wrap="square" lIns="91425" tIns="45700" rIns="91425" bIns="45700" anchor="ctr" anchorCtr="0">
            <a:noAutofit/>
          </a:bodyPr>
          <a:lstStyle/>
          <a:p>
            <a:pPr algn="ctr"/>
            <a:r>
              <a:rPr lang="fr-FR" dirty="0"/>
              <a:t>Restaurer une sauvegarde d’une base de données ou d’une table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26</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2174579"/>
            <a:ext cx="8686800" cy="2949525"/>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fr-FR" sz="1800" dirty="0"/>
              <a:t>« </a:t>
            </a:r>
            <a:r>
              <a:rPr lang="fr-FR" sz="1800" dirty="0" err="1"/>
              <a:t>db_name</a:t>
            </a:r>
            <a:r>
              <a:rPr lang="fr-FR" sz="1800" dirty="0"/>
              <a:t> » doit être une base de données existante;</a:t>
            </a:r>
          </a:p>
          <a:p>
            <a:pPr marL="285750" indent="-285750" algn="just">
              <a:lnSpc>
                <a:spcPct val="150000"/>
              </a:lnSpc>
              <a:buFont typeface="Wingdings" panose="05000000000000000000" pitchFamily="2" charset="2"/>
              <a:buChar char="ü"/>
            </a:pPr>
            <a:r>
              <a:rPr lang="fr-FR" sz="1800" dirty="0"/>
              <a:t>Votre utilisateur authentifié dispose de privilèges suffisants pour exécuter toutes les commandes à l’intérieur de votre fichier « </a:t>
            </a:r>
            <a:r>
              <a:rPr lang="fr-FR" sz="1800" dirty="0" err="1"/>
              <a:t>filename.sql</a:t>
            </a:r>
            <a:r>
              <a:rPr lang="fr-FR" sz="1800" dirty="0"/>
              <a:t> »; </a:t>
            </a:r>
          </a:p>
          <a:p>
            <a:pPr marL="285750" indent="-285750" algn="just">
              <a:lnSpc>
                <a:spcPct val="150000"/>
              </a:lnSpc>
              <a:buFont typeface="Wingdings" panose="05000000000000000000" pitchFamily="2" charset="2"/>
              <a:buChar char="ü"/>
            </a:pPr>
            <a:r>
              <a:rPr lang="fr-FR" sz="1800" dirty="0"/>
              <a:t>L’extension de fichier </a:t>
            </a:r>
            <a:r>
              <a:rPr lang="fr-FR" sz="1800" b="1" dirty="0"/>
              <a:t>.</a:t>
            </a:r>
            <a:r>
              <a:rPr lang="fr-FR" sz="1800" b="1" dirty="0" err="1"/>
              <a:t>sql</a:t>
            </a:r>
            <a:r>
              <a:rPr lang="fr-FR" sz="1800" b="1" dirty="0"/>
              <a:t> </a:t>
            </a:r>
            <a:r>
              <a:rPr lang="fr-FR" sz="1800" dirty="0"/>
              <a:t>est entièrement une question de style. Toute extension fonctionnerait.</a:t>
            </a:r>
          </a:p>
          <a:p>
            <a:pPr marL="285750" indent="-285750" algn="just">
              <a:lnSpc>
                <a:spcPct val="150000"/>
              </a:lnSpc>
              <a:buFont typeface="Wingdings" panose="05000000000000000000" pitchFamily="2" charset="2"/>
              <a:buChar char="ü"/>
            </a:pPr>
            <a:r>
              <a:rPr lang="fr-FR" sz="1800" dirty="0"/>
              <a:t>Vous ne pouvez pas spécifier un nom de table à charger même si vous pouvez spécifier un à décharger. Cela doit être fait dans « </a:t>
            </a:r>
            <a:r>
              <a:rPr lang="fr-FR" sz="1800" dirty="0" err="1"/>
              <a:t>filename.sql</a:t>
            </a:r>
            <a:r>
              <a:rPr lang="fr-FR" sz="1800" dirty="0"/>
              <a:t> ».</a:t>
            </a:r>
          </a:p>
        </p:txBody>
      </p:sp>
      <p:pic>
        <p:nvPicPr>
          <p:cNvPr id="2" name="Picture 1">
            <a:extLst>
              <a:ext uri="{FF2B5EF4-FFF2-40B4-BE49-F238E27FC236}">
                <a16:creationId xmlns:a16="http://schemas.microsoft.com/office/drawing/2014/main" id="{A5E73C04-0F1B-4F74-A5BE-D61679C4C761}"/>
              </a:ext>
            </a:extLst>
          </p:cNvPr>
          <p:cNvPicPr>
            <a:picLocks noChangeAspect="1"/>
          </p:cNvPicPr>
          <p:nvPr/>
        </p:nvPicPr>
        <p:blipFill>
          <a:blip r:embed="rId3"/>
          <a:stretch>
            <a:fillRect/>
          </a:stretch>
        </p:blipFill>
        <p:spPr>
          <a:xfrm>
            <a:off x="365125" y="1316029"/>
            <a:ext cx="8515350" cy="618548"/>
          </a:xfrm>
          <a:prstGeom prst="rect">
            <a:avLst/>
          </a:prstGeom>
        </p:spPr>
      </p:pic>
      <p:sp>
        <p:nvSpPr>
          <p:cNvPr id="4" name="Rectangle 3">
            <a:extLst>
              <a:ext uri="{FF2B5EF4-FFF2-40B4-BE49-F238E27FC236}">
                <a16:creationId xmlns:a16="http://schemas.microsoft.com/office/drawing/2014/main" id="{71FFE82A-4504-467D-A45A-CB7EC1998126}"/>
              </a:ext>
            </a:extLst>
          </p:cNvPr>
          <p:cNvSpPr/>
          <p:nvPr/>
        </p:nvSpPr>
        <p:spPr>
          <a:xfrm>
            <a:off x="193675" y="5434091"/>
            <a:ext cx="8756650" cy="646331"/>
          </a:xfrm>
          <a:prstGeom prst="rect">
            <a:avLst/>
          </a:prstGeom>
        </p:spPr>
        <p:txBody>
          <a:bodyPr wrap="square">
            <a:spAutoFit/>
          </a:bodyPr>
          <a:lstStyle/>
          <a:p>
            <a:pPr marL="285750" indent="-285750">
              <a:buFont typeface="Wingdings" panose="05000000000000000000" pitchFamily="2" charset="2"/>
              <a:buChar char="Ø"/>
            </a:pPr>
            <a:r>
              <a:rPr lang="fr-FR" sz="1800" dirty="0"/>
              <a:t>Alternativement, lorsque dans la ligne de commande </a:t>
            </a:r>
            <a:r>
              <a:rPr lang="fr-FR" sz="1800" dirty="0" err="1"/>
              <a:t>Mysql</a:t>
            </a:r>
            <a:r>
              <a:rPr lang="fr-FR" sz="1800" dirty="0"/>
              <a:t>, vous pouvez restaurer en utilisant la commande source:</a:t>
            </a:r>
          </a:p>
        </p:txBody>
      </p:sp>
      <p:pic>
        <p:nvPicPr>
          <p:cNvPr id="5" name="Picture 4">
            <a:extLst>
              <a:ext uri="{FF2B5EF4-FFF2-40B4-BE49-F238E27FC236}">
                <a16:creationId xmlns:a16="http://schemas.microsoft.com/office/drawing/2014/main" id="{2F026FD4-8F39-4E0F-BE8F-7B06424AEA74}"/>
              </a:ext>
            </a:extLst>
          </p:cNvPr>
          <p:cNvPicPr>
            <a:picLocks noChangeAspect="1"/>
          </p:cNvPicPr>
          <p:nvPr/>
        </p:nvPicPr>
        <p:blipFill>
          <a:blip r:embed="rId4"/>
          <a:stretch>
            <a:fillRect/>
          </a:stretch>
        </p:blipFill>
        <p:spPr>
          <a:xfrm>
            <a:off x="413539" y="6118042"/>
            <a:ext cx="8466936" cy="646331"/>
          </a:xfrm>
          <a:prstGeom prst="rect">
            <a:avLst/>
          </a:prstGeom>
        </p:spPr>
      </p:pic>
    </p:spTree>
    <p:extLst>
      <p:ext uri="{BB962C8B-B14F-4D97-AF65-F5344CB8AC3E}">
        <p14:creationId xmlns:p14="http://schemas.microsoft.com/office/powerpoint/2010/main" val="125597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27554"/>
            <a:ext cx="7886700" cy="473075"/>
          </a:xfrm>
          <a:prstGeom prst="rect">
            <a:avLst/>
          </a:prstGeom>
          <a:noFill/>
          <a:ln>
            <a:noFill/>
          </a:ln>
        </p:spPr>
        <p:txBody>
          <a:bodyPr spcFirstLastPara="1" wrap="square" lIns="91425" tIns="45700" rIns="91425" bIns="45700" anchor="ctr" anchorCtr="0">
            <a:noAutofit/>
          </a:bodyPr>
          <a:lstStyle/>
          <a:p>
            <a:pPr algn="ctr"/>
            <a:r>
              <a:rPr lang="fr-FR" dirty="0"/>
              <a:t>restaurer un fichier </a:t>
            </a:r>
            <a:r>
              <a:rPr lang="fr-FR" dirty="0" err="1"/>
              <a:t>mysqldump</a:t>
            </a:r>
            <a:r>
              <a:rPr lang="fr-FR" dirty="0"/>
              <a:t> </a:t>
            </a:r>
            <a:r>
              <a:rPr lang="fr-FR" dirty="0" err="1"/>
              <a:t>gzippé</a:t>
            </a:r>
            <a:r>
              <a:rPr lang="fr-FR" dirty="0"/>
              <a:t> sans</a:t>
            </a:r>
            <a:br>
              <a:rPr lang="fr-FR" dirty="0"/>
            </a:br>
            <a:r>
              <a:rPr lang="fr-FR" dirty="0"/>
              <a:t>décompresser</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27</a:t>
            </a:fld>
            <a:endParaRPr/>
          </a:p>
        </p:txBody>
      </p:sp>
      <p:pic>
        <p:nvPicPr>
          <p:cNvPr id="2" name="Picture 1">
            <a:extLst>
              <a:ext uri="{FF2B5EF4-FFF2-40B4-BE49-F238E27FC236}">
                <a16:creationId xmlns:a16="http://schemas.microsoft.com/office/drawing/2014/main" id="{89D6D10A-CEC8-4219-975C-B89233A6BBF3}"/>
              </a:ext>
            </a:extLst>
          </p:cNvPr>
          <p:cNvPicPr>
            <a:picLocks noChangeAspect="1"/>
          </p:cNvPicPr>
          <p:nvPr/>
        </p:nvPicPr>
        <p:blipFill>
          <a:blip r:embed="rId3"/>
          <a:stretch>
            <a:fillRect/>
          </a:stretch>
        </p:blipFill>
        <p:spPr>
          <a:xfrm>
            <a:off x="475315" y="1303339"/>
            <a:ext cx="8382889" cy="473075"/>
          </a:xfrm>
          <a:prstGeom prst="rect">
            <a:avLst/>
          </a:prstGeom>
        </p:spPr>
      </p:pic>
      <p:sp>
        <p:nvSpPr>
          <p:cNvPr id="4" name="Rectangle 3">
            <a:extLst>
              <a:ext uri="{FF2B5EF4-FFF2-40B4-BE49-F238E27FC236}">
                <a16:creationId xmlns:a16="http://schemas.microsoft.com/office/drawing/2014/main" id="{E2D077FB-F552-42F8-99C6-1BEDA549209E}"/>
              </a:ext>
            </a:extLst>
          </p:cNvPr>
          <p:cNvSpPr/>
          <p:nvPr/>
        </p:nvSpPr>
        <p:spPr>
          <a:xfrm>
            <a:off x="475315" y="1953631"/>
            <a:ext cx="8245352" cy="369332"/>
          </a:xfrm>
          <a:prstGeom prst="rect">
            <a:avLst/>
          </a:prstGeom>
        </p:spPr>
        <p:txBody>
          <a:bodyPr wrap="square">
            <a:spAutoFit/>
          </a:bodyPr>
          <a:lstStyle/>
          <a:p>
            <a:r>
              <a:rPr lang="fr-FR" sz="1800" b="1" dirty="0"/>
              <a:t>Note : -c signifie écrire la sortie à </a:t>
            </a:r>
            <a:r>
              <a:rPr lang="fr-FR" sz="1800" b="1" dirty="0" err="1"/>
              <a:t>stdout</a:t>
            </a:r>
            <a:r>
              <a:rPr lang="fr-FR" sz="1800" b="1" dirty="0"/>
              <a:t>.</a:t>
            </a:r>
          </a:p>
        </p:txBody>
      </p:sp>
      <p:sp>
        <p:nvSpPr>
          <p:cNvPr id="5" name="Rectangle 4">
            <a:extLst>
              <a:ext uri="{FF2B5EF4-FFF2-40B4-BE49-F238E27FC236}">
                <a16:creationId xmlns:a16="http://schemas.microsoft.com/office/drawing/2014/main" id="{66C10901-FC1C-466B-A2A2-472767BDCDB7}"/>
              </a:ext>
            </a:extLst>
          </p:cNvPr>
          <p:cNvSpPr/>
          <p:nvPr/>
        </p:nvSpPr>
        <p:spPr>
          <a:xfrm>
            <a:off x="475315" y="2777816"/>
            <a:ext cx="7822018" cy="954107"/>
          </a:xfrm>
          <a:prstGeom prst="rect">
            <a:avLst/>
          </a:prstGeom>
        </p:spPr>
        <p:txBody>
          <a:bodyPr wrap="square">
            <a:spAutoFit/>
          </a:bodyPr>
          <a:lstStyle/>
          <a:p>
            <a:pPr algn="ctr"/>
            <a:r>
              <a:rPr lang="fr-FR" sz="2800" i="1" dirty="0"/>
              <a:t>Sauvegarde  de Base de données avec procédures stockées  et fonctions</a:t>
            </a:r>
          </a:p>
        </p:txBody>
      </p:sp>
      <p:sp>
        <p:nvSpPr>
          <p:cNvPr id="6" name="Rectangle 5">
            <a:extLst>
              <a:ext uri="{FF2B5EF4-FFF2-40B4-BE49-F238E27FC236}">
                <a16:creationId xmlns:a16="http://schemas.microsoft.com/office/drawing/2014/main" id="{61C772E1-C2FB-4137-B89C-352C9F432909}"/>
              </a:ext>
            </a:extLst>
          </p:cNvPr>
          <p:cNvSpPr/>
          <p:nvPr/>
        </p:nvSpPr>
        <p:spPr>
          <a:xfrm>
            <a:off x="414399" y="4016491"/>
            <a:ext cx="8245352" cy="646331"/>
          </a:xfrm>
          <a:prstGeom prst="rect">
            <a:avLst/>
          </a:prstGeom>
        </p:spPr>
        <p:txBody>
          <a:bodyPr wrap="square">
            <a:spAutoFit/>
          </a:bodyPr>
          <a:lstStyle/>
          <a:p>
            <a:pPr marL="285750" indent="-285750">
              <a:buFont typeface="Wingdings" panose="05000000000000000000" pitchFamily="2" charset="2"/>
              <a:buChar char="ü"/>
            </a:pPr>
            <a:r>
              <a:rPr lang="fr-FR" sz="1800" dirty="0"/>
              <a:t>Par défaut, les procédures et fonctions stockées ou non générées par </a:t>
            </a:r>
            <a:r>
              <a:rPr lang="fr-FR" sz="1800" dirty="0" err="1"/>
              <a:t>mysqldump</a:t>
            </a:r>
            <a:r>
              <a:rPr lang="fr-FR" sz="1800" dirty="0"/>
              <a:t>, vous devrez ajouter le paramètre </a:t>
            </a:r>
            <a:r>
              <a:rPr lang="fr-FR" sz="1800" b="1" dirty="0"/>
              <a:t>--routines </a:t>
            </a:r>
            <a:r>
              <a:rPr lang="fr-FR" sz="1800" dirty="0"/>
              <a:t>(ou </a:t>
            </a:r>
            <a:r>
              <a:rPr lang="fr-FR" sz="1800" b="1" dirty="0"/>
              <a:t>-R</a:t>
            </a:r>
            <a:r>
              <a:rPr lang="fr-FR" sz="1800" dirty="0"/>
              <a:t>) :</a:t>
            </a:r>
          </a:p>
        </p:txBody>
      </p:sp>
      <p:pic>
        <p:nvPicPr>
          <p:cNvPr id="7" name="Picture 6">
            <a:extLst>
              <a:ext uri="{FF2B5EF4-FFF2-40B4-BE49-F238E27FC236}">
                <a16:creationId xmlns:a16="http://schemas.microsoft.com/office/drawing/2014/main" id="{2AF4D1C5-A9EE-49AA-AA6D-9052BCCED2C4}"/>
              </a:ext>
            </a:extLst>
          </p:cNvPr>
          <p:cNvPicPr>
            <a:picLocks noChangeAspect="1"/>
          </p:cNvPicPr>
          <p:nvPr/>
        </p:nvPicPr>
        <p:blipFill>
          <a:blip r:embed="rId4"/>
          <a:stretch>
            <a:fillRect/>
          </a:stretch>
        </p:blipFill>
        <p:spPr>
          <a:xfrm>
            <a:off x="593725" y="4947390"/>
            <a:ext cx="7029267" cy="478061"/>
          </a:xfrm>
          <a:prstGeom prst="rect">
            <a:avLst/>
          </a:prstGeom>
        </p:spPr>
      </p:pic>
      <p:sp>
        <p:nvSpPr>
          <p:cNvPr id="8" name="Rectangle 7">
            <a:extLst>
              <a:ext uri="{FF2B5EF4-FFF2-40B4-BE49-F238E27FC236}">
                <a16:creationId xmlns:a16="http://schemas.microsoft.com/office/drawing/2014/main" id="{EFE9BF7A-DBCB-43F2-9B96-457402A70906}"/>
              </a:ext>
            </a:extLst>
          </p:cNvPr>
          <p:cNvSpPr/>
          <p:nvPr/>
        </p:nvSpPr>
        <p:spPr>
          <a:xfrm>
            <a:off x="400050" y="5584805"/>
            <a:ext cx="8591549" cy="923330"/>
          </a:xfrm>
          <a:prstGeom prst="rect">
            <a:avLst/>
          </a:prstGeom>
        </p:spPr>
        <p:txBody>
          <a:bodyPr wrap="square">
            <a:spAutoFit/>
          </a:bodyPr>
          <a:lstStyle/>
          <a:p>
            <a:pPr marL="285750" indent="-285750" algn="just">
              <a:buFont typeface="Wingdings" panose="05000000000000000000" pitchFamily="2" charset="2"/>
              <a:buChar char="ü"/>
            </a:pPr>
            <a:r>
              <a:rPr lang="fr-FR" sz="1800" dirty="0"/>
              <a:t>Lorsque vous utilisez --routines, les horodatages de création et de modification ne sont pas maintenus, vous devriez à la place créer un dump et puis recharger le contenu de </a:t>
            </a:r>
            <a:r>
              <a:rPr lang="fr-FR" sz="1800" dirty="0" err="1"/>
              <a:t>mysql.proc</a:t>
            </a:r>
            <a:r>
              <a:rPr lang="fr-FR" sz="1800" dirty="0"/>
              <a:t>.</a:t>
            </a:r>
          </a:p>
        </p:txBody>
      </p:sp>
    </p:spTree>
    <p:extLst>
      <p:ext uri="{BB962C8B-B14F-4D97-AF65-F5344CB8AC3E}">
        <p14:creationId xmlns:p14="http://schemas.microsoft.com/office/powerpoint/2010/main" val="236627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327554"/>
            <a:ext cx="7886700" cy="473075"/>
          </a:xfrm>
          <a:prstGeom prst="rect">
            <a:avLst/>
          </a:prstGeom>
          <a:noFill/>
          <a:ln>
            <a:noFill/>
          </a:ln>
        </p:spPr>
        <p:txBody>
          <a:bodyPr spcFirstLastPara="1" wrap="square" lIns="91425" tIns="45700" rIns="91425" bIns="45700" anchor="ctr" anchorCtr="0">
            <a:noAutofit/>
          </a:bodyPr>
          <a:lstStyle/>
          <a:p>
            <a:pPr algn="ctr"/>
            <a:r>
              <a:rPr lang="fr-FR" dirty="0" err="1"/>
              <a:t>mysqlimport</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28</a:t>
            </a:fld>
            <a:endParaRPr/>
          </a:p>
        </p:txBody>
      </p:sp>
      <p:pic>
        <p:nvPicPr>
          <p:cNvPr id="3" name="Picture 2">
            <a:extLst>
              <a:ext uri="{FF2B5EF4-FFF2-40B4-BE49-F238E27FC236}">
                <a16:creationId xmlns:a16="http://schemas.microsoft.com/office/drawing/2014/main" id="{DDB171D2-3809-4BFF-BF80-7D6ED5B0CF0E}"/>
              </a:ext>
            </a:extLst>
          </p:cNvPr>
          <p:cNvPicPr>
            <a:picLocks noChangeAspect="1"/>
          </p:cNvPicPr>
          <p:nvPr/>
        </p:nvPicPr>
        <p:blipFill>
          <a:blip r:embed="rId3"/>
          <a:stretch>
            <a:fillRect/>
          </a:stretch>
        </p:blipFill>
        <p:spPr>
          <a:xfrm>
            <a:off x="135467" y="1032933"/>
            <a:ext cx="8344959" cy="3833466"/>
          </a:xfrm>
          <a:prstGeom prst="rect">
            <a:avLst/>
          </a:prstGeom>
        </p:spPr>
      </p:pic>
      <p:pic>
        <p:nvPicPr>
          <p:cNvPr id="9" name="Picture 8">
            <a:extLst>
              <a:ext uri="{FF2B5EF4-FFF2-40B4-BE49-F238E27FC236}">
                <a16:creationId xmlns:a16="http://schemas.microsoft.com/office/drawing/2014/main" id="{9021697A-A147-495F-9FE5-7F807B23A63E}"/>
              </a:ext>
            </a:extLst>
          </p:cNvPr>
          <p:cNvPicPr>
            <a:picLocks noChangeAspect="1"/>
          </p:cNvPicPr>
          <p:nvPr/>
        </p:nvPicPr>
        <p:blipFill>
          <a:blip r:embed="rId4"/>
          <a:stretch>
            <a:fillRect/>
          </a:stretch>
        </p:blipFill>
        <p:spPr>
          <a:xfrm>
            <a:off x="-2" y="5618163"/>
            <a:ext cx="9144001" cy="923076"/>
          </a:xfrm>
          <a:prstGeom prst="rect">
            <a:avLst/>
          </a:prstGeom>
        </p:spPr>
      </p:pic>
    </p:spTree>
    <p:extLst>
      <p:ext uri="{BB962C8B-B14F-4D97-AF65-F5344CB8AC3E}">
        <p14:creationId xmlns:p14="http://schemas.microsoft.com/office/powerpoint/2010/main" val="3956065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algn="ctr" fontAlgn="base"/>
            <a:r>
              <a:rPr lang="fr-FR" b="1" dirty="0"/>
              <a:t>Réplication Master-Slave  </a:t>
            </a:r>
          </a:p>
        </p:txBody>
      </p:sp>
    </p:spTree>
    <p:extLst>
      <p:ext uri="{BB962C8B-B14F-4D97-AF65-F5344CB8AC3E}">
        <p14:creationId xmlns:p14="http://schemas.microsoft.com/office/powerpoint/2010/main" val="265300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a:t>
            </a:fld>
            <a:endParaRPr/>
          </a:p>
        </p:txBody>
      </p:sp>
      <p:sp>
        <p:nvSpPr>
          <p:cNvPr id="44" name="Google Shape;44;p2"/>
          <p:cNvSpPr txBox="1"/>
          <p:nvPr/>
        </p:nvSpPr>
        <p:spPr>
          <a:xfrm>
            <a:off x="0" y="1647409"/>
            <a:ext cx="9143999" cy="4708941"/>
          </a:xfrm>
          <a:prstGeom prst="rect">
            <a:avLst/>
          </a:prstGeom>
          <a:noFill/>
          <a:ln>
            <a:noFill/>
          </a:ln>
        </p:spPr>
        <p:txBody>
          <a:bodyPr spcFirstLastPara="1" wrap="square" lIns="91425" tIns="45700" rIns="91425" bIns="45700" anchor="t" anchorCtr="0">
            <a:spAutoFit/>
          </a:bodyPr>
          <a:lstStyle/>
          <a:p>
            <a:pPr lvl="0">
              <a:lnSpc>
                <a:spcPct val="150000"/>
              </a:lnSpc>
              <a:spcBef>
                <a:spcPts val="1600"/>
              </a:spcBef>
              <a:buClr>
                <a:schemeClr val="dk1"/>
              </a:buClr>
              <a:buSzPts val="1800"/>
            </a:pPr>
            <a:r>
              <a:rPr lang="en-US" sz="1600" b="1" dirty="0"/>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spcBef>
                <a:spcPts val="1600"/>
              </a:spcBef>
              <a:buClr>
                <a:schemeClr val="dk1"/>
              </a:buClr>
              <a:buSzPts val="1800"/>
            </a:pPr>
            <a:endParaRPr lang="en-US" sz="400" b="1" dirty="0"/>
          </a:p>
          <a:p>
            <a:pPr marL="285750" lvl="0" indent="-285750">
              <a:spcBef>
                <a:spcPts val="1600"/>
              </a:spcBef>
              <a:buClr>
                <a:schemeClr val="dk1"/>
              </a:buClr>
              <a:buSzPts val="1800"/>
              <a:buFont typeface="Wingdings" panose="05000000000000000000" pitchFamily="2" charset="2"/>
              <a:buChar char="ü"/>
            </a:pPr>
            <a:r>
              <a:rPr lang="en-US" sz="1600" b="1" dirty="0" err="1">
                <a:solidFill>
                  <a:schemeClr val="bg2"/>
                </a:solidFill>
              </a:rPr>
              <a:t>Persistance</a:t>
            </a:r>
            <a:r>
              <a:rPr lang="en-US" sz="1600" b="1" dirty="0">
                <a:solidFill>
                  <a:schemeClr val="bg2"/>
                </a:solidFill>
              </a:rPr>
              <a:t> de </a:t>
            </a:r>
            <a:r>
              <a:rPr lang="en-US" sz="1600" b="1" dirty="0" err="1">
                <a:solidFill>
                  <a:schemeClr val="bg2"/>
                </a:solidFill>
              </a:rPr>
              <a:t>votre</a:t>
            </a:r>
            <a:r>
              <a:rPr lang="en-US" sz="1600" b="1" dirty="0">
                <a:solidFill>
                  <a:schemeClr val="bg2"/>
                </a:solidFill>
              </a:rPr>
              <a:t> base de </a:t>
            </a:r>
            <a:r>
              <a:rPr lang="en-US" sz="1600" b="1" dirty="0" err="1">
                <a:solidFill>
                  <a:schemeClr val="bg2"/>
                </a:solidFill>
              </a:rPr>
              <a:t>données</a:t>
            </a:r>
            <a:r>
              <a:rPr lang="en-US" sz="1600" b="1" dirty="0">
                <a:solidFill>
                  <a:schemeClr val="bg2"/>
                </a:solidFill>
              </a:rPr>
              <a:t>:</a:t>
            </a:r>
            <a:endParaRPr lang="en-US" sz="1600" b="1" dirty="0"/>
          </a:p>
          <a:p>
            <a:pPr marL="285750" lvl="0" indent="-285750">
              <a:lnSpc>
                <a:spcPct val="150000"/>
              </a:lnSpc>
              <a:spcBef>
                <a:spcPts val="1600"/>
              </a:spcBef>
              <a:buClr>
                <a:schemeClr val="dk1"/>
              </a:buClr>
              <a:buSzPts val="1800"/>
              <a:buFont typeface="Wingdings" panose="05000000000000000000" pitchFamily="2" charset="2"/>
              <a:buChar char="Ø"/>
            </a:pPr>
            <a:r>
              <a:rPr lang="en-US" sz="1600" b="1" dirty="0" err="1">
                <a:latin typeface="Consolas" panose="020B0609020204030204" pitchFamily="49" charset="0"/>
              </a:rPr>
              <a:t>sudo</a:t>
            </a:r>
            <a:r>
              <a:rPr lang="en-US" sz="1600" b="1" dirty="0">
                <a:latin typeface="Consolas" panose="020B0609020204030204" pitchFamily="49" charset="0"/>
              </a:rPr>
              <a:t> docker run  -e ALLOW_EMPTY_PASSWORD=yes  -v /home/vagrant:/</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a:t>
            </a:r>
            <a:r>
              <a:rPr lang="en-US" sz="1600" b="1" dirty="0">
                <a:latin typeface="Consolas" panose="020B0609020204030204" pitchFamily="49" charset="0"/>
              </a:rPr>
              <a:t>/data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lnSpc>
                <a:spcPct val="150000"/>
              </a:lnSpc>
              <a:spcBef>
                <a:spcPts val="1600"/>
              </a:spcBef>
              <a:buClr>
                <a:schemeClr val="dk1"/>
              </a:buClr>
              <a:buSzPts val="1800"/>
            </a:pPr>
            <a:endParaRPr lang="en-US" sz="1600" b="1" dirty="0">
              <a:latin typeface="Consolas" panose="020B0609020204030204" pitchFamily="49" charset="0"/>
            </a:endParaRPr>
          </a:p>
          <a:p>
            <a:pPr marL="285750" lvl="0" indent="-285750">
              <a:spcBef>
                <a:spcPts val="1600"/>
              </a:spcBef>
              <a:buClr>
                <a:schemeClr val="dk1"/>
              </a:buClr>
              <a:buSzPts val="1800"/>
              <a:buFont typeface="Wingdings" panose="05000000000000000000" pitchFamily="2" charset="2"/>
              <a:buChar char="ü"/>
            </a:pPr>
            <a:r>
              <a:rPr lang="en-US" sz="1600" b="1" i="1" dirty="0">
                <a:solidFill>
                  <a:schemeClr val="bg2"/>
                </a:solidFill>
              </a:rPr>
              <a:t> Creation d'un </a:t>
            </a:r>
            <a:r>
              <a:rPr lang="en-US" sz="1600" b="1" i="1" dirty="0" err="1">
                <a:solidFill>
                  <a:schemeClr val="bg2"/>
                </a:solidFill>
              </a:rPr>
              <a:t>utilisateur</a:t>
            </a:r>
            <a:r>
              <a:rPr lang="en-US" sz="1600" b="1" i="1" dirty="0">
                <a:solidFill>
                  <a:schemeClr val="bg2"/>
                </a:solidFill>
              </a:rPr>
              <a:t> de base de </a:t>
            </a:r>
            <a:r>
              <a:rPr lang="en-US" sz="1600" b="1" i="1" dirty="0" err="1">
                <a:solidFill>
                  <a:schemeClr val="bg2"/>
                </a:solidFill>
              </a:rPr>
              <a:t>données</a:t>
            </a:r>
            <a:r>
              <a:rPr lang="en-US" sz="1600" b="1" i="1" dirty="0">
                <a:solidFill>
                  <a:schemeClr val="bg2"/>
                </a:solidFill>
              </a:rPr>
              <a:t> </a:t>
            </a:r>
            <a:r>
              <a:rPr lang="en-US" sz="1600" b="1" i="1" dirty="0" err="1">
                <a:solidFill>
                  <a:schemeClr val="bg2"/>
                </a:solidFill>
              </a:rPr>
              <a:t>dés</a:t>
            </a:r>
            <a:r>
              <a:rPr lang="en-US" sz="1600" b="1" i="1" dirty="0">
                <a:solidFill>
                  <a:schemeClr val="bg2"/>
                </a:solidFill>
              </a:rPr>
              <a:t> le premier </a:t>
            </a:r>
            <a:r>
              <a:rPr lang="en-US" sz="1600" b="1" i="1" dirty="0" err="1">
                <a:solidFill>
                  <a:schemeClr val="bg2"/>
                </a:solidFill>
              </a:rPr>
              <a:t>démarrage</a:t>
            </a:r>
            <a:r>
              <a:rPr lang="en-US" sz="1600" b="1" i="1" dirty="0">
                <a:solidFill>
                  <a:schemeClr val="bg2"/>
                </a:solidFill>
              </a:rPr>
              <a:t>:</a:t>
            </a:r>
            <a:endParaRPr lang="en-US" sz="1600" b="1" dirty="0"/>
          </a:p>
          <a:p>
            <a:pPr lvl="0">
              <a:spcBef>
                <a:spcPts val="1600"/>
              </a:spcBef>
              <a:buClr>
                <a:schemeClr val="dk1"/>
              </a:buClr>
              <a:buSzPts val="1800"/>
            </a:pPr>
            <a:r>
              <a:rPr lang="en-US" sz="1600" b="1" dirty="0">
                <a:latin typeface="Consolas" panose="020B0609020204030204" pitchFamily="49" charset="0"/>
              </a:rPr>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p>
          <a:p>
            <a:pPr lvl="0">
              <a:spcBef>
                <a:spcPts val="1600"/>
              </a:spcBef>
              <a:buClr>
                <a:schemeClr val="dk1"/>
              </a:buClr>
              <a:buSzPts val="1800"/>
            </a:pPr>
            <a:r>
              <a:rPr lang="en-US" sz="1600" b="1" dirty="0">
                <a:latin typeface="Consolas" panose="020B0609020204030204" pitchFamily="49" charset="0"/>
              </a:rPr>
              <a:t>  -e MYSQL_USER=</a:t>
            </a:r>
            <a:r>
              <a:rPr lang="en-US" sz="1600" b="1" dirty="0" err="1">
                <a:latin typeface="Consolas" panose="020B0609020204030204" pitchFamily="49" charset="0"/>
              </a:rPr>
              <a:t>my_user</a:t>
            </a:r>
            <a:r>
              <a:rPr lang="en-US" sz="1600" b="1" dirty="0">
                <a:latin typeface="Consolas" panose="020B0609020204030204" pitchFamily="49" charset="0"/>
              </a:rPr>
              <a:t> -e MYSQL_PASSWORD=</a:t>
            </a:r>
            <a:r>
              <a:rPr lang="en-US" sz="1600" b="1" dirty="0" err="1">
                <a:latin typeface="Consolas" panose="020B0609020204030204" pitchFamily="49" charset="0"/>
              </a:rPr>
              <a:t>my_password</a:t>
            </a:r>
            <a:r>
              <a:rPr lang="en-US" sz="1600" b="1" dirty="0">
                <a:latin typeface="Consolas" panose="020B0609020204030204" pitchFamily="49" charset="0"/>
              </a:rPr>
              <a:t> \</a:t>
            </a:r>
          </a:p>
          <a:p>
            <a:pPr lvl="0">
              <a:spcBef>
                <a:spcPts val="1600"/>
              </a:spcBef>
              <a:buClr>
                <a:schemeClr val="dk1"/>
              </a:buClr>
              <a:buSzPts val="1800"/>
            </a:pPr>
            <a:r>
              <a:rPr lang="en-US" sz="1600" b="1" dirty="0">
                <a:latin typeface="Consolas" panose="020B0609020204030204" pitchFamily="49" charset="0"/>
              </a:rPr>
              <a:t>  -e MYSQL_DATABASE=</a:t>
            </a:r>
            <a:r>
              <a:rPr lang="en-US" sz="1600" b="1" dirty="0" err="1">
                <a:latin typeface="Consolas" panose="020B0609020204030204" pitchFamily="49" charset="0"/>
              </a:rPr>
              <a:t>my_database</a:t>
            </a:r>
            <a:r>
              <a:rPr lang="en-US" sz="1600" b="1" dirty="0">
                <a:latin typeface="Consolas" panose="020B0609020204030204" pitchFamily="49" charset="0"/>
              </a:rPr>
              <a:t>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sz="1600" b="1" dirty="0">
              <a:latin typeface="Consolas" panose="020B0609020204030204" pitchFamily="49" charset="0"/>
            </a:endParaRPr>
          </a:p>
        </p:txBody>
      </p:sp>
    </p:spTree>
    <p:extLst>
      <p:ext uri="{BB962C8B-B14F-4D97-AF65-F5344CB8AC3E}">
        <p14:creationId xmlns:p14="http://schemas.microsoft.com/office/powerpoint/2010/main" val="2446761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192824-C33D-4406-A580-04476BDF5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5122" name="Picture 2" descr="https://www.it-connect.fr/wp-content-itc/uploads/2013/08/ReplicationMysql04.png">
            <a:extLst>
              <a:ext uri="{FF2B5EF4-FFF2-40B4-BE49-F238E27FC236}">
                <a16:creationId xmlns:a16="http://schemas.microsoft.com/office/drawing/2014/main" id="{49781C80-B36F-49A8-9F69-DB978F4FF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91" y="1338263"/>
            <a:ext cx="9061935" cy="452067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9;p24">
            <a:extLst>
              <a:ext uri="{FF2B5EF4-FFF2-40B4-BE49-F238E27FC236}">
                <a16:creationId xmlns:a16="http://schemas.microsoft.com/office/drawing/2014/main" id="{0D933BFB-D537-414B-ACBC-6B337B51C964}"/>
              </a:ext>
            </a:extLst>
          </p:cNvPr>
          <p:cNvSpPr txBox="1">
            <a:spLocks noGrp="1"/>
          </p:cNvSpPr>
          <p:nvPr>
            <p:ph type="title"/>
          </p:nvPr>
        </p:nvSpPr>
        <p:spPr>
          <a:xfrm>
            <a:off x="628650" y="379942"/>
            <a:ext cx="7886700" cy="473075"/>
          </a:xfrm>
          <a:prstGeom prst="rect">
            <a:avLst/>
          </a:prstGeom>
          <a:noFill/>
          <a:ln>
            <a:noFill/>
          </a:ln>
        </p:spPr>
        <p:txBody>
          <a:bodyPr spcFirstLastPara="1" wrap="square" lIns="91425" tIns="45700" rIns="91425" bIns="45700" anchor="ctr" anchorCtr="0">
            <a:noAutofit/>
          </a:bodyPr>
          <a:lstStyle/>
          <a:p>
            <a:r>
              <a:rPr lang="fr-FR" b="1" dirty="0">
                <a:highlight>
                  <a:srgbClr val="FFFFFF"/>
                </a:highlight>
              </a:rPr>
              <a:t>Les étapes de la réplication de données</a:t>
            </a:r>
          </a:p>
        </p:txBody>
      </p:sp>
    </p:spTree>
    <p:extLst>
      <p:ext uri="{BB962C8B-B14F-4D97-AF65-F5344CB8AC3E}">
        <p14:creationId xmlns:p14="http://schemas.microsoft.com/office/powerpoint/2010/main" val="298330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r>
              <a:rPr lang="fr-FR" dirty="0"/>
              <a:t>La mise en place du serveur 'MAITRE'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31</a:t>
            </a:fld>
            <a:endParaRPr/>
          </a:p>
        </p:txBody>
      </p:sp>
      <p:sp>
        <p:nvSpPr>
          <p:cNvPr id="2" name="Rectangle 1">
            <a:extLst>
              <a:ext uri="{FF2B5EF4-FFF2-40B4-BE49-F238E27FC236}">
                <a16:creationId xmlns:a16="http://schemas.microsoft.com/office/drawing/2014/main" id="{88959A05-9D10-45B3-AB65-059F823359AB}"/>
              </a:ext>
            </a:extLst>
          </p:cNvPr>
          <p:cNvSpPr/>
          <p:nvPr/>
        </p:nvSpPr>
        <p:spPr>
          <a:xfrm>
            <a:off x="152401" y="948266"/>
            <a:ext cx="8788399" cy="646331"/>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Editez le fichier </a:t>
            </a:r>
            <a:r>
              <a:rPr lang="fr-FR" sz="1800" dirty="0" err="1">
                <a:solidFill>
                  <a:srgbClr val="555858"/>
                </a:solidFill>
                <a:latin typeface="open sans"/>
              </a:rPr>
              <a:t>my.cnf</a:t>
            </a:r>
            <a:r>
              <a:rPr lang="fr-FR" sz="1800" dirty="0">
                <a:solidFill>
                  <a:srgbClr val="555858"/>
                </a:solidFill>
                <a:latin typeface="open sans"/>
              </a:rPr>
              <a:t> qui se trouve normalement dans /</a:t>
            </a:r>
            <a:r>
              <a:rPr lang="fr-FR" sz="1800" dirty="0" err="1">
                <a:solidFill>
                  <a:srgbClr val="555858"/>
                </a:solidFill>
                <a:latin typeface="open sans"/>
              </a:rPr>
              <a:t>etc</a:t>
            </a:r>
            <a:r>
              <a:rPr lang="fr-FR" sz="1800" dirty="0">
                <a:solidFill>
                  <a:srgbClr val="555858"/>
                </a:solidFill>
                <a:latin typeface="open sans"/>
              </a:rPr>
              <a:t>/</a:t>
            </a:r>
            <a:r>
              <a:rPr lang="fr-FR" sz="1800" dirty="0" err="1">
                <a:solidFill>
                  <a:srgbClr val="555858"/>
                </a:solidFill>
                <a:latin typeface="open sans"/>
              </a:rPr>
              <a:t>mysql</a:t>
            </a:r>
            <a:r>
              <a:rPr lang="fr-FR" sz="1800" dirty="0">
                <a:solidFill>
                  <a:srgbClr val="555858"/>
                </a:solidFill>
                <a:latin typeface="open sans"/>
              </a:rPr>
              <a:t>/</a:t>
            </a:r>
            <a:r>
              <a:rPr lang="fr-FR" sz="1800" dirty="0" err="1">
                <a:solidFill>
                  <a:srgbClr val="555858"/>
                </a:solidFill>
                <a:latin typeface="open sans"/>
              </a:rPr>
              <a:t>my.cnf</a:t>
            </a:r>
            <a:endParaRPr lang="fr-FR" sz="1800" dirty="0">
              <a:solidFill>
                <a:srgbClr val="555858"/>
              </a:solidFill>
              <a:latin typeface="open sans"/>
            </a:endParaRPr>
          </a:p>
          <a:p>
            <a:pPr algn="just"/>
            <a:r>
              <a:rPr lang="fr-FR" sz="1800" dirty="0">
                <a:solidFill>
                  <a:srgbClr val="555858"/>
                </a:solidFill>
                <a:latin typeface="open sans"/>
              </a:rPr>
              <a:t>Ajoutez-y les lignes suivantes :</a:t>
            </a:r>
          </a:p>
        </p:txBody>
      </p:sp>
      <p:pic>
        <p:nvPicPr>
          <p:cNvPr id="4" name="Picture 3">
            <a:extLst>
              <a:ext uri="{FF2B5EF4-FFF2-40B4-BE49-F238E27FC236}">
                <a16:creationId xmlns:a16="http://schemas.microsoft.com/office/drawing/2014/main" id="{C85CB404-57D3-4AE5-B995-B6D13237AAD1}"/>
              </a:ext>
            </a:extLst>
          </p:cNvPr>
          <p:cNvPicPr>
            <a:picLocks noChangeAspect="1"/>
          </p:cNvPicPr>
          <p:nvPr/>
        </p:nvPicPr>
        <p:blipFill>
          <a:blip r:embed="rId3"/>
          <a:stretch>
            <a:fillRect/>
          </a:stretch>
        </p:blipFill>
        <p:spPr>
          <a:xfrm>
            <a:off x="593725" y="1717346"/>
            <a:ext cx="6626119" cy="1339448"/>
          </a:xfrm>
          <a:prstGeom prst="rect">
            <a:avLst/>
          </a:prstGeom>
        </p:spPr>
      </p:pic>
      <p:sp>
        <p:nvSpPr>
          <p:cNvPr id="5" name="Rectangle 4">
            <a:extLst>
              <a:ext uri="{FF2B5EF4-FFF2-40B4-BE49-F238E27FC236}">
                <a16:creationId xmlns:a16="http://schemas.microsoft.com/office/drawing/2014/main" id="{2B9A6D0C-0811-41B1-8311-54C194E048CD}"/>
              </a:ext>
            </a:extLst>
          </p:cNvPr>
          <p:cNvSpPr/>
          <p:nvPr/>
        </p:nvSpPr>
        <p:spPr>
          <a:xfrm>
            <a:off x="304800" y="3431875"/>
            <a:ext cx="4572000" cy="800219"/>
          </a:xfrm>
          <a:prstGeom prst="rect">
            <a:avLst/>
          </a:prstGeom>
        </p:spPr>
        <p:txBody>
          <a:bodyPr>
            <a:spAutoFit/>
          </a:bodyPr>
          <a:lstStyle/>
          <a:p>
            <a:pPr marL="285750" indent="-285750" algn="just">
              <a:buFont typeface="Wingdings" panose="05000000000000000000" pitchFamily="2" charset="2"/>
              <a:buChar char="ü"/>
            </a:pPr>
            <a:r>
              <a:rPr lang="fr-FR" sz="1800" dirty="0">
                <a:solidFill>
                  <a:srgbClr val="555858"/>
                </a:solidFill>
                <a:latin typeface="open sans"/>
              </a:rPr>
              <a:t>Redémarrez la base:</a:t>
            </a:r>
          </a:p>
          <a:p>
            <a:br>
              <a:rPr lang="fr-FR" dirty="0"/>
            </a:br>
            <a:endParaRPr lang="fr-FR" dirty="0"/>
          </a:p>
        </p:txBody>
      </p:sp>
      <p:pic>
        <p:nvPicPr>
          <p:cNvPr id="6" name="Picture 5">
            <a:extLst>
              <a:ext uri="{FF2B5EF4-FFF2-40B4-BE49-F238E27FC236}">
                <a16:creationId xmlns:a16="http://schemas.microsoft.com/office/drawing/2014/main" id="{D4C97DCD-09E6-4378-9010-95FCB6275ADB}"/>
              </a:ext>
            </a:extLst>
          </p:cNvPr>
          <p:cNvPicPr>
            <a:picLocks noChangeAspect="1"/>
          </p:cNvPicPr>
          <p:nvPr/>
        </p:nvPicPr>
        <p:blipFill>
          <a:blip r:embed="rId4"/>
          <a:stretch>
            <a:fillRect/>
          </a:stretch>
        </p:blipFill>
        <p:spPr>
          <a:xfrm>
            <a:off x="593725" y="3824936"/>
            <a:ext cx="5946650" cy="407158"/>
          </a:xfrm>
          <a:prstGeom prst="rect">
            <a:avLst/>
          </a:prstGeom>
        </p:spPr>
      </p:pic>
      <p:pic>
        <p:nvPicPr>
          <p:cNvPr id="7" name="Picture 6">
            <a:extLst>
              <a:ext uri="{FF2B5EF4-FFF2-40B4-BE49-F238E27FC236}">
                <a16:creationId xmlns:a16="http://schemas.microsoft.com/office/drawing/2014/main" id="{36555CF3-9C2C-4698-921D-77E63D7AFBC0}"/>
              </a:ext>
            </a:extLst>
          </p:cNvPr>
          <p:cNvPicPr>
            <a:picLocks noChangeAspect="1"/>
          </p:cNvPicPr>
          <p:nvPr/>
        </p:nvPicPr>
        <p:blipFill>
          <a:blip r:embed="rId5"/>
          <a:stretch>
            <a:fillRect/>
          </a:stretch>
        </p:blipFill>
        <p:spPr>
          <a:xfrm>
            <a:off x="18050" y="5261087"/>
            <a:ext cx="9125949" cy="857472"/>
          </a:xfrm>
          <a:prstGeom prst="rect">
            <a:avLst/>
          </a:prstGeom>
        </p:spPr>
      </p:pic>
      <p:sp>
        <p:nvSpPr>
          <p:cNvPr id="10" name="Rectangle 9">
            <a:extLst>
              <a:ext uri="{FF2B5EF4-FFF2-40B4-BE49-F238E27FC236}">
                <a16:creationId xmlns:a16="http://schemas.microsoft.com/office/drawing/2014/main" id="{B447F25B-F459-4AD1-BD5A-C292F48DAA9B}"/>
              </a:ext>
            </a:extLst>
          </p:cNvPr>
          <p:cNvSpPr/>
          <p:nvPr/>
        </p:nvSpPr>
        <p:spPr>
          <a:xfrm>
            <a:off x="304800" y="4485838"/>
            <a:ext cx="8636000" cy="1354217"/>
          </a:xfrm>
          <a:prstGeom prst="rect">
            <a:avLst/>
          </a:prstGeom>
        </p:spPr>
        <p:txBody>
          <a:bodyPr wrap="square">
            <a:spAutoFit/>
          </a:bodyPr>
          <a:lstStyle/>
          <a:p>
            <a:pPr marL="285750" indent="-285750">
              <a:buFont typeface="Wingdings" panose="05000000000000000000" pitchFamily="2" charset="2"/>
              <a:buChar char="ü"/>
            </a:pPr>
            <a:r>
              <a:rPr lang="fr-FR" sz="1800" dirty="0"/>
              <a:t>Ensuite, connectez vous à MySQL sur le serveur MAITRE et créez un utilisateur pour la réplication:</a:t>
            </a:r>
          </a:p>
          <a:p>
            <a:br>
              <a:rPr lang="fr-FR" sz="1800" dirty="0"/>
            </a:br>
            <a:br>
              <a:rPr lang="fr-FR" dirty="0"/>
            </a:br>
            <a:endParaRPr lang="fr-FR" dirty="0"/>
          </a:p>
        </p:txBody>
      </p:sp>
    </p:spTree>
    <p:extLst>
      <p:ext uri="{BB962C8B-B14F-4D97-AF65-F5344CB8AC3E}">
        <p14:creationId xmlns:p14="http://schemas.microsoft.com/office/powerpoint/2010/main" val="264795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'MAITRE'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32</a:t>
            </a:fld>
            <a:endParaRPr/>
          </a:p>
        </p:txBody>
      </p:sp>
      <p:sp>
        <p:nvSpPr>
          <p:cNvPr id="5" name="Rectangle 4">
            <a:extLst>
              <a:ext uri="{FF2B5EF4-FFF2-40B4-BE49-F238E27FC236}">
                <a16:creationId xmlns:a16="http://schemas.microsoft.com/office/drawing/2014/main" id="{9A0DDE3E-2956-49D1-A443-AD844829FE8F}"/>
              </a:ext>
            </a:extLst>
          </p:cNvPr>
          <p:cNvSpPr/>
          <p:nvPr/>
        </p:nvSpPr>
        <p:spPr>
          <a:xfrm>
            <a:off x="194733" y="938267"/>
            <a:ext cx="8754534" cy="923330"/>
          </a:xfrm>
          <a:prstGeom prst="rect">
            <a:avLst/>
          </a:prstGeom>
        </p:spPr>
        <p:txBody>
          <a:bodyPr wrap="square">
            <a:spAutoFit/>
          </a:bodyPr>
          <a:lstStyle/>
          <a:p>
            <a:pPr marL="285750" indent="-285750">
              <a:buFont typeface="Wingdings" panose="05000000000000000000" pitchFamily="2" charset="2"/>
              <a:buChar char="ü"/>
            </a:pPr>
            <a:r>
              <a:rPr lang="fr-FR" sz="1800" dirty="0">
                <a:solidFill>
                  <a:srgbClr val="555858"/>
                </a:solidFill>
                <a:latin typeface="open sans"/>
              </a:rPr>
              <a:t>On récupère le nom du fichier binaire, et son offset. Il faut bien les noter car nous en auront besoin après pour configurer le serveur ESCLAVE. Pour ce faire, tapez la commande suivante :</a:t>
            </a:r>
            <a:endParaRPr lang="fr-FR" sz="1800" dirty="0"/>
          </a:p>
        </p:txBody>
      </p:sp>
      <p:pic>
        <p:nvPicPr>
          <p:cNvPr id="6" name="Picture 5">
            <a:extLst>
              <a:ext uri="{FF2B5EF4-FFF2-40B4-BE49-F238E27FC236}">
                <a16:creationId xmlns:a16="http://schemas.microsoft.com/office/drawing/2014/main" id="{E96602D0-B9D0-42EA-A6F4-AAFC337BFF34}"/>
              </a:ext>
            </a:extLst>
          </p:cNvPr>
          <p:cNvPicPr>
            <a:picLocks noChangeAspect="1"/>
          </p:cNvPicPr>
          <p:nvPr/>
        </p:nvPicPr>
        <p:blipFill>
          <a:blip r:embed="rId4"/>
          <a:stretch>
            <a:fillRect/>
          </a:stretch>
        </p:blipFill>
        <p:spPr>
          <a:xfrm>
            <a:off x="117475" y="1930930"/>
            <a:ext cx="8754534" cy="1466850"/>
          </a:xfrm>
          <a:prstGeom prst="rect">
            <a:avLst/>
          </a:prstGeom>
        </p:spPr>
      </p:pic>
      <p:sp>
        <p:nvSpPr>
          <p:cNvPr id="7" name="Rectangle 6">
            <a:extLst>
              <a:ext uri="{FF2B5EF4-FFF2-40B4-BE49-F238E27FC236}">
                <a16:creationId xmlns:a16="http://schemas.microsoft.com/office/drawing/2014/main" id="{F915B630-9E4A-4A07-9303-889E6CB4BE86}"/>
              </a:ext>
            </a:extLst>
          </p:cNvPr>
          <p:cNvSpPr/>
          <p:nvPr/>
        </p:nvSpPr>
        <p:spPr>
          <a:xfrm>
            <a:off x="78846" y="3614991"/>
            <a:ext cx="8831792" cy="147732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Notez le nom du fichier dans la colonne “File” qui doit ressembler normalement à log-bin-… et notez également le numéro dans « Position”.</a:t>
            </a:r>
          </a:p>
          <a:p>
            <a:pPr marL="285750" indent="-285750" algn="just">
              <a:buFont typeface="Wingdings" panose="05000000000000000000" pitchFamily="2" charset="2"/>
              <a:buChar char="ü"/>
            </a:pPr>
            <a:r>
              <a:rPr lang="fr-FR" sz="1800" dirty="0">
                <a:solidFill>
                  <a:srgbClr val="555858"/>
                </a:solidFill>
                <a:latin typeface="open sans"/>
              </a:rPr>
              <a:t>Si les colonnes 'File' et 'Position' sont vides, prenez les valeurs par défaut : </a:t>
            </a:r>
          </a:p>
          <a:p>
            <a:pPr algn="just"/>
            <a:r>
              <a:rPr lang="fr-FR" sz="1800" dirty="0">
                <a:solidFill>
                  <a:srgbClr val="555858"/>
                </a:solidFill>
                <a:latin typeface="open sans"/>
              </a:rPr>
              <a:t>         File = '' et Position = 4. </a:t>
            </a:r>
          </a:p>
          <a:p>
            <a:pPr marL="285750" indent="-285750" algn="just">
              <a:buFont typeface="Wingdings" panose="05000000000000000000" pitchFamily="2" charset="2"/>
              <a:buChar char="ü"/>
            </a:pPr>
            <a:r>
              <a:rPr lang="fr-FR" sz="1800" dirty="0">
                <a:solidFill>
                  <a:srgbClr val="555858"/>
                </a:solidFill>
                <a:latin typeface="open sans"/>
              </a:rPr>
              <a:t>Pour terminer, exécutez les requêtes suivantes :</a:t>
            </a:r>
          </a:p>
        </p:txBody>
      </p:sp>
      <p:pic>
        <p:nvPicPr>
          <p:cNvPr id="8" name="Picture 7">
            <a:extLst>
              <a:ext uri="{FF2B5EF4-FFF2-40B4-BE49-F238E27FC236}">
                <a16:creationId xmlns:a16="http://schemas.microsoft.com/office/drawing/2014/main" id="{98891452-76A2-484A-B286-06832DA0D568}"/>
              </a:ext>
            </a:extLst>
          </p:cNvPr>
          <p:cNvPicPr>
            <a:picLocks noChangeAspect="1"/>
          </p:cNvPicPr>
          <p:nvPr/>
        </p:nvPicPr>
        <p:blipFill>
          <a:blip r:embed="rId5"/>
          <a:stretch>
            <a:fillRect/>
          </a:stretch>
        </p:blipFill>
        <p:spPr>
          <a:xfrm>
            <a:off x="117475" y="5459285"/>
            <a:ext cx="7777191" cy="658865"/>
          </a:xfrm>
          <a:prstGeom prst="rect">
            <a:avLst/>
          </a:prstGeom>
        </p:spPr>
      </p:pic>
    </p:spTree>
    <p:extLst>
      <p:ext uri="{BB962C8B-B14F-4D97-AF65-F5344CB8AC3E}">
        <p14:creationId xmlns:p14="http://schemas.microsoft.com/office/powerpoint/2010/main" val="319515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33</a:t>
            </a:fld>
            <a:endParaRPr/>
          </a:p>
        </p:txBody>
      </p:sp>
      <p:sp>
        <p:nvSpPr>
          <p:cNvPr id="5" name="Rectangle 4">
            <a:extLst>
              <a:ext uri="{FF2B5EF4-FFF2-40B4-BE49-F238E27FC236}">
                <a16:creationId xmlns:a16="http://schemas.microsoft.com/office/drawing/2014/main" id="{9A0DDE3E-2956-49D1-A443-AD844829FE8F}"/>
              </a:ext>
            </a:extLst>
          </p:cNvPr>
          <p:cNvSpPr/>
          <p:nvPr/>
        </p:nvSpPr>
        <p:spPr>
          <a:xfrm>
            <a:off x="194733" y="1022932"/>
            <a:ext cx="8754534" cy="369332"/>
          </a:xfrm>
          <a:prstGeom prst="rect">
            <a:avLst/>
          </a:prstGeom>
        </p:spPr>
        <p:txBody>
          <a:bodyPr wrap="square">
            <a:spAutoFit/>
          </a:bodyPr>
          <a:lstStyle/>
          <a:p>
            <a:pPr marL="285750" indent="-285750">
              <a:buFont typeface="Wingdings" panose="05000000000000000000" pitchFamily="2" charset="2"/>
              <a:buChar char="ü"/>
            </a:pPr>
            <a:r>
              <a:rPr lang="fr-FR" sz="1800" dirty="0"/>
              <a:t>Eteignez la base sur le serveur ESCLAVE</a:t>
            </a:r>
          </a:p>
        </p:txBody>
      </p:sp>
      <p:pic>
        <p:nvPicPr>
          <p:cNvPr id="2" name="Picture 1">
            <a:extLst>
              <a:ext uri="{FF2B5EF4-FFF2-40B4-BE49-F238E27FC236}">
                <a16:creationId xmlns:a16="http://schemas.microsoft.com/office/drawing/2014/main" id="{13147D00-6BA4-4398-B53F-EE22D48CD5EA}"/>
              </a:ext>
            </a:extLst>
          </p:cNvPr>
          <p:cNvPicPr>
            <a:picLocks noChangeAspect="1"/>
          </p:cNvPicPr>
          <p:nvPr/>
        </p:nvPicPr>
        <p:blipFill>
          <a:blip r:embed="rId4"/>
          <a:stretch>
            <a:fillRect/>
          </a:stretch>
        </p:blipFill>
        <p:spPr>
          <a:xfrm>
            <a:off x="194733" y="1493002"/>
            <a:ext cx="7475527" cy="566792"/>
          </a:xfrm>
          <a:prstGeom prst="rect">
            <a:avLst/>
          </a:prstGeom>
        </p:spPr>
      </p:pic>
      <p:sp>
        <p:nvSpPr>
          <p:cNvPr id="3" name="Rectangle 2">
            <a:extLst>
              <a:ext uri="{FF2B5EF4-FFF2-40B4-BE49-F238E27FC236}">
                <a16:creationId xmlns:a16="http://schemas.microsoft.com/office/drawing/2014/main" id="{036D98BF-843E-4F87-A7B2-662C136AA50B}"/>
              </a:ext>
            </a:extLst>
          </p:cNvPr>
          <p:cNvSpPr/>
          <p:nvPr/>
        </p:nvSpPr>
        <p:spPr>
          <a:xfrm>
            <a:off x="190499" y="2362101"/>
            <a:ext cx="6663267" cy="646331"/>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Editez le fichier </a:t>
            </a:r>
            <a:r>
              <a:rPr lang="fr-FR" sz="1800" dirty="0" err="1">
                <a:solidFill>
                  <a:srgbClr val="555858"/>
                </a:solidFill>
                <a:latin typeface="open sans"/>
              </a:rPr>
              <a:t>my.cnf</a:t>
            </a:r>
            <a:r>
              <a:rPr lang="fr-FR" sz="1800" dirty="0">
                <a:solidFill>
                  <a:srgbClr val="555858"/>
                </a:solidFill>
                <a:latin typeface="open sans"/>
              </a:rPr>
              <a:t> qui se trouve dans /</a:t>
            </a:r>
            <a:r>
              <a:rPr lang="fr-FR" sz="1800" dirty="0" err="1">
                <a:solidFill>
                  <a:srgbClr val="555858"/>
                </a:solidFill>
                <a:latin typeface="open sans"/>
              </a:rPr>
              <a:t>etc</a:t>
            </a:r>
            <a:r>
              <a:rPr lang="fr-FR" sz="1800" dirty="0">
                <a:solidFill>
                  <a:srgbClr val="555858"/>
                </a:solidFill>
                <a:latin typeface="open sans"/>
              </a:rPr>
              <a:t>/</a:t>
            </a:r>
            <a:r>
              <a:rPr lang="fr-FR" sz="1800" dirty="0" err="1">
                <a:solidFill>
                  <a:srgbClr val="555858"/>
                </a:solidFill>
                <a:latin typeface="open sans"/>
              </a:rPr>
              <a:t>mysql</a:t>
            </a:r>
            <a:r>
              <a:rPr lang="fr-FR" sz="1800" dirty="0">
                <a:solidFill>
                  <a:srgbClr val="555858"/>
                </a:solidFill>
                <a:latin typeface="open sans"/>
              </a:rPr>
              <a:t>/</a:t>
            </a:r>
            <a:r>
              <a:rPr lang="fr-FR" sz="1800" dirty="0" err="1">
                <a:solidFill>
                  <a:srgbClr val="555858"/>
                </a:solidFill>
                <a:latin typeface="open sans"/>
              </a:rPr>
              <a:t>my.cnf</a:t>
            </a:r>
            <a:endParaRPr lang="fr-FR" sz="1800" dirty="0">
              <a:solidFill>
                <a:srgbClr val="555858"/>
              </a:solidFill>
              <a:latin typeface="open sans"/>
            </a:endParaRPr>
          </a:p>
          <a:p>
            <a:pPr marL="285750" indent="-285750" algn="just">
              <a:buFont typeface="Wingdings" panose="05000000000000000000" pitchFamily="2" charset="2"/>
              <a:buChar char="ü"/>
            </a:pPr>
            <a:r>
              <a:rPr lang="fr-FR" sz="1800" dirty="0">
                <a:solidFill>
                  <a:srgbClr val="555858"/>
                </a:solidFill>
                <a:latin typeface="open sans"/>
              </a:rPr>
              <a:t>Ajoutez-y les lignes suivantes :</a:t>
            </a:r>
          </a:p>
        </p:txBody>
      </p:sp>
      <p:pic>
        <p:nvPicPr>
          <p:cNvPr id="4" name="Picture 3">
            <a:extLst>
              <a:ext uri="{FF2B5EF4-FFF2-40B4-BE49-F238E27FC236}">
                <a16:creationId xmlns:a16="http://schemas.microsoft.com/office/drawing/2014/main" id="{F9477CD6-35A4-4A4C-AD0C-312BAB347BBF}"/>
              </a:ext>
            </a:extLst>
          </p:cNvPr>
          <p:cNvPicPr>
            <a:picLocks noChangeAspect="1"/>
          </p:cNvPicPr>
          <p:nvPr/>
        </p:nvPicPr>
        <p:blipFill>
          <a:blip r:embed="rId5"/>
          <a:stretch>
            <a:fillRect/>
          </a:stretch>
        </p:blipFill>
        <p:spPr>
          <a:xfrm>
            <a:off x="127516" y="3190693"/>
            <a:ext cx="8775339" cy="1843431"/>
          </a:xfrm>
          <a:prstGeom prst="rect">
            <a:avLst/>
          </a:prstGeom>
        </p:spPr>
      </p:pic>
      <p:sp>
        <p:nvSpPr>
          <p:cNvPr id="9" name="Rectangle 8">
            <a:extLst>
              <a:ext uri="{FF2B5EF4-FFF2-40B4-BE49-F238E27FC236}">
                <a16:creationId xmlns:a16="http://schemas.microsoft.com/office/drawing/2014/main" id="{A4D13E47-2C49-4374-B8E9-C9BD757279E2}"/>
              </a:ext>
            </a:extLst>
          </p:cNvPr>
          <p:cNvSpPr/>
          <p:nvPr/>
        </p:nvSpPr>
        <p:spPr>
          <a:xfrm>
            <a:off x="190500" y="5265992"/>
            <a:ext cx="4572000" cy="800219"/>
          </a:xfrm>
          <a:prstGeom prst="rect">
            <a:avLst/>
          </a:prstGeom>
        </p:spPr>
        <p:txBody>
          <a:bodyPr>
            <a:spAutoFit/>
          </a:bodyPr>
          <a:lstStyle/>
          <a:p>
            <a:pPr marL="285750" indent="-285750" algn="just">
              <a:buFont typeface="Wingdings" panose="05000000000000000000" pitchFamily="2" charset="2"/>
              <a:buChar char="ü"/>
            </a:pPr>
            <a:r>
              <a:rPr lang="fr-FR" sz="1800" dirty="0">
                <a:solidFill>
                  <a:srgbClr val="555858"/>
                </a:solidFill>
                <a:latin typeface="open sans"/>
              </a:rPr>
              <a:t>Relancez la base MySQL :</a:t>
            </a:r>
          </a:p>
          <a:p>
            <a:br>
              <a:rPr lang="fr-FR" dirty="0"/>
            </a:br>
            <a:endParaRPr lang="fr-FR" dirty="0"/>
          </a:p>
        </p:txBody>
      </p:sp>
      <p:pic>
        <p:nvPicPr>
          <p:cNvPr id="10" name="Picture 9">
            <a:extLst>
              <a:ext uri="{FF2B5EF4-FFF2-40B4-BE49-F238E27FC236}">
                <a16:creationId xmlns:a16="http://schemas.microsoft.com/office/drawing/2014/main" id="{52D3CB84-86E6-4594-9C9A-F15E331BA461}"/>
              </a:ext>
            </a:extLst>
          </p:cNvPr>
          <p:cNvPicPr>
            <a:picLocks noChangeAspect="1"/>
          </p:cNvPicPr>
          <p:nvPr/>
        </p:nvPicPr>
        <p:blipFill>
          <a:blip r:embed="rId6"/>
          <a:stretch>
            <a:fillRect/>
          </a:stretch>
        </p:blipFill>
        <p:spPr>
          <a:xfrm>
            <a:off x="190499" y="5761195"/>
            <a:ext cx="6139623" cy="544644"/>
          </a:xfrm>
          <a:prstGeom prst="rect">
            <a:avLst/>
          </a:prstGeom>
        </p:spPr>
      </p:pic>
    </p:spTree>
    <p:extLst>
      <p:ext uri="{BB962C8B-B14F-4D97-AF65-F5344CB8AC3E}">
        <p14:creationId xmlns:p14="http://schemas.microsoft.com/office/powerpoint/2010/main" val="406935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6" name="Rectangle 5">
            <a:extLst>
              <a:ext uri="{FF2B5EF4-FFF2-40B4-BE49-F238E27FC236}">
                <a16:creationId xmlns:a16="http://schemas.microsoft.com/office/drawing/2014/main" id="{B9E02333-FA18-4638-80C2-2C90574366B3}"/>
              </a:ext>
            </a:extLst>
          </p:cNvPr>
          <p:cNvSpPr/>
          <p:nvPr/>
        </p:nvSpPr>
        <p:spPr>
          <a:xfrm>
            <a:off x="9525" y="779562"/>
            <a:ext cx="8557683" cy="923330"/>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On se rend dans le prompt MySQL pour lancer le serveur </a:t>
            </a:r>
            <a:r>
              <a:rPr lang="fr-FR" sz="1800" dirty="0" err="1">
                <a:solidFill>
                  <a:srgbClr val="555858"/>
                </a:solidFill>
                <a:latin typeface="open sans"/>
              </a:rPr>
              <a:t>ESCLAVE.Puis</a:t>
            </a:r>
            <a:r>
              <a:rPr lang="fr-FR" sz="1800" dirty="0">
                <a:solidFill>
                  <a:srgbClr val="555858"/>
                </a:solidFill>
                <a:latin typeface="open sans"/>
              </a:rPr>
              <a:t>, on exécute les requêtes suivantes :</a:t>
            </a:r>
          </a:p>
          <a:p>
            <a:pPr algn="just"/>
            <a:r>
              <a:rPr lang="fr-FR" sz="1800" dirty="0">
                <a:solidFill>
                  <a:srgbClr val="555858"/>
                </a:solidFill>
                <a:latin typeface="open sans"/>
              </a:rPr>
              <a:t>	</a:t>
            </a:r>
            <a:r>
              <a:rPr lang="fr-FR" sz="1800" dirty="0" err="1">
                <a:solidFill>
                  <a:srgbClr val="555858"/>
                </a:solidFill>
                <a:latin typeface="open sans"/>
              </a:rPr>
              <a:t>shell</a:t>
            </a:r>
            <a:r>
              <a:rPr lang="fr-FR" sz="1800" dirty="0">
                <a:solidFill>
                  <a:srgbClr val="555858"/>
                </a:solidFill>
                <a:latin typeface="open sans"/>
              </a:rPr>
              <a:t>&gt; </a:t>
            </a:r>
            <a:r>
              <a:rPr lang="fr-FR" sz="1800" dirty="0" err="1">
                <a:solidFill>
                  <a:srgbClr val="555858"/>
                </a:solidFill>
                <a:latin typeface="open sans"/>
              </a:rPr>
              <a:t>mysql</a:t>
            </a:r>
            <a:r>
              <a:rPr lang="fr-FR" sz="1800" dirty="0">
                <a:solidFill>
                  <a:srgbClr val="555858"/>
                </a:solidFill>
                <a:latin typeface="open sans"/>
              </a:rPr>
              <a:t> –</a:t>
            </a:r>
            <a:r>
              <a:rPr lang="fr-FR" sz="1800" dirty="0" err="1">
                <a:solidFill>
                  <a:srgbClr val="555858"/>
                </a:solidFill>
                <a:latin typeface="open sans"/>
              </a:rPr>
              <a:t>uroot</a:t>
            </a:r>
            <a:r>
              <a:rPr lang="fr-FR" sz="1800" dirty="0">
                <a:solidFill>
                  <a:srgbClr val="555858"/>
                </a:solidFill>
                <a:latin typeface="open sans"/>
              </a:rPr>
              <a:t> –</a:t>
            </a:r>
            <a:r>
              <a:rPr lang="fr-FR" sz="1800" dirty="0" err="1">
                <a:solidFill>
                  <a:srgbClr val="555858"/>
                </a:solidFill>
                <a:latin typeface="open sans"/>
              </a:rPr>
              <a:t>ppassword</a:t>
            </a:r>
            <a:endParaRPr lang="fr-FR" sz="1800" dirty="0">
              <a:solidFill>
                <a:srgbClr val="555858"/>
              </a:solidFill>
              <a:latin typeface="open sans"/>
            </a:endParaRPr>
          </a:p>
        </p:txBody>
      </p:sp>
      <p:pic>
        <p:nvPicPr>
          <p:cNvPr id="7" name="Picture 6">
            <a:extLst>
              <a:ext uri="{FF2B5EF4-FFF2-40B4-BE49-F238E27FC236}">
                <a16:creationId xmlns:a16="http://schemas.microsoft.com/office/drawing/2014/main" id="{BCE2942C-69C0-471D-B627-8EFA94D29107}"/>
              </a:ext>
            </a:extLst>
          </p:cNvPr>
          <p:cNvPicPr>
            <a:picLocks noChangeAspect="1"/>
          </p:cNvPicPr>
          <p:nvPr/>
        </p:nvPicPr>
        <p:blipFill>
          <a:blip r:embed="rId4"/>
          <a:stretch>
            <a:fillRect/>
          </a:stretch>
        </p:blipFill>
        <p:spPr>
          <a:xfrm>
            <a:off x="403022" y="1738594"/>
            <a:ext cx="8164186" cy="1930895"/>
          </a:xfrm>
          <a:prstGeom prst="rect">
            <a:avLst/>
          </a:prstGeom>
        </p:spPr>
      </p:pic>
      <p:sp>
        <p:nvSpPr>
          <p:cNvPr id="8" name="Rectangle 7">
            <a:extLst>
              <a:ext uri="{FF2B5EF4-FFF2-40B4-BE49-F238E27FC236}">
                <a16:creationId xmlns:a16="http://schemas.microsoft.com/office/drawing/2014/main" id="{DBE6AEFB-1525-41BD-813A-E86C10B19CBD}"/>
              </a:ext>
            </a:extLst>
          </p:cNvPr>
          <p:cNvSpPr/>
          <p:nvPr/>
        </p:nvSpPr>
        <p:spPr>
          <a:xfrm>
            <a:off x="48418" y="3863772"/>
            <a:ext cx="8682567" cy="107721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Si vous n’aviez pas de nom de fichier et de position en faisant le SHOW MASTER STATUS sur le maître, entrez ceci:</a:t>
            </a:r>
          </a:p>
          <a:p>
            <a:br>
              <a:rPr lang="fr-FR" dirty="0"/>
            </a:br>
            <a:endParaRPr lang="fr-FR" dirty="0"/>
          </a:p>
        </p:txBody>
      </p:sp>
      <p:pic>
        <p:nvPicPr>
          <p:cNvPr id="11" name="Picture 10">
            <a:extLst>
              <a:ext uri="{FF2B5EF4-FFF2-40B4-BE49-F238E27FC236}">
                <a16:creationId xmlns:a16="http://schemas.microsoft.com/office/drawing/2014/main" id="{0EE159B1-7F12-47DA-8CF5-FA01ED6F0532}"/>
              </a:ext>
            </a:extLst>
          </p:cNvPr>
          <p:cNvPicPr>
            <a:picLocks noChangeAspect="1"/>
          </p:cNvPicPr>
          <p:nvPr/>
        </p:nvPicPr>
        <p:blipFill>
          <a:blip r:embed="rId5"/>
          <a:stretch>
            <a:fillRect/>
          </a:stretch>
        </p:blipFill>
        <p:spPr>
          <a:xfrm>
            <a:off x="593723" y="4555840"/>
            <a:ext cx="7591955" cy="2302160"/>
          </a:xfrm>
          <a:prstGeom prst="rect">
            <a:avLst/>
          </a:prstGeom>
        </p:spPr>
      </p:pic>
    </p:spTree>
    <p:extLst>
      <p:ext uri="{BB962C8B-B14F-4D97-AF65-F5344CB8AC3E}">
        <p14:creationId xmlns:p14="http://schemas.microsoft.com/office/powerpoint/2010/main" val="4140760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La mise en place du serveur ESCLAVE</a:t>
            </a:r>
            <a:endParaRPr lang="fr-FR" b="1" dirty="0">
              <a:highlight>
                <a:srgbClr val="FFFFFF"/>
              </a:highlight>
            </a:endParaRPr>
          </a:p>
        </p:txBody>
      </p:sp>
      <p:sp>
        <p:nvSpPr>
          <p:cNvPr id="2" name="Rectangle 1">
            <a:extLst>
              <a:ext uri="{FF2B5EF4-FFF2-40B4-BE49-F238E27FC236}">
                <a16:creationId xmlns:a16="http://schemas.microsoft.com/office/drawing/2014/main" id="{D5F43CD2-A2A5-4C21-A510-20539E04A19A}"/>
              </a:ext>
            </a:extLst>
          </p:cNvPr>
          <p:cNvSpPr/>
          <p:nvPr/>
        </p:nvSpPr>
        <p:spPr>
          <a:xfrm>
            <a:off x="252941" y="696991"/>
            <a:ext cx="8568267" cy="1077218"/>
          </a:xfrm>
          <a:prstGeom prst="rect">
            <a:avLst/>
          </a:prstGeom>
        </p:spPr>
        <p:txBody>
          <a:bodyPr wrap="square">
            <a:spAutoFit/>
          </a:bodyPr>
          <a:lstStyle/>
          <a:p>
            <a:pPr marL="285750" indent="-285750" algn="just">
              <a:buFont typeface="Wingdings" panose="05000000000000000000" pitchFamily="2" charset="2"/>
              <a:buChar char="ü"/>
            </a:pPr>
            <a:r>
              <a:rPr lang="fr-FR" sz="1800" dirty="0">
                <a:solidFill>
                  <a:srgbClr val="555858"/>
                </a:solidFill>
                <a:latin typeface="open sans"/>
              </a:rPr>
              <a:t>Si tout s’est déroulé correctement, vous devez avoir ceci : (Les lignes en gras sont les plus importantes):</a:t>
            </a:r>
          </a:p>
          <a:p>
            <a:br>
              <a:rPr lang="fr-FR" dirty="0"/>
            </a:br>
            <a:endParaRPr lang="fr-FR" dirty="0"/>
          </a:p>
        </p:txBody>
      </p:sp>
      <p:pic>
        <p:nvPicPr>
          <p:cNvPr id="3" name="Picture 2">
            <a:extLst>
              <a:ext uri="{FF2B5EF4-FFF2-40B4-BE49-F238E27FC236}">
                <a16:creationId xmlns:a16="http://schemas.microsoft.com/office/drawing/2014/main" id="{66104642-E823-4A59-A67B-75BB788CC15C}"/>
              </a:ext>
            </a:extLst>
          </p:cNvPr>
          <p:cNvPicPr>
            <a:picLocks noChangeAspect="1"/>
          </p:cNvPicPr>
          <p:nvPr/>
        </p:nvPicPr>
        <p:blipFill>
          <a:blip r:embed="rId4"/>
          <a:stretch>
            <a:fillRect/>
          </a:stretch>
        </p:blipFill>
        <p:spPr>
          <a:xfrm>
            <a:off x="792692" y="1369629"/>
            <a:ext cx="7687733" cy="5347084"/>
          </a:xfrm>
          <a:prstGeom prst="rect">
            <a:avLst/>
          </a:prstGeom>
        </p:spPr>
      </p:pic>
    </p:spTree>
    <p:extLst>
      <p:ext uri="{BB962C8B-B14F-4D97-AF65-F5344CB8AC3E}">
        <p14:creationId xmlns:p14="http://schemas.microsoft.com/office/powerpoint/2010/main" val="1676046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fr-FR" b="1" dirty="0" err="1"/>
              <a:t>Error</a:t>
            </a:r>
            <a:r>
              <a:rPr lang="fr-FR" b="1" dirty="0"/>
              <a:t> codes</a:t>
            </a:r>
            <a:endParaRPr b="1" dirty="0"/>
          </a:p>
        </p:txBody>
      </p:sp>
    </p:spTree>
    <p:extLst>
      <p:ext uri="{BB962C8B-B14F-4D97-AF65-F5344CB8AC3E}">
        <p14:creationId xmlns:p14="http://schemas.microsoft.com/office/powerpoint/2010/main" val="350587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es-ES" dirty="0"/>
              <a:t>Error </a:t>
            </a:r>
            <a:r>
              <a:rPr lang="es-ES" dirty="0" err="1"/>
              <a:t>code</a:t>
            </a:r>
            <a:r>
              <a:rPr lang="es-ES" dirty="0"/>
              <a:t> 1064: </a:t>
            </a:r>
            <a:r>
              <a:rPr lang="es-ES" dirty="0" err="1"/>
              <a:t>Syntax</a:t>
            </a:r>
            <a:r>
              <a:rPr lang="es-ES" dirty="0"/>
              <a:t> error</a:t>
            </a:r>
            <a:endParaRPr lang="fr-FR" b="1" dirty="0">
              <a:highlight>
                <a:srgbClr val="FFFFFF"/>
              </a:highlight>
            </a:endParaRPr>
          </a:p>
        </p:txBody>
      </p:sp>
      <p:pic>
        <p:nvPicPr>
          <p:cNvPr id="6" name="Picture 5">
            <a:extLst>
              <a:ext uri="{FF2B5EF4-FFF2-40B4-BE49-F238E27FC236}">
                <a16:creationId xmlns:a16="http://schemas.microsoft.com/office/drawing/2014/main" id="{B20B3CBA-EFCA-429D-80A6-338B424E0502}"/>
              </a:ext>
            </a:extLst>
          </p:cNvPr>
          <p:cNvPicPr>
            <a:picLocks noChangeAspect="1"/>
          </p:cNvPicPr>
          <p:nvPr/>
        </p:nvPicPr>
        <p:blipFill>
          <a:blip r:embed="rId4"/>
          <a:stretch>
            <a:fillRect/>
          </a:stretch>
        </p:blipFill>
        <p:spPr>
          <a:xfrm>
            <a:off x="201657" y="637758"/>
            <a:ext cx="8942343" cy="6220242"/>
          </a:xfrm>
          <a:prstGeom prst="rect">
            <a:avLst/>
          </a:prstGeom>
        </p:spPr>
      </p:pic>
    </p:spTree>
    <p:extLst>
      <p:ext uri="{BB962C8B-B14F-4D97-AF65-F5344CB8AC3E}">
        <p14:creationId xmlns:p14="http://schemas.microsoft.com/office/powerpoint/2010/main" val="2717289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es-ES" dirty="0"/>
              <a:t>Error </a:t>
            </a:r>
            <a:r>
              <a:rPr lang="es-ES" dirty="0" err="1"/>
              <a:t>code</a:t>
            </a:r>
            <a:r>
              <a:rPr lang="es-ES" dirty="0"/>
              <a:t> 1175: </a:t>
            </a:r>
            <a:r>
              <a:rPr lang="es-ES" dirty="0" err="1"/>
              <a:t>Safe</a:t>
            </a:r>
            <a:r>
              <a:rPr lang="es-ES" dirty="0"/>
              <a:t> </a:t>
            </a:r>
            <a:r>
              <a:rPr lang="es-ES" dirty="0" err="1"/>
              <a:t>Update</a:t>
            </a:r>
            <a:endParaRPr lang="fr-FR" b="1" dirty="0">
              <a:highlight>
                <a:srgbClr val="FFFFFF"/>
              </a:highlight>
            </a:endParaRPr>
          </a:p>
        </p:txBody>
      </p:sp>
      <p:pic>
        <p:nvPicPr>
          <p:cNvPr id="2" name="Picture 1">
            <a:extLst>
              <a:ext uri="{FF2B5EF4-FFF2-40B4-BE49-F238E27FC236}">
                <a16:creationId xmlns:a16="http://schemas.microsoft.com/office/drawing/2014/main" id="{D60AB313-8E31-4DC2-A7F8-A8700CB4403E}"/>
              </a:ext>
            </a:extLst>
          </p:cNvPr>
          <p:cNvPicPr>
            <a:picLocks noChangeAspect="1"/>
          </p:cNvPicPr>
          <p:nvPr/>
        </p:nvPicPr>
        <p:blipFill>
          <a:blip r:embed="rId4"/>
          <a:stretch>
            <a:fillRect/>
          </a:stretch>
        </p:blipFill>
        <p:spPr>
          <a:xfrm>
            <a:off x="88371" y="1341702"/>
            <a:ext cx="8897408" cy="2734202"/>
          </a:xfrm>
          <a:prstGeom prst="rect">
            <a:avLst/>
          </a:prstGeom>
        </p:spPr>
      </p:pic>
    </p:spTree>
    <p:extLst>
      <p:ext uri="{BB962C8B-B14F-4D97-AF65-F5344CB8AC3E}">
        <p14:creationId xmlns:p14="http://schemas.microsoft.com/office/powerpoint/2010/main" val="1167910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3" name="Picture 2">
            <a:extLst>
              <a:ext uri="{FF2B5EF4-FFF2-40B4-BE49-F238E27FC236}">
                <a16:creationId xmlns:a16="http://schemas.microsoft.com/office/drawing/2014/main" id="{4A342246-E69C-48A7-A8BB-27385C7016CD}"/>
              </a:ext>
            </a:extLst>
          </p:cNvPr>
          <p:cNvPicPr>
            <a:picLocks noChangeAspect="1"/>
          </p:cNvPicPr>
          <p:nvPr/>
        </p:nvPicPr>
        <p:blipFill>
          <a:blip r:embed="rId4"/>
          <a:stretch>
            <a:fillRect/>
          </a:stretch>
        </p:blipFill>
        <p:spPr>
          <a:xfrm>
            <a:off x="628649" y="681037"/>
            <a:ext cx="7922684" cy="6176963"/>
          </a:xfrm>
          <a:prstGeom prst="rect">
            <a:avLst/>
          </a:prstGeom>
        </p:spPr>
      </p:pic>
    </p:spTree>
    <p:extLst>
      <p:ext uri="{BB962C8B-B14F-4D97-AF65-F5344CB8AC3E}">
        <p14:creationId xmlns:p14="http://schemas.microsoft.com/office/powerpoint/2010/main" val="208966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50" y="365125"/>
            <a:ext cx="7886700" cy="723600"/>
          </a:xfrm>
          <a:prstGeom prst="rect">
            <a:avLst/>
          </a:prstGeom>
          <a:noFill/>
          <a:ln>
            <a:noFill/>
          </a:ln>
        </p:spPr>
        <p:txBody>
          <a:bodyPr spcFirstLastPara="1" wrap="square" lIns="91425" tIns="45700" rIns="91425" bIns="45700" anchor="ctr" anchorCtr="0">
            <a:noAutofit/>
          </a:bodyPr>
          <a:lstStyle/>
          <a:p>
            <a:pPr algn="ctr"/>
            <a:r>
              <a:rPr lang="fr-FR" b="1" dirty="0"/>
              <a:t>Installez MySQL sur </a:t>
            </a:r>
            <a:r>
              <a:rPr lang="fr-FR" b="1" dirty="0" err="1"/>
              <a:t>windows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2" name="Rectangle 1">
            <a:extLst>
              <a:ext uri="{FF2B5EF4-FFF2-40B4-BE49-F238E27FC236}">
                <a16:creationId xmlns:a16="http://schemas.microsoft.com/office/drawing/2014/main" id="{767547B7-0229-42CF-A062-CDEEBF68F1F2}"/>
              </a:ext>
            </a:extLst>
          </p:cNvPr>
          <p:cNvSpPr/>
          <p:nvPr/>
        </p:nvSpPr>
        <p:spPr>
          <a:xfrm>
            <a:off x="171450" y="1088725"/>
            <a:ext cx="8661475" cy="1323439"/>
          </a:xfrm>
          <a:prstGeom prst="rect">
            <a:avLst/>
          </a:prstGeom>
        </p:spPr>
        <p:txBody>
          <a:bodyPr wrap="square">
            <a:spAutoFit/>
          </a:bodyPr>
          <a:lstStyle/>
          <a:p>
            <a:r>
              <a:rPr lang="fr-FR" sz="2000" dirty="0"/>
              <a:t>1- Installer </a:t>
            </a:r>
            <a:r>
              <a:rPr lang="fr-FR" sz="2000" dirty="0" err="1"/>
              <a:t>Chocolatey</a:t>
            </a:r>
            <a:r>
              <a:rPr lang="fr-FR" sz="2000" dirty="0"/>
              <a:t>, le gestionnaire de paquets pour Windows.</a:t>
            </a:r>
          </a:p>
          <a:p>
            <a:endParaRPr lang="fr-FR" sz="2000" dirty="0"/>
          </a:p>
          <a:p>
            <a:r>
              <a:rPr lang="fr-FR" sz="2000" dirty="0"/>
              <a:t>2- Lancer la commande « </a:t>
            </a:r>
            <a:r>
              <a:rPr lang="fr-FR" sz="2000" b="1" dirty="0"/>
              <a:t>choco </a:t>
            </a:r>
            <a:r>
              <a:rPr lang="fr-FR" sz="2000" b="1" dirty="0" err="1"/>
              <a:t>install</a:t>
            </a:r>
            <a:r>
              <a:rPr lang="fr-FR" sz="2000" b="1" dirty="0"/>
              <a:t> </a:t>
            </a:r>
            <a:r>
              <a:rPr lang="fr-FR" sz="2000" b="1" dirty="0" err="1"/>
              <a:t>mysql</a:t>
            </a:r>
            <a:r>
              <a:rPr lang="fr-FR" sz="2000" dirty="0"/>
              <a:t> » depuis une console PowerShell.</a:t>
            </a:r>
          </a:p>
        </p:txBody>
      </p:sp>
      <p:pic>
        <p:nvPicPr>
          <p:cNvPr id="3" name="Picture 2">
            <a:extLst>
              <a:ext uri="{FF2B5EF4-FFF2-40B4-BE49-F238E27FC236}">
                <a16:creationId xmlns:a16="http://schemas.microsoft.com/office/drawing/2014/main" id="{DE9B7A6B-CBB8-45E2-9F48-7D6469CCE8EA}"/>
              </a:ext>
            </a:extLst>
          </p:cNvPr>
          <p:cNvPicPr>
            <a:picLocks noChangeAspect="1"/>
          </p:cNvPicPr>
          <p:nvPr/>
        </p:nvPicPr>
        <p:blipFill>
          <a:blip r:embed="rId3"/>
          <a:stretch>
            <a:fillRect/>
          </a:stretch>
        </p:blipFill>
        <p:spPr>
          <a:xfrm>
            <a:off x="281465" y="2550072"/>
            <a:ext cx="8581070" cy="408071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2" name="Picture 1">
            <a:extLst>
              <a:ext uri="{FF2B5EF4-FFF2-40B4-BE49-F238E27FC236}">
                <a16:creationId xmlns:a16="http://schemas.microsoft.com/office/drawing/2014/main" id="{32982FB7-6200-4DD9-BDC5-30C3FE863A41}"/>
              </a:ext>
            </a:extLst>
          </p:cNvPr>
          <p:cNvPicPr>
            <a:picLocks noChangeAspect="1"/>
          </p:cNvPicPr>
          <p:nvPr/>
        </p:nvPicPr>
        <p:blipFill>
          <a:blip r:embed="rId4"/>
          <a:stretch>
            <a:fillRect/>
          </a:stretch>
        </p:blipFill>
        <p:spPr>
          <a:xfrm>
            <a:off x="142616" y="1325430"/>
            <a:ext cx="9001384" cy="4605074"/>
          </a:xfrm>
          <a:prstGeom prst="rect">
            <a:avLst/>
          </a:prstGeom>
        </p:spPr>
      </p:pic>
    </p:spTree>
    <p:extLst>
      <p:ext uri="{BB962C8B-B14F-4D97-AF65-F5344CB8AC3E}">
        <p14:creationId xmlns:p14="http://schemas.microsoft.com/office/powerpoint/2010/main" val="811903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93662"/>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Error code 1215: Cannot add foreign key </a:t>
            </a:r>
            <a:r>
              <a:rPr lang="fr-FR" sz="3200" dirty="0" err="1"/>
              <a:t>constraint</a:t>
            </a:r>
            <a:endParaRPr lang="fr-FR" sz="3200" b="1" dirty="0">
              <a:highlight>
                <a:srgbClr val="FFFFFF"/>
              </a:highlight>
            </a:endParaRPr>
          </a:p>
        </p:txBody>
      </p:sp>
      <p:pic>
        <p:nvPicPr>
          <p:cNvPr id="3" name="Picture 2">
            <a:extLst>
              <a:ext uri="{FF2B5EF4-FFF2-40B4-BE49-F238E27FC236}">
                <a16:creationId xmlns:a16="http://schemas.microsoft.com/office/drawing/2014/main" id="{D057988F-0FA2-4923-99D4-F6F6C31DE799}"/>
              </a:ext>
            </a:extLst>
          </p:cNvPr>
          <p:cNvPicPr>
            <a:picLocks noChangeAspect="1"/>
          </p:cNvPicPr>
          <p:nvPr/>
        </p:nvPicPr>
        <p:blipFill>
          <a:blip r:embed="rId4"/>
          <a:stretch>
            <a:fillRect/>
          </a:stretch>
        </p:blipFill>
        <p:spPr>
          <a:xfrm>
            <a:off x="-1" y="1053042"/>
            <a:ext cx="9164729" cy="5038725"/>
          </a:xfrm>
          <a:prstGeom prst="rect">
            <a:avLst/>
          </a:prstGeom>
        </p:spPr>
      </p:pic>
    </p:spTree>
    <p:extLst>
      <p:ext uri="{BB962C8B-B14F-4D97-AF65-F5344CB8AC3E}">
        <p14:creationId xmlns:p14="http://schemas.microsoft.com/office/powerpoint/2010/main" val="978598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260350"/>
            <a:ext cx="9096375" cy="473075"/>
          </a:xfrm>
          <a:prstGeom prst="rect">
            <a:avLst/>
          </a:prstGeom>
          <a:noFill/>
          <a:ln>
            <a:noFill/>
          </a:ln>
        </p:spPr>
        <p:txBody>
          <a:bodyPr spcFirstLastPara="1" wrap="square" lIns="91425" tIns="45700" rIns="91425" bIns="45700" anchor="ctr" anchorCtr="0">
            <a:noAutofit/>
          </a:bodyPr>
          <a:lstStyle/>
          <a:p>
            <a:pPr algn="ctr"/>
            <a:r>
              <a:rPr lang="en-US" sz="3200" dirty="0"/>
              <a:t>1067, 1292, 1366, 1411 - Bad Value for number, date, default, </a:t>
            </a:r>
            <a:r>
              <a:rPr lang="en-US" sz="3200" dirty="0" err="1"/>
              <a:t>etc</a:t>
            </a:r>
            <a:r>
              <a:rPr lang="en-US" sz="3200" dirty="0"/>
              <a:t> </a:t>
            </a:r>
            <a:endParaRPr lang="fr-FR" sz="3200" b="1" dirty="0">
              <a:highlight>
                <a:srgbClr val="FFFFFF"/>
              </a:highlight>
            </a:endParaRPr>
          </a:p>
        </p:txBody>
      </p:sp>
      <p:pic>
        <p:nvPicPr>
          <p:cNvPr id="2" name="Picture 1">
            <a:extLst>
              <a:ext uri="{FF2B5EF4-FFF2-40B4-BE49-F238E27FC236}">
                <a16:creationId xmlns:a16="http://schemas.microsoft.com/office/drawing/2014/main" id="{59829D37-9C7B-43F8-8568-A9969353BF1D}"/>
              </a:ext>
            </a:extLst>
          </p:cNvPr>
          <p:cNvPicPr>
            <a:picLocks noChangeAspect="1"/>
          </p:cNvPicPr>
          <p:nvPr/>
        </p:nvPicPr>
        <p:blipFill>
          <a:blip r:embed="rId4"/>
          <a:stretch>
            <a:fillRect/>
          </a:stretch>
        </p:blipFill>
        <p:spPr>
          <a:xfrm>
            <a:off x="9524" y="1466849"/>
            <a:ext cx="9146115" cy="3917951"/>
          </a:xfrm>
          <a:prstGeom prst="rect">
            <a:avLst/>
          </a:prstGeom>
        </p:spPr>
      </p:pic>
    </p:spTree>
    <p:extLst>
      <p:ext uri="{BB962C8B-B14F-4D97-AF65-F5344CB8AC3E}">
        <p14:creationId xmlns:p14="http://schemas.microsoft.com/office/powerpoint/2010/main" val="78753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126, 127, 134, 144, 145</a:t>
            </a:r>
            <a:endParaRPr lang="fr-FR" sz="3200" b="1" dirty="0">
              <a:highlight>
                <a:srgbClr val="FFFFFF"/>
              </a:highlight>
            </a:endParaRPr>
          </a:p>
        </p:txBody>
      </p:sp>
      <p:pic>
        <p:nvPicPr>
          <p:cNvPr id="3" name="Picture 2">
            <a:extLst>
              <a:ext uri="{FF2B5EF4-FFF2-40B4-BE49-F238E27FC236}">
                <a16:creationId xmlns:a16="http://schemas.microsoft.com/office/drawing/2014/main" id="{A0263A43-58E7-426D-92BD-FEBF08B3F333}"/>
              </a:ext>
            </a:extLst>
          </p:cNvPr>
          <p:cNvPicPr>
            <a:picLocks noChangeAspect="1"/>
          </p:cNvPicPr>
          <p:nvPr/>
        </p:nvPicPr>
        <p:blipFill>
          <a:blip r:embed="rId4"/>
          <a:stretch>
            <a:fillRect/>
          </a:stretch>
        </p:blipFill>
        <p:spPr>
          <a:xfrm>
            <a:off x="8814" y="1133475"/>
            <a:ext cx="9087561" cy="5423024"/>
          </a:xfrm>
          <a:prstGeom prst="rect">
            <a:avLst/>
          </a:prstGeom>
        </p:spPr>
      </p:pic>
    </p:spTree>
    <p:extLst>
      <p:ext uri="{BB962C8B-B14F-4D97-AF65-F5344CB8AC3E}">
        <p14:creationId xmlns:p14="http://schemas.microsoft.com/office/powerpoint/2010/main" val="1410285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lvl="0" algn="ctr"/>
            <a:r>
              <a:rPr lang="en-US" b="1" dirty="0"/>
              <a:t>Log files</a:t>
            </a:r>
            <a:endParaRPr dirty="0"/>
          </a:p>
        </p:txBody>
      </p:sp>
    </p:spTree>
    <p:extLst>
      <p:ext uri="{BB962C8B-B14F-4D97-AF65-F5344CB8AC3E}">
        <p14:creationId xmlns:p14="http://schemas.microsoft.com/office/powerpoint/2010/main" val="133990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0" y="158750"/>
            <a:ext cx="9096375" cy="473075"/>
          </a:xfrm>
          <a:prstGeom prst="rect">
            <a:avLst/>
          </a:prstGeom>
          <a:noFill/>
          <a:ln>
            <a:noFill/>
          </a:ln>
        </p:spPr>
        <p:txBody>
          <a:bodyPr spcFirstLastPara="1" wrap="square" lIns="91425" tIns="45700" rIns="91425" bIns="45700" anchor="ctr" anchorCtr="0">
            <a:noAutofit/>
          </a:bodyPr>
          <a:lstStyle/>
          <a:p>
            <a:pPr algn="ctr"/>
            <a:r>
              <a:rPr lang="fr-FR" sz="3200" dirty="0"/>
              <a:t>Liste des journaux </a:t>
            </a:r>
            <a:r>
              <a:rPr lang="fr-FR" sz="3200" dirty="0" err="1"/>
              <a:t>Mysql</a:t>
            </a:r>
            <a:endParaRPr lang="fr-FR" sz="3200" b="1" dirty="0">
              <a:highlight>
                <a:srgbClr val="FFFFFF"/>
              </a:highlight>
            </a:endParaRPr>
          </a:p>
        </p:txBody>
      </p:sp>
      <p:sp>
        <p:nvSpPr>
          <p:cNvPr id="2" name="Rectangle 1">
            <a:extLst>
              <a:ext uri="{FF2B5EF4-FFF2-40B4-BE49-F238E27FC236}">
                <a16:creationId xmlns:a16="http://schemas.microsoft.com/office/drawing/2014/main" id="{464966F1-D668-4408-B6FA-ADF953C7810D}"/>
              </a:ext>
            </a:extLst>
          </p:cNvPr>
          <p:cNvSpPr/>
          <p:nvPr/>
        </p:nvSpPr>
        <p:spPr>
          <a:xfrm>
            <a:off x="220133" y="1133475"/>
            <a:ext cx="8703734" cy="5725157"/>
          </a:xfrm>
          <a:prstGeom prst="rect">
            <a:avLst/>
          </a:prstGeom>
        </p:spPr>
        <p:txBody>
          <a:bodyPr wrap="square">
            <a:spAutoFit/>
          </a:bodyPr>
          <a:lstStyle/>
          <a:p>
            <a:pPr marL="342900" indent="-342900">
              <a:lnSpc>
                <a:spcPct val="150000"/>
              </a:lnSpc>
              <a:buFont typeface="Wingdings" panose="05000000000000000000" pitchFamily="2" charset="2"/>
              <a:buChar char="§"/>
            </a:pPr>
            <a:r>
              <a:rPr lang="fr-FR" sz="2200" b="1" dirty="0"/>
              <a:t>General log</a:t>
            </a:r>
            <a:r>
              <a:rPr lang="fr-FR" sz="2200" dirty="0"/>
              <a:t> - toutes les requêtes - voir VARIABLE </a:t>
            </a:r>
            <a:r>
              <a:rPr lang="fr-FR" sz="2200" dirty="0" err="1"/>
              <a:t>general_log</a:t>
            </a:r>
            <a:endParaRPr lang="fr-FR" sz="2200" dirty="0"/>
          </a:p>
          <a:p>
            <a:pPr marL="342900" indent="-342900">
              <a:lnSpc>
                <a:spcPct val="150000"/>
              </a:lnSpc>
              <a:buFont typeface="Wingdings" panose="05000000000000000000" pitchFamily="2" charset="2"/>
              <a:buChar char="§"/>
            </a:pPr>
            <a:r>
              <a:rPr lang="fr-FR" sz="2200" b="1" dirty="0"/>
              <a:t>Slow log </a:t>
            </a:r>
            <a:r>
              <a:rPr lang="fr-FR" sz="2200" dirty="0"/>
              <a:t>- requêtes plus lentes que </a:t>
            </a:r>
            <a:r>
              <a:rPr lang="fr-FR" sz="2200" dirty="0" err="1"/>
              <a:t>long_query_time</a:t>
            </a:r>
            <a:r>
              <a:rPr lang="fr-FR" sz="2200" dirty="0"/>
              <a:t> - </a:t>
            </a:r>
            <a:r>
              <a:rPr lang="fr-FR" sz="2200" dirty="0" err="1"/>
              <a:t>slow_query_log_file</a:t>
            </a:r>
            <a:endParaRPr lang="fr-FR" sz="2200" dirty="0"/>
          </a:p>
          <a:p>
            <a:pPr marL="342900" indent="-342900">
              <a:lnSpc>
                <a:spcPct val="150000"/>
              </a:lnSpc>
              <a:buFont typeface="Wingdings" panose="05000000000000000000" pitchFamily="2" charset="2"/>
              <a:buChar char="§"/>
            </a:pPr>
            <a:r>
              <a:rPr lang="fr-FR" sz="2200" b="1" dirty="0" err="1"/>
              <a:t>Binlog</a:t>
            </a:r>
            <a:r>
              <a:rPr lang="fr-FR" sz="2200" dirty="0"/>
              <a:t> - pour réplication et sauvegarde - </a:t>
            </a:r>
            <a:r>
              <a:rPr lang="fr-FR" sz="2200" dirty="0" err="1"/>
              <a:t>log_bin_basename</a:t>
            </a:r>
            <a:endParaRPr lang="fr-FR" sz="2200" dirty="0"/>
          </a:p>
          <a:p>
            <a:pPr marL="342900" indent="-342900">
              <a:lnSpc>
                <a:spcPct val="150000"/>
              </a:lnSpc>
              <a:buFont typeface="Wingdings" panose="05000000000000000000" pitchFamily="2" charset="2"/>
              <a:buChar char="§"/>
            </a:pPr>
            <a:r>
              <a:rPr lang="fr-FR" sz="2200" b="1" dirty="0"/>
              <a:t>Relay log </a:t>
            </a:r>
            <a:r>
              <a:rPr lang="fr-FR" sz="2200" dirty="0"/>
              <a:t>- également pour la réplication</a:t>
            </a:r>
          </a:p>
          <a:p>
            <a:pPr marL="342900" indent="-342900">
              <a:lnSpc>
                <a:spcPct val="150000"/>
              </a:lnSpc>
              <a:buFont typeface="Wingdings" panose="05000000000000000000" pitchFamily="2" charset="2"/>
              <a:buChar char="§"/>
            </a:pPr>
            <a:r>
              <a:rPr lang="fr-FR" sz="2200" b="1" dirty="0" err="1"/>
              <a:t>general</a:t>
            </a:r>
            <a:r>
              <a:rPr lang="fr-FR" sz="2200" b="1" dirty="0"/>
              <a:t> </a:t>
            </a:r>
            <a:r>
              <a:rPr lang="fr-FR" sz="2200" b="1" dirty="0" err="1"/>
              <a:t>errors</a:t>
            </a:r>
            <a:r>
              <a:rPr lang="fr-FR" sz="2200" b="1" dirty="0"/>
              <a:t> </a:t>
            </a:r>
            <a:r>
              <a:rPr lang="fr-FR" sz="2200" dirty="0"/>
              <a:t>- </a:t>
            </a:r>
            <a:r>
              <a:rPr lang="fr-FR" sz="2200" dirty="0" err="1"/>
              <a:t>mysqld.err</a:t>
            </a:r>
            <a:endParaRPr lang="fr-FR" sz="2200" dirty="0"/>
          </a:p>
          <a:p>
            <a:pPr marL="342900" indent="-342900">
              <a:lnSpc>
                <a:spcPct val="150000"/>
              </a:lnSpc>
              <a:buFont typeface="Wingdings" panose="05000000000000000000" pitchFamily="2" charset="2"/>
              <a:buChar char="§"/>
            </a:pPr>
            <a:r>
              <a:rPr lang="fr-FR" sz="2200" b="1" dirty="0"/>
              <a:t>start/stop </a:t>
            </a:r>
            <a:r>
              <a:rPr lang="fr-FR" sz="2200" dirty="0"/>
              <a:t>- mysql.log (pas très intéressant) - </a:t>
            </a:r>
            <a:r>
              <a:rPr lang="fr-FR" sz="2200" dirty="0" err="1"/>
              <a:t>log_error</a:t>
            </a:r>
            <a:endParaRPr lang="fr-FR" sz="2200" dirty="0"/>
          </a:p>
          <a:p>
            <a:pPr marL="342900" indent="-342900">
              <a:lnSpc>
                <a:spcPct val="150000"/>
              </a:lnSpc>
              <a:buFont typeface="Wingdings" panose="05000000000000000000" pitchFamily="2" charset="2"/>
              <a:buChar char="§"/>
            </a:pPr>
            <a:r>
              <a:rPr lang="fr-FR" sz="2200" b="1" dirty="0" err="1"/>
              <a:t>InnoDB</a:t>
            </a:r>
            <a:r>
              <a:rPr lang="fr-FR" sz="2200" b="1" dirty="0"/>
              <a:t> </a:t>
            </a:r>
            <a:r>
              <a:rPr lang="fr-FR" sz="2200" b="1" dirty="0" err="1"/>
              <a:t>redo</a:t>
            </a:r>
            <a:r>
              <a:rPr lang="fr-FR" sz="2200" b="1" dirty="0"/>
              <a:t> log </a:t>
            </a:r>
            <a:r>
              <a:rPr lang="fr-FR" sz="2200" dirty="0"/>
              <a:t>- </a:t>
            </a:r>
            <a:r>
              <a:rPr lang="fr-FR" sz="2200" dirty="0" err="1"/>
              <a:t>iblog</a:t>
            </a:r>
            <a:r>
              <a:rPr lang="fr-FR" sz="2200" dirty="0"/>
              <a:t>*</a:t>
            </a:r>
          </a:p>
          <a:p>
            <a:pPr>
              <a:lnSpc>
                <a:spcPct val="150000"/>
              </a:lnSpc>
            </a:pPr>
            <a:endParaRPr lang="fr-FR" sz="2200" dirty="0"/>
          </a:p>
          <a:p>
            <a:pPr marL="285750" indent="-285750">
              <a:lnSpc>
                <a:spcPct val="150000"/>
              </a:lnSpc>
              <a:buFont typeface="Wingdings" panose="05000000000000000000" pitchFamily="2" charset="2"/>
              <a:buChar char="Ø"/>
            </a:pPr>
            <a:r>
              <a:rPr lang="fr-FR" sz="1600" dirty="0"/>
              <a:t>Voir les variables </a:t>
            </a:r>
            <a:r>
              <a:rPr lang="fr-FR" sz="1600" b="1" dirty="0" err="1"/>
              <a:t>basedir</a:t>
            </a:r>
            <a:r>
              <a:rPr lang="fr-FR" sz="1600" dirty="0"/>
              <a:t> et </a:t>
            </a:r>
            <a:r>
              <a:rPr lang="fr-FR" sz="1600" b="1" dirty="0" err="1"/>
              <a:t>datadir</a:t>
            </a:r>
            <a:r>
              <a:rPr lang="fr-FR" sz="1600" dirty="0"/>
              <a:t> pour l’emplacement par défaut de nombreux logs</a:t>
            </a:r>
          </a:p>
          <a:p>
            <a:pPr marL="285750" indent="-285750">
              <a:lnSpc>
                <a:spcPct val="150000"/>
              </a:lnSpc>
              <a:buFont typeface="Wingdings" panose="05000000000000000000" pitchFamily="2" charset="2"/>
              <a:buChar char="Ø"/>
            </a:pPr>
            <a:r>
              <a:rPr lang="fr-FR" sz="1600" dirty="0"/>
              <a:t>Certains logs sont activés/désactivés par d’autres VARIABLES. Certains sont écrits dans un fichier ou dans une table.</a:t>
            </a:r>
          </a:p>
        </p:txBody>
      </p:sp>
    </p:spTree>
    <p:extLst>
      <p:ext uri="{BB962C8B-B14F-4D97-AF65-F5344CB8AC3E}">
        <p14:creationId xmlns:p14="http://schemas.microsoft.com/office/powerpoint/2010/main" val="2181765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Thank you</a:t>
            </a:r>
            <a:endParaRPr/>
          </a:p>
        </p:txBody>
      </p:sp>
    </p:spTree>
    <p:extLst>
      <p:ext uri="{BB962C8B-B14F-4D97-AF65-F5344CB8AC3E}">
        <p14:creationId xmlns:p14="http://schemas.microsoft.com/office/powerpoint/2010/main" val="91604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Les moteurs de MYSQL</a:t>
            </a:r>
            <a:endParaRPr b="1" dirty="0"/>
          </a:p>
        </p:txBody>
      </p:sp>
    </p:spTree>
    <p:extLst>
      <p:ext uri="{BB962C8B-B14F-4D97-AF65-F5344CB8AC3E}">
        <p14:creationId xmlns:p14="http://schemas.microsoft.com/office/powerpoint/2010/main" val="158192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6</a:t>
            </a:fld>
            <a:endParaRPr/>
          </a:p>
        </p:txBody>
      </p:sp>
      <p:sp>
        <p:nvSpPr>
          <p:cNvPr id="61" name="Google Shape;61;p24"/>
          <p:cNvSpPr txBox="1"/>
          <p:nvPr/>
        </p:nvSpPr>
        <p:spPr>
          <a:xfrm>
            <a:off x="211075" y="997658"/>
            <a:ext cx="8652000" cy="563227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Un moteur de stockage est constitué d’algorithmes qui seront utilisés par le Système de Gestion de Base de Données Relationnelles pour enregistrer les données et les récupérer au moyen de requêtes SQL qui seront exécutées sur le système, elles-mêmes intégrées dans des transactions.</a:t>
            </a:r>
          </a:p>
          <a:p>
            <a:pPr lvl="0" algn="just"/>
            <a:endParaRPr lang="fr-FR" sz="2400" dirty="0"/>
          </a:p>
          <a:p>
            <a:pPr marL="285750" lvl="0" indent="-285750" algn="just">
              <a:buFont typeface="Wingdings" panose="05000000000000000000" pitchFamily="2" charset="2"/>
              <a:buChar char="§"/>
            </a:pPr>
            <a:r>
              <a:rPr lang="fr-FR" sz="2400" dirty="0"/>
              <a:t>MySQL propose plusieurs moteurs de stockages, ce qui diverge d’un grand nombre de concurrents qui n’en proposent qu'un seul.</a:t>
            </a:r>
          </a:p>
          <a:p>
            <a:pPr lvl="0" algn="just"/>
            <a:endParaRPr lang="fr-FR" sz="2400" dirty="0"/>
          </a:p>
          <a:p>
            <a:pPr marL="285750" lvl="0" indent="-285750" algn="just">
              <a:buFont typeface="Wingdings" panose="05000000000000000000" pitchFamily="2" charset="2"/>
              <a:buChar char="§"/>
            </a:pPr>
            <a:r>
              <a:rPr lang="fr-FR" sz="2400" dirty="0"/>
              <a:t>Les administrateurs système et les développeurs ont la possibilité de faire le choix du moteur qui sera le plus performant pour une action donnée.</a:t>
            </a:r>
            <a:endParaRPr sz="2400" b="1" dirty="0">
              <a:solidFill>
                <a:srgbClr val="737373"/>
              </a:solidFill>
            </a:endParaRPr>
          </a:p>
          <a:p>
            <a:pPr marL="0" marR="0" lvl="0" indent="0" algn="l" rtl="0">
              <a:lnSpc>
                <a:spcPct val="100000"/>
              </a:lnSpc>
              <a:spcBef>
                <a:spcPts val="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7</a:t>
            </a:fld>
            <a:endParaRPr/>
          </a:p>
        </p:txBody>
      </p:sp>
      <p:sp>
        <p:nvSpPr>
          <p:cNvPr id="61" name="Google Shape;61;p24"/>
          <p:cNvSpPr txBox="1"/>
          <p:nvPr/>
        </p:nvSpPr>
        <p:spPr>
          <a:xfrm>
            <a:off x="246000" y="1278077"/>
            <a:ext cx="8652000" cy="5078273"/>
          </a:xfrm>
          <a:prstGeom prst="rect">
            <a:avLst/>
          </a:prstGeom>
          <a:noFill/>
          <a:ln>
            <a:noFill/>
          </a:ln>
        </p:spPr>
        <p:txBody>
          <a:bodyPr spcFirstLastPara="1" wrap="square" lIns="91425" tIns="45700" rIns="91425" bIns="45700" anchor="t" anchorCtr="0">
            <a:spAutoFit/>
          </a:bodyPr>
          <a:lstStyle/>
          <a:p>
            <a:pPr lvl="0"/>
            <a:r>
              <a:rPr lang="fr-FR" sz="2400" b="1" dirty="0">
                <a:solidFill>
                  <a:schemeClr val="tx1"/>
                </a:solidFill>
              </a:rPr>
              <a:t>Les principaux moteurs de stockage de MySQL:</a:t>
            </a:r>
          </a:p>
          <a:p>
            <a:pPr lvl="0"/>
            <a:endParaRPr lang="fr-FR" sz="2400" b="1" dirty="0">
              <a:solidFill>
                <a:srgbClr val="737373"/>
              </a:solidFill>
            </a:endParaRPr>
          </a:p>
          <a:p>
            <a:pPr marL="342900" lvl="0" indent="-342900">
              <a:lnSpc>
                <a:spcPct val="150000"/>
              </a:lnSpc>
              <a:buFont typeface="+mj-lt"/>
              <a:buAutoNum type="arabicPeriod"/>
            </a:pPr>
            <a:r>
              <a:rPr lang="fr-FR" sz="2400" b="1" dirty="0" err="1">
                <a:solidFill>
                  <a:schemeClr val="tx1"/>
                </a:solidFill>
              </a:rPr>
              <a:t>MyISAM</a:t>
            </a:r>
            <a:endParaRPr lang="fr-FR" sz="2400" b="1" dirty="0">
              <a:solidFill>
                <a:schemeClr val="tx1"/>
              </a:solidFill>
            </a:endParaRPr>
          </a:p>
          <a:p>
            <a:pPr marL="342900" lvl="0" indent="-342900">
              <a:lnSpc>
                <a:spcPct val="150000"/>
              </a:lnSpc>
              <a:buFont typeface="+mj-lt"/>
              <a:buAutoNum type="arabicPeriod"/>
            </a:pPr>
            <a:r>
              <a:rPr lang="fr-FR" sz="2400" b="1" dirty="0" err="1">
                <a:solidFill>
                  <a:schemeClr val="tx1"/>
                </a:solidFill>
              </a:rPr>
              <a:t>InnoDB</a:t>
            </a:r>
            <a:endParaRPr lang="fr-FR" sz="2400" b="1" dirty="0">
              <a:solidFill>
                <a:schemeClr val="tx1"/>
              </a:solidFill>
            </a:endParaRPr>
          </a:p>
          <a:p>
            <a:pPr marL="342900" lvl="0" indent="-342900">
              <a:lnSpc>
                <a:spcPct val="150000"/>
              </a:lnSpc>
              <a:buFont typeface="+mj-lt"/>
              <a:buAutoNum type="arabicPeriod"/>
            </a:pPr>
            <a:r>
              <a:rPr lang="fr-FR" sz="2400" b="1" dirty="0">
                <a:solidFill>
                  <a:schemeClr val="tx1"/>
                </a:solidFill>
              </a:rPr>
              <a:t>MERGE</a:t>
            </a:r>
          </a:p>
          <a:p>
            <a:pPr marL="342900" lvl="0" indent="-342900">
              <a:lnSpc>
                <a:spcPct val="150000"/>
              </a:lnSpc>
              <a:buFont typeface="+mj-lt"/>
              <a:buAutoNum type="arabicPeriod"/>
            </a:pPr>
            <a:r>
              <a:rPr lang="fr-FR" sz="2400" b="1" dirty="0">
                <a:solidFill>
                  <a:schemeClr val="tx1"/>
                </a:solidFill>
              </a:rPr>
              <a:t>MEMORY</a:t>
            </a:r>
          </a:p>
          <a:p>
            <a:pPr marL="342900" lvl="0" indent="-342900">
              <a:lnSpc>
                <a:spcPct val="150000"/>
              </a:lnSpc>
              <a:buFont typeface="+mj-lt"/>
              <a:buAutoNum type="arabicPeriod"/>
            </a:pPr>
            <a:r>
              <a:rPr lang="fr-FR" sz="2400" b="1" dirty="0">
                <a:solidFill>
                  <a:schemeClr val="tx1"/>
                </a:solidFill>
              </a:rPr>
              <a:t>BLACKHOLE</a:t>
            </a:r>
          </a:p>
          <a:p>
            <a:pPr marL="342900" lvl="0" indent="-342900">
              <a:lnSpc>
                <a:spcPct val="150000"/>
              </a:lnSpc>
              <a:buFont typeface="+mj-lt"/>
              <a:buAutoNum type="arabicPeriod"/>
            </a:pPr>
            <a:r>
              <a:rPr lang="fr-FR" sz="2400" b="1" dirty="0">
                <a:solidFill>
                  <a:schemeClr val="tx1"/>
                </a:solidFill>
              </a:rPr>
              <a:t>ARCHIVE</a:t>
            </a:r>
          </a:p>
          <a:p>
            <a:pPr marL="342900" lvl="0" indent="-342900">
              <a:lnSpc>
                <a:spcPct val="150000"/>
              </a:lnSpc>
              <a:buFont typeface="+mj-lt"/>
              <a:buAutoNum type="arabicPeriod"/>
            </a:pPr>
            <a:r>
              <a:rPr lang="fr-FR" sz="2400" b="1" dirty="0">
                <a:solidFill>
                  <a:schemeClr val="tx1"/>
                </a:solidFill>
              </a:rPr>
              <a:t>FEDERATED</a:t>
            </a:r>
            <a:endParaRPr sz="2400" b="1" dirty="0">
              <a:solidFill>
                <a:schemeClr val="tx1"/>
              </a:solidFill>
            </a:endParaRPr>
          </a:p>
          <a:p>
            <a:pPr marL="0" marR="0" lvl="0" indent="0" algn="l" rtl="0">
              <a:lnSpc>
                <a:spcPct val="100000"/>
              </a:lnSpc>
              <a:spcBef>
                <a:spcPts val="0"/>
              </a:spcBef>
              <a:spcAft>
                <a:spcPts val="0"/>
              </a:spcAft>
              <a:buNone/>
            </a:pPr>
            <a:endParaRPr sz="2400" dirty="0"/>
          </a:p>
        </p:txBody>
      </p:sp>
    </p:spTree>
    <p:extLst>
      <p:ext uri="{BB962C8B-B14F-4D97-AF65-F5344CB8AC3E}">
        <p14:creationId xmlns:p14="http://schemas.microsoft.com/office/powerpoint/2010/main" val="378626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8</a:t>
            </a:fld>
            <a:endParaRPr/>
          </a:p>
        </p:txBody>
      </p:sp>
      <p:sp>
        <p:nvSpPr>
          <p:cNvPr id="61" name="Google Shape;61;p24"/>
          <p:cNvSpPr txBox="1"/>
          <p:nvPr/>
        </p:nvSpPr>
        <p:spPr>
          <a:xfrm>
            <a:off x="246000" y="715110"/>
            <a:ext cx="8652000"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le moteur par défaut dans les versions de MySQL inférieures à 5.5 et ce, depuis la version 3.23. </a:t>
            </a:r>
          </a:p>
          <a:p>
            <a:pPr lvl="0" algn="just"/>
            <a:endParaRPr lang="fr-FR" sz="2400" dirty="0"/>
          </a:p>
          <a:p>
            <a:pPr marL="285750" lvl="0" indent="-285750" algn="just">
              <a:buFont typeface="Wingdings" panose="05000000000000000000" pitchFamily="2" charset="2"/>
              <a:buChar char="§"/>
            </a:pPr>
            <a:r>
              <a:rPr lang="fr-FR" sz="2400" dirty="0" err="1"/>
              <a:t>MyISAM</a:t>
            </a:r>
            <a:r>
              <a:rPr lang="fr-FR" sz="2400" dirty="0"/>
              <a:t> est un moteur </a:t>
            </a:r>
            <a:r>
              <a:rPr lang="fr-FR" sz="2400" b="1" dirty="0"/>
              <a:t>non-transactionnel</a:t>
            </a:r>
            <a:r>
              <a:rPr lang="fr-FR" sz="2400" dirty="0"/>
              <a:t> ce qui explique qu'il est rapide (surtout en lecture).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noter qu'il </a:t>
            </a:r>
            <a:r>
              <a:rPr lang="fr-FR" sz="2400" b="1" dirty="0"/>
              <a:t>ne gère ni les relations</a:t>
            </a:r>
            <a:r>
              <a:rPr lang="fr-FR" sz="2400" dirty="0"/>
              <a:t>, ni </a:t>
            </a:r>
            <a:r>
              <a:rPr lang="fr-FR" sz="2400" b="1" dirty="0"/>
              <a:t>les transactions</a:t>
            </a:r>
            <a:r>
              <a:rPr lang="fr-FR" sz="2400" dirty="0"/>
              <a:t>.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C’est un moteur qui perd énormément en </a:t>
            </a:r>
            <a:r>
              <a:rPr lang="fr-FR" sz="2400" b="1" dirty="0">
                <a:solidFill>
                  <a:srgbClr val="FF0000"/>
                </a:solidFill>
              </a:rPr>
              <a:t>intégrité</a:t>
            </a:r>
            <a:r>
              <a:rPr lang="fr-FR" sz="2400" dirty="0"/>
              <a:t> à cause des points précédents, en revanche il gagne de la </a:t>
            </a:r>
            <a:r>
              <a:rPr lang="fr-FR" sz="2400" b="1" dirty="0">
                <a:solidFill>
                  <a:srgbClr val="00B050"/>
                </a:solidFill>
              </a:rPr>
              <a:t>vitesse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savoir qu'une table utilisant </a:t>
            </a:r>
            <a:r>
              <a:rPr lang="fr-FR" sz="2400" dirty="0" err="1"/>
              <a:t>MyISAM</a:t>
            </a:r>
            <a:r>
              <a:rPr lang="fr-FR" sz="2400" dirty="0"/>
              <a:t> est </a:t>
            </a:r>
            <a:r>
              <a:rPr lang="fr-FR" sz="2400" b="1" dirty="0">
                <a:solidFill>
                  <a:srgbClr val="002060"/>
                </a:solidFill>
              </a:rPr>
              <a:t>verrouillée</a:t>
            </a:r>
            <a:r>
              <a:rPr lang="fr-FR" sz="2400" dirty="0"/>
              <a:t> en lecture et en écriture si un utilisateur est en train d’écrire des données. Ainsi, il faudra attendre que l’écriture soit terminée pour pouvoir écrire de nouveau.</a:t>
            </a:r>
          </a:p>
        </p:txBody>
      </p:sp>
    </p:spTree>
    <p:extLst>
      <p:ext uri="{BB962C8B-B14F-4D97-AF65-F5344CB8AC3E}">
        <p14:creationId xmlns:p14="http://schemas.microsoft.com/office/powerpoint/2010/main" val="42701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9</a:t>
            </a:fld>
            <a:endParaRPr/>
          </a:p>
        </p:txBody>
      </p:sp>
      <p:sp>
        <p:nvSpPr>
          <p:cNvPr id="61" name="Google Shape;61;p24"/>
          <p:cNvSpPr txBox="1"/>
          <p:nvPr/>
        </p:nvSpPr>
        <p:spPr>
          <a:xfrm>
            <a:off x="246000" y="938736"/>
            <a:ext cx="8652000" cy="378561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également un moteur gérant l’indexation des contenus, et est le seul qui permet de créer des index de type FULLTEXT sur des champs de type TEXT.</a:t>
            </a:r>
          </a:p>
          <a:p>
            <a:pPr lvl="0" algn="just"/>
            <a:endParaRPr lang="fr-FR" sz="2400" dirty="0"/>
          </a:p>
          <a:p>
            <a:pPr marL="285750" lvl="0" indent="-285750" algn="just">
              <a:buFont typeface="Wingdings" panose="05000000000000000000" pitchFamily="2" charset="2"/>
              <a:buChar char="§"/>
            </a:pPr>
            <a:r>
              <a:rPr lang="fr-FR" sz="2400" dirty="0"/>
              <a:t>Cela a pour but de rendre une recherche plus rapide et efficace que nos recherches habituelles avec « LIKE ». Ainsi si vous souhaitez rechercher des données, c’est un moteur à privilégier.</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Exemple:</a:t>
            </a:r>
          </a:p>
        </p:txBody>
      </p:sp>
      <p:pic>
        <p:nvPicPr>
          <p:cNvPr id="2" name="Picture 1">
            <a:extLst>
              <a:ext uri="{FF2B5EF4-FFF2-40B4-BE49-F238E27FC236}">
                <a16:creationId xmlns:a16="http://schemas.microsoft.com/office/drawing/2014/main" id="{D139966A-030C-421F-BC7E-E87D13984746}"/>
              </a:ext>
            </a:extLst>
          </p:cNvPr>
          <p:cNvPicPr>
            <a:picLocks noChangeAspect="1"/>
          </p:cNvPicPr>
          <p:nvPr/>
        </p:nvPicPr>
        <p:blipFill>
          <a:blip r:embed="rId3"/>
          <a:stretch>
            <a:fillRect/>
          </a:stretch>
        </p:blipFill>
        <p:spPr>
          <a:xfrm>
            <a:off x="271455" y="5048721"/>
            <a:ext cx="8531239" cy="1443566"/>
          </a:xfrm>
          <a:prstGeom prst="rect">
            <a:avLst/>
          </a:prstGeom>
        </p:spPr>
      </p:pic>
    </p:spTree>
    <p:extLst>
      <p:ext uri="{BB962C8B-B14F-4D97-AF65-F5344CB8AC3E}">
        <p14:creationId xmlns:p14="http://schemas.microsoft.com/office/powerpoint/2010/main" val="117479591"/>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2194</TotalTime>
  <Words>2377</Words>
  <Application>Microsoft Office PowerPoint</Application>
  <PresentationFormat>On-screen Show (4:3)</PresentationFormat>
  <Paragraphs>256</Paragraphs>
  <Slides>46</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Wingdings</vt:lpstr>
      <vt:lpstr>Calibri</vt:lpstr>
      <vt:lpstr>open sans</vt:lpstr>
      <vt:lpstr>Consolas</vt:lpstr>
      <vt:lpstr>3_Office Theme</vt:lpstr>
      <vt:lpstr>2_Office Theme</vt:lpstr>
      <vt:lpstr>MYSQL</vt:lpstr>
      <vt:lpstr>Installez MySQL sur Docker</vt:lpstr>
      <vt:lpstr>Installez MySQL sur Docker</vt:lpstr>
      <vt:lpstr>Installez MySQL sur windows</vt:lpstr>
      <vt:lpstr>Les moteurs de MYSQL</vt:lpstr>
      <vt:lpstr>Les principaux moteurs</vt:lpstr>
      <vt:lpstr>Les principaux moteurs</vt:lpstr>
      <vt:lpstr>MyISAM</vt:lpstr>
      <vt:lpstr>MyISAM</vt:lpstr>
      <vt:lpstr>InnoDB</vt:lpstr>
      <vt:lpstr>MERGE</vt:lpstr>
      <vt:lpstr>MERGE</vt:lpstr>
      <vt:lpstr>MEMORY</vt:lpstr>
      <vt:lpstr>MEMORY</vt:lpstr>
      <vt:lpstr>BLACKHOLE</vt:lpstr>
      <vt:lpstr>ARCHIVE</vt:lpstr>
      <vt:lpstr>FEDERATED</vt:lpstr>
      <vt:lpstr>FEDERATED</vt:lpstr>
      <vt:lpstr>FEDERATED</vt:lpstr>
      <vt:lpstr>Autre moteurs…</vt:lpstr>
      <vt:lpstr>Backup/restore</vt:lpstr>
      <vt:lpstr>Backup avec mysqldump</vt:lpstr>
      <vt:lpstr>Backup avec mysqldump</vt:lpstr>
      <vt:lpstr>mysqldump depuis un serveur distant avec compression</vt:lpstr>
      <vt:lpstr>Création d’une sauvegarde d’une base de données ou d’une table</vt:lpstr>
      <vt:lpstr>Restaurer une sauvegarde d’une base de données ou d’une table</vt:lpstr>
      <vt:lpstr>restaurer un fichier mysqldump gzippé sans décompresser</vt:lpstr>
      <vt:lpstr>mysqlimport</vt:lpstr>
      <vt:lpstr>Réplication Master-Slave  </vt:lpstr>
      <vt:lpstr>Les étapes de la réplication de données</vt:lpstr>
      <vt:lpstr>La mise en place du serveur 'MAITRE'</vt:lpstr>
      <vt:lpstr>La mise en place du serveur 'MAITRE'</vt:lpstr>
      <vt:lpstr>La mise en place du serveur ESCLAVE</vt:lpstr>
      <vt:lpstr>La mise en place du serveur ESCLAVE</vt:lpstr>
      <vt:lpstr>La mise en place du serveur ESCLAVE</vt:lpstr>
      <vt:lpstr>Error codes</vt:lpstr>
      <vt:lpstr>Error code 1064: Syntax error</vt:lpstr>
      <vt:lpstr>Error code 1175: Safe Update</vt:lpstr>
      <vt:lpstr>Error code 1215: Cannot add foreign key constraint</vt:lpstr>
      <vt:lpstr>Error code 1215: Cannot add foreign key constraint</vt:lpstr>
      <vt:lpstr>Error code 1215: Cannot add foreign key constraint</vt:lpstr>
      <vt:lpstr>1067, 1292, 1366, 1411 - Bad Value for number, date, default, etc </vt:lpstr>
      <vt:lpstr>126, 127, 134, 144, 145</vt:lpstr>
      <vt:lpstr>Log files</vt:lpstr>
      <vt:lpstr>Liste des journaux Mysql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 Introduction to Blockchain  The Bitcoin Blockchain   </dc:title>
  <dc:creator>rishik</dc:creator>
  <cp:lastModifiedBy>Ahmed Hosni</cp:lastModifiedBy>
  <cp:revision>39</cp:revision>
  <dcterms:created xsi:type="dcterms:W3CDTF">2012-09-27T10:11:07Z</dcterms:created>
  <dcterms:modified xsi:type="dcterms:W3CDTF">2019-11-28T07:21:46Z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0x01010039668769A69D98409B120A8F0C997A1300750D0261E1EFCC46A9FBC9BE55ECD7AB</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Topics">
    <vt:lpwstr/>
  </property>
  <property fmtid="{D5CDD505-2E9C-101B-9397-08002B2CF9AE}" pid="7" name="Language">
    <vt:lpwstr>English</vt:lpwstr>
  </property>
  <property fmtid="{D5CDD505-2E9C-101B-9397-08002B2CF9AE}" pid="8" name="Classification">
    <vt:lpwstr>Public</vt:lpwstr>
  </property>
  <property fmtid="{D5CDD505-2E9C-101B-9397-08002B2CF9AE}" pid="9" name="ST OrganizationTaxHTField0">
    <vt:lpwstr/>
  </property>
  <property fmtid="{D5CDD505-2E9C-101B-9397-08002B2CF9AE}" pid="10" name="Doc Date">
    <vt:lpwstr>2012-03-02T14:54:27Z</vt:lpwstr>
  </property>
  <property fmtid="{D5CDD505-2E9C-101B-9397-08002B2CF9AE}" pid="11" name="RoutingRuleDescription">
    <vt:lpwstr/>
  </property>
  <property fmtid="{D5CDD505-2E9C-101B-9397-08002B2CF9AE}" pid="12" name="TopicsTaxHTField0">
    <vt:lpwstr/>
  </property>
  <property fmtid="{D5CDD505-2E9C-101B-9397-08002B2CF9AE}" pid="13" name="PublishingContact">
    <vt:lpwstr/>
  </property>
  <property fmtid="{D5CDD505-2E9C-101B-9397-08002B2CF9AE}" pid="14" name="hfd4f7438eb64b4fb2740c42c2d09f06">
    <vt:lpwstr/>
  </property>
  <property fmtid="{D5CDD505-2E9C-101B-9397-08002B2CF9AE}" pid="15" name="Sub TopicTaxHTField0">
    <vt:lpwstr/>
  </property>
</Properties>
</file>