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24"/>
  </p:notesMasterIdLst>
  <p:sldIdLst>
    <p:sldId id="256" r:id="rId3"/>
    <p:sldId id="257" r:id="rId4"/>
    <p:sldId id="301" r:id="rId5"/>
    <p:sldId id="258" r:id="rId6"/>
    <p:sldId id="286" r:id="rId7"/>
    <p:sldId id="259" r:id="rId8"/>
    <p:sldId id="300"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285" r:id="rId23"/>
  </p:sldIdLst>
  <p:sldSz cx="9144000" cy="6858000" type="screen4x3"/>
  <p:notesSz cx="6858000" cy="9144000"/>
  <p:embeddedFontLst>
    <p:embeddedFont>
      <p:font typeface="Calibri" panose="020F0502020204030204" pitchFamily="34" charset="0"/>
      <p:regular r:id="rId25"/>
      <p:bold r:id="rId26"/>
      <p:italic r:id="rId27"/>
      <p:boldItalic r:id="rId28"/>
    </p:embeddedFont>
    <p:embeddedFont>
      <p:font typeface="Consolas" panose="020B0609020204030204" pitchFamily="49"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orient="horz" pos="812">
          <p15:clr>
            <a:srgbClr val="000000"/>
          </p15:clr>
        </p15:guide>
        <p15:guide id="3"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2" roundtripDataSignature="AMtx7mgdwha1DXh13JkAsd7RYtQbsz3FF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6390FB-4590-4AD1-B7F3-0478CE26943B}">
  <a:tblStyle styleId="{B96390FB-4590-4AD1-B7F3-0478CE26943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777" autoAdjust="0"/>
  </p:normalViewPr>
  <p:slideViewPr>
    <p:cSldViewPr snapToGrid="0">
      <p:cViewPr varScale="1">
        <p:scale>
          <a:sx n="57" d="100"/>
          <a:sy n="57" d="100"/>
        </p:scale>
        <p:origin x="1776" y="78"/>
      </p:cViewPr>
      <p:guideLst>
        <p:guide orient="horz" pos="2160"/>
        <p:guide orient="horz" pos="812"/>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 Type="http://schemas.openxmlformats.org/officeDocument/2006/relationships/slide" Target="slides/slide1.xml"/><Relationship Id="rId21" Type="http://schemas.openxmlformats.org/officeDocument/2006/relationships/slide" Target="slides/slide19.xml"/><Relationship Id="rId42" Type="http://customschemas.google.com/relationships/presentationmetadata" Target="meta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8.fntdata"/><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docker.com/install/linux/docker-ce/ubuntu/"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docker.com/install/linux/docker-ce/ubuntu/"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 name="Google Shape;3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dirty="0"/>
              <a:t>Author: Ahmed Hosni</a:t>
            </a:r>
            <a:endParaRPr dirty="0"/>
          </a:p>
        </p:txBody>
      </p:sp>
      <p:sp>
        <p:nvSpPr>
          <p:cNvPr id="34" name="Google Shape;34;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6970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8792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4745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1330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7204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5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1942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90033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20801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7247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FR" dirty="0">
                <a:hlinkClick r:id="rId3"/>
              </a:rPr>
              <a:t>https://docs.docker.com/install/linux/docker-ce/ubuntu/</a:t>
            </a:r>
            <a:endParaRPr dirty="0"/>
          </a:p>
        </p:txBody>
      </p:sp>
      <p:sp>
        <p:nvSpPr>
          <p:cNvPr id="40" name="Google Shape;4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29205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FR" dirty="0">
                <a:hlinkClick r:id="rId3"/>
              </a:rPr>
              <a:t>https://docs.docker.com/install/linux/docker-ce/ubuntu/</a:t>
            </a:r>
            <a:endParaRPr dirty="0"/>
          </a:p>
        </p:txBody>
      </p:sp>
      <p:sp>
        <p:nvSpPr>
          <p:cNvPr id="40" name="Google Shape;4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3410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 name="Google Shape;3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dirty="0"/>
              <a:t>Author: Ahmed Hosni</a:t>
            </a:r>
            <a:endParaRPr dirty="0"/>
          </a:p>
        </p:txBody>
      </p:sp>
      <p:sp>
        <p:nvSpPr>
          <p:cNvPr id="34" name="Google Shape;34;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a:t>
            </a:fld>
            <a:endParaRPr/>
          </a:p>
        </p:txBody>
      </p:sp>
    </p:spTree>
    <p:extLst>
      <p:ext uri="{BB962C8B-B14F-4D97-AF65-F5344CB8AC3E}">
        <p14:creationId xmlns:p14="http://schemas.microsoft.com/office/powerpoint/2010/main" val="733297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6795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4119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 name="Google Shape;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227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Section title">
  <p:cSld name="1_Section title">
    <p:spTree>
      <p:nvGrpSpPr>
        <p:cNvPr id="1" name="Shape 15"/>
        <p:cNvGrpSpPr/>
        <p:nvPr/>
      </p:nvGrpSpPr>
      <p:grpSpPr>
        <a:xfrm>
          <a:off x="0" y="0"/>
          <a:ext cx="0" cy="0"/>
          <a:chOff x="0" y="0"/>
          <a:chExt cx="0" cy="0"/>
        </a:xfrm>
      </p:grpSpPr>
      <p:sp>
        <p:nvSpPr>
          <p:cNvPr id="16" name="Google Shape;16;p39"/>
          <p:cNvSpPr txBox="1">
            <a:spLocks noGrp="1"/>
          </p:cNvSpPr>
          <p:nvPr>
            <p:ph type="title"/>
          </p:nvPr>
        </p:nvSpPr>
        <p:spPr>
          <a:xfrm>
            <a:off x="585056" y="4281115"/>
            <a:ext cx="7772400" cy="136207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4000"/>
              <a:buFont typeface="Calibri"/>
              <a:buNone/>
              <a:defRPr sz="40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rgbClr val="89898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3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800">
                <a:solidFill>
                  <a:srgbClr val="89898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1"/>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1"/>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8" name="Google Shape;28;p4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38"/>
          <p:cNvPicPr preferRelativeResize="0"/>
          <p:nvPr/>
        </p:nvPicPr>
        <p:blipFill rotWithShape="1">
          <a:blip r:embed="rId3">
            <a:alphaModFix/>
          </a:blip>
          <a:srcRect l="18260" r="10397" b="48524"/>
          <a:stretch/>
        </p:blipFill>
        <p:spPr>
          <a:xfrm>
            <a:off x="0" y="4762"/>
            <a:ext cx="9144000" cy="3911600"/>
          </a:xfrm>
          <a:prstGeom prst="rect">
            <a:avLst/>
          </a:prstGeom>
          <a:noFill/>
          <a:ln>
            <a:noFill/>
          </a:ln>
        </p:spPr>
      </p:pic>
      <p:sp>
        <p:nvSpPr>
          <p:cNvPr id="11" name="Google Shape;11;p38"/>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38"/>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3" name="Google Shape;13;p3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8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8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
        <p:cNvGrpSpPr/>
        <p:nvPr/>
      </p:nvGrpSpPr>
      <p:grpSpPr>
        <a:xfrm>
          <a:off x="0" y="0"/>
          <a:ext cx="0" cy="0"/>
          <a:chOff x="0" y="0"/>
          <a:chExt cx="0" cy="0"/>
        </a:xfrm>
      </p:grpSpPr>
      <p:sp>
        <p:nvSpPr>
          <p:cNvPr id="20" name="Google Shape;20;p40"/>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40"/>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2" name="Google Shape;22;p4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9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4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4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Google Shape;36;p1"/>
          <p:cNvSpPr txBox="1">
            <a:spLocks noGrp="1"/>
          </p:cNvSpPr>
          <p:nvPr>
            <p:ph type="title"/>
          </p:nvPr>
        </p:nvSpPr>
        <p:spPr>
          <a:xfrm>
            <a:off x="585787" y="3886200"/>
            <a:ext cx="7772400" cy="1757362"/>
          </a:xfrm>
          <a:prstGeom prst="rect">
            <a:avLst/>
          </a:prstGeom>
          <a:noFill/>
          <a:ln>
            <a:noFill/>
          </a:ln>
        </p:spPr>
        <p:txBody>
          <a:bodyPr spcFirstLastPara="1" wrap="square" lIns="91425" tIns="45700" rIns="91425" bIns="45700" anchor="t" anchorCtr="0">
            <a:normAutofit/>
          </a:bodyPr>
          <a:lstStyle/>
          <a:p>
            <a:pPr lvl="0" algn="ctr">
              <a:buSzPts val="3600"/>
            </a:pPr>
            <a:r>
              <a:rPr lang="fr-FR" b="1" dirty="0"/>
              <a:t>MYSQL</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dirty="0" err="1">
                <a:highlight>
                  <a:srgbClr val="FFFFFF"/>
                </a:highlight>
              </a:rPr>
              <a:t>InnoDB</a:t>
            </a:r>
            <a:endParaRPr lang="fr-FR"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10</a:t>
            </a:fld>
            <a:endParaRPr/>
          </a:p>
        </p:txBody>
      </p:sp>
      <p:sp>
        <p:nvSpPr>
          <p:cNvPr id="61" name="Google Shape;61;p24"/>
          <p:cNvSpPr txBox="1"/>
          <p:nvPr/>
        </p:nvSpPr>
        <p:spPr>
          <a:xfrm>
            <a:off x="245999" y="938736"/>
            <a:ext cx="8728667" cy="3693278"/>
          </a:xfrm>
          <a:prstGeom prst="rect">
            <a:avLst/>
          </a:prstGeom>
          <a:noFill/>
          <a:ln>
            <a:noFill/>
          </a:ln>
        </p:spPr>
        <p:txBody>
          <a:bodyPr spcFirstLastPara="1" wrap="square" lIns="91425" tIns="45700" rIns="91425" bIns="45700" anchor="t" anchorCtr="0">
            <a:spAutoFit/>
          </a:bodyPr>
          <a:lstStyle/>
          <a:p>
            <a:pPr marL="285750" lvl="0" indent="-285750" algn="just">
              <a:buFont typeface="Wingdings" panose="05000000000000000000" pitchFamily="2" charset="2"/>
              <a:buChar char="§"/>
            </a:pPr>
            <a:r>
              <a:rPr lang="fr-FR" sz="2000" dirty="0" err="1"/>
              <a:t>InnoDB</a:t>
            </a:r>
            <a:r>
              <a:rPr lang="fr-FR" sz="2000" dirty="0"/>
              <a:t> est un moteur transactionnel. Ainsi l’utilisateur est certain que les relations entre les tables sont cohérentes et que les changements effectués sur les données contenues dans ces tables seront transmis aux tables qui y sont liées</a:t>
            </a:r>
            <a:r>
              <a:rPr lang="fr-FR" sz="2400" dirty="0"/>
              <a:t>.</a:t>
            </a:r>
          </a:p>
          <a:p>
            <a:pPr lvl="0" algn="just"/>
            <a:endParaRPr lang="fr-FR" sz="1000" dirty="0"/>
          </a:p>
          <a:p>
            <a:pPr marL="285750" lvl="0" indent="-285750" algn="just">
              <a:buFont typeface="Wingdings" panose="05000000000000000000" pitchFamily="2" charset="2"/>
              <a:buChar char="§"/>
            </a:pPr>
            <a:r>
              <a:rPr lang="fr-FR" sz="2000" dirty="0"/>
              <a:t>Il faut noter qu'</a:t>
            </a:r>
            <a:r>
              <a:rPr lang="fr-FR" sz="2000" dirty="0" err="1"/>
              <a:t>InnoDB</a:t>
            </a:r>
            <a:r>
              <a:rPr lang="fr-FR" sz="2000" dirty="0"/>
              <a:t> est moins rapide que </a:t>
            </a:r>
            <a:r>
              <a:rPr lang="fr-FR" sz="2000" dirty="0" err="1"/>
              <a:t>MyISAM</a:t>
            </a:r>
            <a:r>
              <a:rPr lang="fr-FR" sz="2000" dirty="0"/>
              <a:t> (même si cet écart de vitesse a été réduit lors de la version 5.5 de MySQL).</a:t>
            </a:r>
          </a:p>
          <a:p>
            <a:pPr lvl="0" algn="just"/>
            <a:endParaRPr lang="fr-FR" sz="1000" dirty="0"/>
          </a:p>
          <a:p>
            <a:pPr marL="285750" lvl="0" indent="-285750" algn="just">
              <a:buFont typeface="Wingdings" panose="05000000000000000000" pitchFamily="2" charset="2"/>
              <a:buChar char="§"/>
            </a:pPr>
            <a:r>
              <a:rPr lang="fr-FR" sz="2000" dirty="0"/>
              <a:t>Cependant, il offre une bonne sécurité en ce qui concerne la validité des données et est donc un moteur fortement conseillé pour stocker des données relationnelles ou nécessitant des transactions classiques.</a:t>
            </a:r>
          </a:p>
          <a:p>
            <a:pPr lvl="0" algn="just"/>
            <a:endParaRPr lang="fr-FR" sz="1000" dirty="0"/>
          </a:p>
          <a:p>
            <a:pPr marL="285750" lvl="0" indent="-285750" algn="just">
              <a:buFont typeface="Wingdings" panose="05000000000000000000" pitchFamily="2" charset="2"/>
              <a:buChar char="§"/>
            </a:pPr>
            <a:r>
              <a:rPr lang="fr-FR" sz="2000" dirty="0"/>
              <a:t>Exemple:</a:t>
            </a:r>
          </a:p>
        </p:txBody>
      </p:sp>
      <p:pic>
        <p:nvPicPr>
          <p:cNvPr id="3" name="Picture 2">
            <a:extLst>
              <a:ext uri="{FF2B5EF4-FFF2-40B4-BE49-F238E27FC236}">
                <a16:creationId xmlns:a16="http://schemas.microsoft.com/office/drawing/2014/main" id="{6CF6C353-8347-40EB-BE49-A7D717FD3893}"/>
              </a:ext>
            </a:extLst>
          </p:cNvPr>
          <p:cNvPicPr>
            <a:picLocks noChangeAspect="1"/>
          </p:cNvPicPr>
          <p:nvPr/>
        </p:nvPicPr>
        <p:blipFill>
          <a:blip r:embed="rId3"/>
          <a:stretch>
            <a:fillRect/>
          </a:stretch>
        </p:blipFill>
        <p:spPr>
          <a:xfrm>
            <a:off x="17991" y="4769379"/>
            <a:ext cx="9105900" cy="1981200"/>
          </a:xfrm>
          <a:prstGeom prst="rect">
            <a:avLst/>
          </a:prstGeom>
        </p:spPr>
      </p:pic>
    </p:spTree>
    <p:extLst>
      <p:ext uri="{BB962C8B-B14F-4D97-AF65-F5344CB8AC3E}">
        <p14:creationId xmlns:p14="http://schemas.microsoft.com/office/powerpoint/2010/main" val="1960491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b="1" dirty="0">
                <a:highlight>
                  <a:srgbClr val="FFFFFF"/>
                </a:highlight>
              </a:rPr>
              <a:t>MERGE</a:t>
            </a: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11</a:t>
            </a:fld>
            <a:endParaRPr/>
          </a:p>
        </p:txBody>
      </p:sp>
      <p:sp>
        <p:nvSpPr>
          <p:cNvPr id="61" name="Google Shape;61;p24"/>
          <p:cNvSpPr txBox="1"/>
          <p:nvPr/>
        </p:nvSpPr>
        <p:spPr>
          <a:xfrm>
            <a:off x="245999" y="938736"/>
            <a:ext cx="8728667" cy="6001603"/>
          </a:xfrm>
          <a:prstGeom prst="rect">
            <a:avLst/>
          </a:prstGeom>
          <a:noFill/>
          <a:ln>
            <a:noFill/>
          </a:ln>
        </p:spPr>
        <p:txBody>
          <a:bodyPr spcFirstLastPara="1" wrap="square" lIns="91425" tIns="45700" rIns="91425" bIns="45700" anchor="t" anchorCtr="0">
            <a:spAutoFit/>
          </a:bodyPr>
          <a:lstStyle/>
          <a:p>
            <a:pPr marL="285750" lvl="0" indent="-285750" algn="just">
              <a:buFont typeface="Wingdings" panose="05000000000000000000" pitchFamily="2" charset="2"/>
              <a:buChar char="§"/>
            </a:pPr>
            <a:r>
              <a:rPr lang="fr-FR" sz="2400" dirty="0"/>
              <a:t>MERGE est un moteur de stockage qui </a:t>
            </a:r>
            <a:r>
              <a:rPr lang="fr-FR" sz="2400" u="sng" dirty="0"/>
              <a:t>regroupe plusieurs tables </a:t>
            </a:r>
            <a:r>
              <a:rPr lang="fr-FR" sz="2400" u="sng" dirty="0" err="1"/>
              <a:t>MyISAM</a:t>
            </a:r>
            <a:r>
              <a:rPr lang="fr-FR" sz="2400" dirty="0"/>
              <a:t> de façon totalement transparente par le biais d’une </a:t>
            </a:r>
            <a:r>
              <a:rPr lang="fr-FR" sz="2400" b="1" dirty="0"/>
              <a:t>fusion virtuelle</a:t>
            </a:r>
            <a:r>
              <a:rPr lang="fr-FR" sz="2400" dirty="0"/>
              <a:t>.</a:t>
            </a:r>
          </a:p>
          <a:p>
            <a:pPr marL="285750" lvl="0" indent="-285750" algn="just">
              <a:buFont typeface="Wingdings" panose="05000000000000000000" pitchFamily="2" charset="2"/>
              <a:buChar char="§"/>
            </a:pPr>
            <a:endParaRPr lang="fr-FR" sz="2400" dirty="0"/>
          </a:p>
          <a:p>
            <a:pPr marL="285750" lvl="0" indent="-285750" algn="just">
              <a:buFont typeface="Wingdings" panose="05000000000000000000" pitchFamily="2" charset="2"/>
              <a:buChar char="§"/>
            </a:pPr>
            <a:r>
              <a:rPr lang="fr-FR" sz="2400" dirty="0"/>
              <a:t>Grâce à cela, il offre une interface unique pour accéder à toutes les tables en même temps, réparties physiquement sur plusieurs bases de données, en lecture.</a:t>
            </a:r>
          </a:p>
          <a:p>
            <a:pPr marL="285750" lvl="0" indent="-285750" algn="just">
              <a:buFont typeface="Wingdings" panose="05000000000000000000" pitchFamily="2" charset="2"/>
              <a:buChar char="§"/>
            </a:pPr>
            <a:endParaRPr lang="fr-FR" sz="2400" dirty="0"/>
          </a:p>
          <a:p>
            <a:pPr marL="285750" lvl="0" indent="-285750" algn="just">
              <a:buFont typeface="Wingdings" panose="05000000000000000000" pitchFamily="2" charset="2"/>
              <a:buChar char="§"/>
            </a:pPr>
            <a:r>
              <a:rPr lang="fr-FR" sz="2400" dirty="0"/>
              <a:t>Pour l’écriture, l’administrateur de la base de données aura la possibilité de fixer des règles pour accéder en simultané à une ou plusieurs tables ; dans tous les cas ce sont ces dernières qui seront modifiées.</a:t>
            </a:r>
          </a:p>
          <a:p>
            <a:pPr marL="285750" lvl="0" indent="-285750" algn="just">
              <a:buFont typeface="Wingdings" panose="05000000000000000000" pitchFamily="2" charset="2"/>
              <a:buChar char="§"/>
            </a:pPr>
            <a:endParaRPr lang="fr-FR" sz="2400" dirty="0"/>
          </a:p>
          <a:p>
            <a:pPr marL="285750" lvl="0" indent="-285750" algn="just">
              <a:buFont typeface="Wingdings" panose="05000000000000000000" pitchFamily="2" charset="2"/>
              <a:buChar char="§"/>
            </a:pPr>
            <a:r>
              <a:rPr lang="fr-FR" sz="2400" dirty="0"/>
              <a:t>Contrairement à </a:t>
            </a:r>
            <a:r>
              <a:rPr lang="fr-FR" sz="2400" dirty="0" err="1"/>
              <a:t>MyISAM</a:t>
            </a:r>
            <a:r>
              <a:rPr lang="fr-FR" sz="2400" dirty="0"/>
              <a:t>, MERGE ne prend pas en charge les index FULLTEXT.</a:t>
            </a:r>
          </a:p>
          <a:p>
            <a:pPr lvl="0" algn="just"/>
            <a:endParaRPr lang="fr-FR" sz="2400" dirty="0"/>
          </a:p>
        </p:txBody>
      </p:sp>
    </p:spTree>
    <p:extLst>
      <p:ext uri="{BB962C8B-B14F-4D97-AF65-F5344CB8AC3E}">
        <p14:creationId xmlns:p14="http://schemas.microsoft.com/office/powerpoint/2010/main" val="896647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b="1" dirty="0">
                <a:highlight>
                  <a:srgbClr val="FFFFFF"/>
                </a:highlight>
              </a:rPr>
              <a:t>MERGE</a:t>
            </a: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12</a:t>
            </a:fld>
            <a:endParaRPr/>
          </a:p>
        </p:txBody>
      </p:sp>
      <p:sp>
        <p:nvSpPr>
          <p:cNvPr id="61" name="Google Shape;61;p24"/>
          <p:cNvSpPr txBox="1"/>
          <p:nvPr/>
        </p:nvSpPr>
        <p:spPr>
          <a:xfrm>
            <a:off x="1" y="938736"/>
            <a:ext cx="8974666" cy="3016170"/>
          </a:xfrm>
          <a:prstGeom prst="rect">
            <a:avLst/>
          </a:prstGeom>
          <a:noFill/>
          <a:ln>
            <a:noFill/>
          </a:ln>
        </p:spPr>
        <p:txBody>
          <a:bodyPr spcFirstLastPara="1" wrap="square" lIns="91425" tIns="45700" rIns="91425" bIns="45700" anchor="t" anchorCtr="0">
            <a:spAutoFit/>
          </a:bodyPr>
          <a:lstStyle/>
          <a:p>
            <a:pPr marL="342900" lvl="0" indent="-342900" algn="just">
              <a:buFont typeface="Wingdings" panose="05000000000000000000" pitchFamily="2" charset="2"/>
              <a:buChar char="§"/>
            </a:pPr>
            <a:r>
              <a:rPr lang="fr-FR" sz="2400" dirty="0"/>
              <a:t>Pour fusionner plusieurs tables avec MERGE, il faut respecter quelques points.</a:t>
            </a:r>
          </a:p>
          <a:p>
            <a:pPr lvl="0" algn="just"/>
            <a:endParaRPr lang="fr-FR" sz="1100" dirty="0"/>
          </a:p>
          <a:p>
            <a:pPr marL="342900" lvl="0" indent="-342900" algn="just">
              <a:buFont typeface="Wingdings" panose="05000000000000000000" pitchFamily="2" charset="2"/>
              <a:buChar char="§"/>
            </a:pPr>
            <a:r>
              <a:rPr lang="fr-FR" sz="2400" dirty="0"/>
              <a:t>Les tables doivent être stockées localement sur le même serveur, avoir des noms et des types de champs identiques, avoir les mêmes index déclarés dans le même ordre.</a:t>
            </a:r>
          </a:p>
          <a:p>
            <a:pPr lvl="0" algn="just"/>
            <a:endParaRPr lang="fr-FR" sz="1100" dirty="0"/>
          </a:p>
          <a:p>
            <a:pPr marL="342900" lvl="0" indent="-342900" algn="just">
              <a:buFont typeface="Wingdings" panose="05000000000000000000" pitchFamily="2" charset="2"/>
              <a:buChar char="§"/>
            </a:pPr>
            <a:r>
              <a:rPr lang="fr-FR" sz="2400" dirty="0"/>
              <a:t>Ainsi, pour utiliser MERGE pour fusionner deux tables, il faudra insérer la ligne suivante lors de la création de la table :</a:t>
            </a:r>
          </a:p>
        </p:txBody>
      </p:sp>
      <p:pic>
        <p:nvPicPr>
          <p:cNvPr id="3" name="Picture 2">
            <a:extLst>
              <a:ext uri="{FF2B5EF4-FFF2-40B4-BE49-F238E27FC236}">
                <a16:creationId xmlns:a16="http://schemas.microsoft.com/office/drawing/2014/main" id="{A7EFC428-D195-4BA6-BD7D-DA3A1321FF83}"/>
              </a:ext>
            </a:extLst>
          </p:cNvPr>
          <p:cNvPicPr>
            <a:picLocks noChangeAspect="1"/>
          </p:cNvPicPr>
          <p:nvPr/>
        </p:nvPicPr>
        <p:blipFill>
          <a:blip r:embed="rId3"/>
          <a:stretch>
            <a:fillRect/>
          </a:stretch>
        </p:blipFill>
        <p:spPr>
          <a:xfrm>
            <a:off x="-2" y="4106204"/>
            <a:ext cx="9144000" cy="484632"/>
          </a:xfrm>
          <a:prstGeom prst="rect">
            <a:avLst/>
          </a:prstGeom>
        </p:spPr>
      </p:pic>
      <p:sp>
        <p:nvSpPr>
          <p:cNvPr id="4" name="Rectangle 3">
            <a:extLst>
              <a:ext uri="{FF2B5EF4-FFF2-40B4-BE49-F238E27FC236}">
                <a16:creationId xmlns:a16="http://schemas.microsoft.com/office/drawing/2014/main" id="{520DDE66-0F72-45D4-BE30-0D626072A6E7}"/>
              </a:ext>
            </a:extLst>
          </p:cNvPr>
          <p:cNvSpPr/>
          <p:nvPr/>
        </p:nvSpPr>
        <p:spPr>
          <a:xfrm>
            <a:off x="1" y="4777721"/>
            <a:ext cx="9143999" cy="1938992"/>
          </a:xfrm>
          <a:prstGeom prst="rect">
            <a:avLst/>
          </a:prstGeom>
        </p:spPr>
        <p:txBody>
          <a:bodyPr wrap="square">
            <a:spAutoFit/>
          </a:bodyPr>
          <a:lstStyle/>
          <a:p>
            <a:pPr marL="342900" indent="-342900">
              <a:buFont typeface="Wingdings" panose="05000000000000000000" pitchFamily="2" charset="2"/>
              <a:buChar char="§"/>
            </a:pPr>
            <a:r>
              <a:rPr lang="fr-FR" sz="2400" dirty="0"/>
              <a:t>MERGE a d’autres défauts : il est très consommateur en ressources matérielles, les recherches sur les tables sont plus lentes que sur des tables </a:t>
            </a:r>
            <a:r>
              <a:rPr lang="fr-FR" sz="2400" dirty="0" err="1"/>
              <a:t>MyISAM</a:t>
            </a:r>
            <a:r>
              <a:rPr lang="fr-FR" sz="2400" dirty="0"/>
              <a:t> et il faut faire très attention aux structures et aux déclarations des index des tables fusionnées.</a:t>
            </a:r>
          </a:p>
        </p:txBody>
      </p:sp>
    </p:spTree>
    <p:extLst>
      <p:ext uri="{BB962C8B-B14F-4D97-AF65-F5344CB8AC3E}">
        <p14:creationId xmlns:p14="http://schemas.microsoft.com/office/powerpoint/2010/main" val="2563631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b="1" dirty="0"/>
              <a:t>MEMORY</a:t>
            </a:r>
            <a:endParaRPr lang="fr-FR" b="1"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13</a:t>
            </a:fld>
            <a:endParaRPr/>
          </a:p>
        </p:txBody>
      </p:sp>
      <p:sp>
        <p:nvSpPr>
          <p:cNvPr id="61" name="Google Shape;61;p24"/>
          <p:cNvSpPr txBox="1"/>
          <p:nvPr/>
        </p:nvSpPr>
        <p:spPr>
          <a:xfrm>
            <a:off x="109008" y="818200"/>
            <a:ext cx="8856134" cy="5847714"/>
          </a:xfrm>
          <a:prstGeom prst="rect">
            <a:avLst/>
          </a:prstGeom>
          <a:noFill/>
          <a:ln>
            <a:noFill/>
          </a:ln>
        </p:spPr>
        <p:txBody>
          <a:bodyPr spcFirstLastPara="1" wrap="square" lIns="91425" tIns="45700" rIns="91425" bIns="45700" anchor="t" anchorCtr="0">
            <a:spAutoFit/>
          </a:bodyPr>
          <a:lstStyle/>
          <a:p>
            <a:pPr marL="342900" lvl="0" indent="-342900" algn="just">
              <a:buFont typeface="Wingdings" panose="05000000000000000000" pitchFamily="2" charset="2"/>
              <a:buChar char="§"/>
            </a:pPr>
            <a:r>
              <a:rPr lang="fr-FR" sz="2200" dirty="0"/>
              <a:t>MEMORY est un moteur de stockage assez différent des trois premiers que nous venons d’étudier. En effet, contrairement à </a:t>
            </a:r>
            <a:r>
              <a:rPr lang="fr-FR" sz="2200" dirty="0" err="1"/>
              <a:t>MyISAM</a:t>
            </a:r>
            <a:r>
              <a:rPr lang="fr-FR" sz="2200" dirty="0"/>
              <a:t>, </a:t>
            </a:r>
            <a:r>
              <a:rPr lang="fr-FR" sz="2200" dirty="0" err="1"/>
              <a:t>InnoDB</a:t>
            </a:r>
            <a:r>
              <a:rPr lang="fr-FR" sz="2200" dirty="0"/>
              <a:t> et MERGE qui stockent les données sur le disque dur de la machine, MEMORY les stocke dans la mémoire vive.</a:t>
            </a:r>
          </a:p>
          <a:p>
            <a:pPr lvl="0" algn="just"/>
            <a:endParaRPr lang="fr-FR" sz="2200" dirty="0"/>
          </a:p>
          <a:p>
            <a:pPr marL="342900" lvl="0" indent="-342900" algn="just">
              <a:buFont typeface="Wingdings" panose="05000000000000000000" pitchFamily="2" charset="2"/>
              <a:buChar char="§"/>
            </a:pPr>
            <a:r>
              <a:rPr lang="fr-FR" sz="2200" dirty="0"/>
              <a:t>Cela en fait le moteur de stockage le plus rapide de MySQL. Cependant, c’est plus dangereux puisque les données seront effacées de la mémoire vive après un simple redémarrage ou la moindre panne de la machine.</a:t>
            </a:r>
          </a:p>
          <a:p>
            <a:pPr lvl="0" algn="just"/>
            <a:endParaRPr lang="fr-FR" sz="2200" dirty="0"/>
          </a:p>
          <a:p>
            <a:pPr marL="342900" lvl="0" indent="-342900" algn="just">
              <a:buFont typeface="Wingdings" panose="05000000000000000000" pitchFamily="2" charset="2"/>
              <a:buChar char="§"/>
            </a:pPr>
            <a:r>
              <a:rPr lang="fr-FR" sz="2200" dirty="0"/>
              <a:t>Il faut savoir que MEMORY ne permet pas de gérer les relations et les transactions puisque c’est un moteur non-transactionnel.</a:t>
            </a:r>
          </a:p>
          <a:p>
            <a:pPr lvl="0" algn="just"/>
            <a:endParaRPr lang="fr-FR" sz="2200" dirty="0"/>
          </a:p>
          <a:p>
            <a:pPr marL="342900" lvl="0" indent="-342900" algn="just">
              <a:buFont typeface="Wingdings" panose="05000000000000000000" pitchFamily="2" charset="2"/>
              <a:buChar char="§"/>
            </a:pPr>
            <a:r>
              <a:rPr lang="fr-FR" sz="2200" dirty="0"/>
              <a:t>Les champs BLOB et TEXT ne sont pas pris en compte puisqu'ils prennent trop de place et pourraient influer sur la rapidité de traitement des données stockées en mémoire vive.</a:t>
            </a:r>
          </a:p>
        </p:txBody>
      </p:sp>
    </p:spTree>
    <p:extLst>
      <p:ext uri="{BB962C8B-B14F-4D97-AF65-F5344CB8AC3E}">
        <p14:creationId xmlns:p14="http://schemas.microsoft.com/office/powerpoint/2010/main" val="2826579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b="1" dirty="0"/>
              <a:t>MEMORY</a:t>
            </a:r>
            <a:endParaRPr lang="fr-FR" b="1"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14</a:t>
            </a:fld>
            <a:endParaRPr/>
          </a:p>
        </p:txBody>
      </p:sp>
      <p:sp>
        <p:nvSpPr>
          <p:cNvPr id="61" name="Google Shape;61;p24"/>
          <p:cNvSpPr txBox="1"/>
          <p:nvPr/>
        </p:nvSpPr>
        <p:spPr>
          <a:xfrm>
            <a:off x="1" y="938736"/>
            <a:ext cx="8974666" cy="1569620"/>
          </a:xfrm>
          <a:prstGeom prst="rect">
            <a:avLst/>
          </a:prstGeom>
          <a:noFill/>
          <a:ln>
            <a:noFill/>
          </a:ln>
        </p:spPr>
        <p:txBody>
          <a:bodyPr spcFirstLastPara="1" wrap="square" lIns="91425" tIns="45700" rIns="91425" bIns="45700" anchor="t" anchorCtr="0">
            <a:spAutoFit/>
          </a:bodyPr>
          <a:lstStyle/>
          <a:p>
            <a:pPr marL="342900" indent="-342900" algn="just">
              <a:buFont typeface="Wingdings" panose="05000000000000000000" pitchFamily="2" charset="2"/>
              <a:buChar char="§"/>
            </a:pPr>
            <a:r>
              <a:rPr lang="fr-FR" sz="2400" dirty="0"/>
              <a:t>L’utilisation de MEMORY est idéale pour des données temporaires qui nécessitent un traitement le plus rapide possible et qui peuvent être aisément reconstruites en cas d’incidents.</a:t>
            </a:r>
          </a:p>
        </p:txBody>
      </p:sp>
      <p:pic>
        <p:nvPicPr>
          <p:cNvPr id="2" name="Picture 1">
            <a:extLst>
              <a:ext uri="{FF2B5EF4-FFF2-40B4-BE49-F238E27FC236}">
                <a16:creationId xmlns:a16="http://schemas.microsoft.com/office/drawing/2014/main" id="{8918100E-9471-444B-A923-366C42506BA3}"/>
              </a:ext>
            </a:extLst>
          </p:cNvPr>
          <p:cNvPicPr>
            <a:picLocks noChangeAspect="1"/>
          </p:cNvPicPr>
          <p:nvPr/>
        </p:nvPicPr>
        <p:blipFill>
          <a:blip r:embed="rId3"/>
          <a:stretch>
            <a:fillRect/>
          </a:stretch>
        </p:blipFill>
        <p:spPr>
          <a:xfrm>
            <a:off x="278480" y="3175369"/>
            <a:ext cx="8696187" cy="1673914"/>
          </a:xfrm>
          <a:prstGeom prst="rect">
            <a:avLst/>
          </a:prstGeom>
        </p:spPr>
      </p:pic>
    </p:spTree>
    <p:extLst>
      <p:ext uri="{BB962C8B-B14F-4D97-AF65-F5344CB8AC3E}">
        <p14:creationId xmlns:p14="http://schemas.microsoft.com/office/powerpoint/2010/main" val="1743001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dirty="0"/>
              <a:t>BLACKHOLE</a:t>
            </a:r>
            <a:endParaRPr lang="fr-FR" b="1"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15</a:t>
            </a:fld>
            <a:endParaRPr/>
          </a:p>
        </p:txBody>
      </p:sp>
      <p:sp>
        <p:nvSpPr>
          <p:cNvPr id="61" name="Google Shape;61;p24"/>
          <p:cNvSpPr txBox="1"/>
          <p:nvPr/>
        </p:nvSpPr>
        <p:spPr>
          <a:xfrm>
            <a:off x="1" y="938736"/>
            <a:ext cx="8974666" cy="3477835"/>
          </a:xfrm>
          <a:prstGeom prst="rect">
            <a:avLst/>
          </a:prstGeom>
          <a:noFill/>
          <a:ln>
            <a:noFill/>
          </a:ln>
        </p:spPr>
        <p:txBody>
          <a:bodyPr spcFirstLastPara="1" wrap="square" lIns="91425" tIns="45700" rIns="91425" bIns="45700" anchor="t" anchorCtr="0">
            <a:spAutoFit/>
          </a:bodyPr>
          <a:lstStyle/>
          <a:p>
            <a:pPr marL="342900" indent="-342900" algn="just">
              <a:buFont typeface="Wingdings" panose="05000000000000000000" pitchFamily="2" charset="2"/>
              <a:buChar char="§"/>
            </a:pPr>
            <a:r>
              <a:rPr lang="fr-FR" sz="2000" dirty="0"/>
              <a:t>« Black Hole » signifie « Trou noir » en français. C’est un moteur de stockage qui porte bien son nom. Toutes les données qui vont être insérées dans ce moteur ne seront pas enregistrées sur le disque dur de la machine et seront détruites.</a:t>
            </a:r>
          </a:p>
          <a:p>
            <a:pPr marL="342900" indent="-342900" algn="just">
              <a:buFont typeface="Wingdings" panose="05000000000000000000" pitchFamily="2" charset="2"/>
              <a:buChar char="§"/>
            </a:pPr>
            <a:endParaRPr lang="fr-FR" sz="2000" dirty="0"/>
          </a:p>
          <a:p>
            <a:pPr marL="342900" indent="-342900" algn="just">
              <a:buFont typeface="Wingdings" panose="05000000000000000000" pitchFamily="2" charset="2"/>
              <a:buChar char="§"/>
            </a:pPr>
            <a:r>
              <a:rPr lang="fr-FR" sz="2000" dirty="0"/>
              <a:t>Cependant, comme pour toutes les tables, MySQL journalisera l’ensemble des actions qui seront effectuées. </a:t>
            </a:r>
          </a:p>
          <a:p>
            <a:pPr algn="just"/>
            <a:endParaRPr lang="fr-FR" sz="2000" dirty="0"/>
          </a:p>
          <a:p>
            <a:pPr marL="342900" indent="-342900" algn="just">
              <a:buFont typeface="Wingdings" panose="05000000000000000000" pitchFamily="2" charset="2"/>
              <a:buChar char="§"/>
            </a:pPr>
            <a:r>
              <a:rPr lang="fr-FR" sz="2000" dirty="0"/>
              <a:t>Un administrateur de base de données pourra donc utiliser ce moteur comme un moteur de test pour simuler des actions sur des tables réelles et déceler des éventuels problèmes.</a:t>
            </a:r>
          </a:p>
        </p:txBody>
      </p:sp>
      <p:pic>
        <p:nvPicPr>
          <p:cNvPr id="3" name="Picture 2">
            <a:extLst>
              <a:ext uri="{FF2B5EF4-FFF2-40B4-BE49-F238E27FC236}">
                <a16:creationId xmlns:a16="http://schemas.microsoft.com/office/drawing/2014/main" id="{F0581E9E-229D-4536-AF4F-39F0DF7C7B92}"/>
              </a:ext>
            </a:extLst>
          </p:cNvPr>
          <p:cNvPicPr>
            <a:picLocks noChangeAspect="1"/>
          </p:cNvPicPr>
          <p:nvPr/>
        </p:nvPicPr>
        <p:blipFill>
          <a:blip r:embed="rId3"/>
          <a:stretch>
            <a:fillRect/>
          </a:stretch>
        </p:blipFill>
        <p:spPr>
          <a:xfrm>
            <a:off x="84665" y="4951412"/>
            <a:ext cx="8974666" cy="1464961"/>
          </a:xfrm>
          <a:prstGeom prst="rect">
            <a:avLst/>
          </a:prstGeom>
        </p:spPr>
      </p:pic>
    </p:spTree>
    <p:extLst>
      <p:ext uri="{BB962C8B-B14F-4D97-AF65-F5344CB8AC3E}">
        <p14:creationId xmlns:p14="http://schemas.microsoft.com/office/powerpoint/2010/main" val="211809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dirty="0"/>
              <a:t>ARCHIVE</a:t>
            </a:r>
            <a:endParaRPr lang="fr-FR" b="1"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16</a:t>
            </a:fld>
            <a:endParaRPr/>
          </a:p>
        </p:txBody>
      </p:sp>
      <p:sp>
        <p:nvSpPr>
          <p:cNvPr id="61" name="Google Shape;61;p24"/>
          <p:cNvSpPr txBox="1"/>
          <p:nvPr/>
        </p:nvSpPr>
        <p:spPr>
          <a:xfrm>
            <a:off x="0" y="1223218"/>
            <a:ext cx="8974666" cy="4524275"/>
          </a:xfrm>
          <a:prstGeom prst="rect">
            <a:avLst/>
          </a:prstGeom>
          <a:noFill/>
          <a:ln>
            <a:noFill/>
          </a:ln>
        </p:spPr>
        <p:txBody>
          <a:bodyPr spcFirstLastPara="1" wrap="square" lIns="91425" tIns="45700" rIns="91425" bIns="45700" anchor="t" anchorCtr="0">
            <a:spAutoFit/>
          </a:bodyPr>
          <a:lstStyle/>
          <a:p>
            <a:pPr marL="342900" indent="-342900" algn="just">
              <a:buFont typeface="Wingdings" panose="05000000000000000000" pitchFamily="2" charset="2"/>
              <a:buChar char="§"/>
            </a:pPr>
            <a:r>
              <a:rPr lang="fr-FR" sz="2400" dirty="0"/>
              <a:t>ARCHIVE est un moteur de stockage non-transactionnel permettant de stocker de très grosses quantités de données en les compressant lors de leur insertion et en utilisant le moins de place possible sur le périphérique de stockage. </a:t>
            </a:r>
          </a:p>
          <a:p>
            <a:pPr marL="342900" indent="-342900" algn="just">
              <a:buFont typeface="Wingdings" panose="05000000000000000000" pitchFamily="2" charset="2"/>
              <a:buChar char="§"/>
            </a:pPr>
            <a:endParaRPr lang="fr-FR" sz="2400" dirty="0"/>
          </a:p>
          <a:p>
            <a:pPr marL="342900" indent="-342900" algn="just">
              <a:buFont typeface="Wingdings" panose="05000000000000000000" pitchFamily="2" charset="2"/>
              <a:buChar char="§"/>
            </a:pPr>
            <a:r>
              <a:rPr lang="fr-FR" sz="2400" dirty="0"/>
              <a:t>Avec ce type de moteur, il n’est pas possible d’utiliser des index. Il faut aussi noter que seules les requêtes SQL de type SELECT ou INSERT seront acceptées. </a:t>
            </a:r>
          </a:p>
          <a:p>
            <a:pPr marL="342900" indent="-342900" algn="just">
              <a:buFont typeface="Wingdings" panose="05000000000000000000" pitchFamily="2" charset="2"/>
              <a:buChar char="§"/>
            </a:pPr>
            <a:endParaRPr lang="fr-FR" sz="2400" dirty="0"/>
          </a:p>
          <a:p>
            <a:pPr marL="342900" indent="-342900" algn="just">
              <a:buFont typeface="Wingdings" panose="05000000000000000000" pitchFamily="2" charset="2"/>
              <a:buChar char="§"/>
            </a:pPr>
            <a:r>
              <a:rPr lang="fr-FR" sz="2400" dirty="0"/>
              <a:t>Ainsi, avec ce moteur de stockage, l’administrateur de la base de données pourra s’assurer qu'aucune donnée ne pourra être supprimée.</a:t>
            </a:r>
          </a:p>
        </p:txBody>
      </p:sp>
    </p:spTree>
    <p:extLst>
      <p:ext uri="{BB962C8B-B14F-4D97-AF65-F5344CB8AC3E}">
        <p14:creationId xmlns:p14="http://schemas.microsoft.com/office/powerpoint/2010/main" val="3405006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dirty="0"/>
              <a:t>FEDERATED</a:t>
            </a:r>
            <a:endParaRPr lang="fr-FR" b="1"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17</a:t>
            </a:fld>
            <a:endParaRPr/>
          </a:p>
        </p:txBody>
      </p:sp>
      <p:sp>
        <p:nvSpPr>
          <p:cNvPr id="61" name="Google Shape;61;p24"/>
          <p:cNvSpPr txBox="1"/>
          <p:nvPr/>
        </p:nvSpPr>
        <p:spPr>
          <a:xfrm>
            <a:off x="0" y="986151"/>
            <a:ext cx="8974666" cy="5262939"/>
          </a:xfrm>
          <a:prstGeom prst="rect">
            <a:avLst/>
          </a:prstGeom>
          <a:noFill/>
          <a:ln>
            <a:noFill/>
          </a:ln>
        </p:spPr>
        <p:txBody>
          <a:bodyPr spcFirstLastPara="1" wrap="square" lIns="91425" tIns="45700" rIns="91425" bIns="45700" anchor="t" anchorCtr="0">
            <a:spAutoFit/>
          </a:bodyPr>
          <a:lstStyle/>
          <a:p>
            <a:pPr marL="342900" indent="-342900" algn="just">
              <a:buFont typeface="Wingdings" panose="05000000000000000000" pitchFamily="2" charset="2"/>
              <a:buChar char="§"/>
            </a:pPr>
            <a:r>
              <a:rPr lang="fr-FR" sz="2400" dirty="0"/>
              <a:t>FEDERATED quant à lui est un moteur qui permet de créer une table dont les données ne sont pas stockées sur le serveur MySQL local.</a:t>
            </a:r>
          </a:p>
          <a:p>
            <a:pPr algn="just"/>
            <a:endParaRPr lang="fr-FR" sz="2400" dirty="0"/>
          </a:p>
          <a:p>
            <a:pPr marL="342900" indent="-342900" algn="just">
              <a:buFont typeface="Wingdings" panose="05000000000000000000" pitchFamily="2" charset="2"/>
              <a:buChar char="§"/>
            </a:pPr>
            <a:r>
              <a:rPr lang="fr-FR" sz="2400" dirty="0"/>
              <a:t>Il s’agit en fait d’un moteur de stockage permettant l’hébergement des données sur un serveur MySQL distant. Les données de ce serveur distant sont reconstruites dans la table locale à l’aide d’une requête SELECT sur la table distante.</a:t>
            </a:r>
          </a:p>
          <a:p>
            <a:pPr marL="342900" indent="-342900" algn="just">
              <a:buFont typeface="Wingdings" panose="05000000000000000000" pitchFamily="2" charset="2"/>
              <a:buChar char="§"/>
            </a:pPr>
            <a:endParaRPr lang="fr-FR" sz="2400" dirty="0"/>
          </a:p>
          <a:p>
            <a:pPr marL="342900" indent="-342900" algn="just">
              <a:buFont typeface="Wingdings" panose="05000000000000000000" pitchFamily="2" charset="2"/>
              <a:buChar char="§"/>
            </a:pPr>
            <a:r>
              <a:rPr lang="fr-FR" sz="2400" dirty="0"/>
              <a:t>C’est un moteur contraignant. En effet, il n’est pas démarré par défaut sous MySQL. Pour pouvoir l’utiliser, le serveur MySQL devra être démarré avec le paramètre « --</a:t>
            </a:r>
            <a:r>
              <a:rPr lang="fr-FR" sz="2400" dirty="0" err="1"/>
              <a:t>federated</a:t>
            </a:r>
            <a:r>
              <a:rPr lang="fr-FR" sz="2400" dirty="0"/>
              <a:t> ».</a:t>
            </a:r>
          </a:p>
          <a:p>
            <a:pPr marL="342900" indent="-342900" algn="just">
              <a:buFont typeface="Wingdings" panose="05000000000000000000" pitchFamily="2" charset="2"/>
              <a:buChar char="§"/>
            </a:pPr>
            <a:endParaRPr lang="fr-FR" sz="2400" dirty="0"/>
          </a:p>
        </p:txBody>
      </p:sp>
    </p:spTree>
    <p:extLst>
      <p:ext uri="{BB962C8B-B14F-4D97-AF65-F5344CB8AC3E}">
        <p14:creationId xmlns:p14="http://schemas.microsoft.com/office/powerpoint/2010/main" val="2393728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dirty="0"/>
              <a:t>FEDERATED</a:t>
            </a:r>
            <a:endParaRPr lang="fr-FR" b="1"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18</a:t>
            </a:fld>
            <a:endParaRPr/>
          </a:p>
        </p:txBody>
      </p:sp>
      <p:sp>
        <p:nvSpPr>
          <p:cNvPr id="61" name="Google Shape;61;p24"/>
          <p:cNvSpPr txBox="1"/>
          <p:nvPr/>
        </p:nvSpPr>
        <p:spPr>
          <a:xfrm>
            <a:off x="0" y="986151"/>
            <a:ext cx="8974666" cy="4154943"/>
          </a:xfrm>
          <a:prstGeom prst="rect">
            <a:avLst/>
          </a:prstGeom>
          <a:noFill/>
          <a:ln>
            <a:noFill/>
          </a:ln>
        </p:spPr>
        <p:txBody>
          <a:bodyPr spcFirstLastPara="1" wrap="square" lIns="91425" tIns="45700" rIns="91425" bIns="45700" anchor="t" anchorCtr="0">
            <a:spAutoFit/>
          </a:bodyPr>
          <a:lstStyle/>
          <a:p>
            <a:pPr marL="342900" indent="-342900" algn="just">
              <a:buFont typeface="Wingdings" panose="05000000000000000000" pitchFamily="2" charset="2"/>
              <a:buChar char="§"/>
            </a:pPr>
            <a:r>
              <a:rPr lang="fr-FR" sz="2400" dirty="0"/>
              <a:t>Avec ce moteur, le traitement des requêtes est assez long et il ne sera pas possible de modifier la table locale. </a:t>
            </a:r>
          </a:p>
          <a:p>
            <a:pPr algn="just"/>
            <a:endParaRPr lang="fr-FR" sz="2400" dirty="0"/>
          </a:p>
          <a:p>
            <a:pPr marL="342900" indent="-342900" algn="just">
              <a:buFont typeface="Wingdings" panose="05000000000000000000" pitchFamily="2" charset="2"/>
              <a:buChar char="§"/>
            </a:pPr>
            <a:r>
              <a:rPr lang="fr-FR" sz="2400" dirty="0"/>
              <a:t>Si une modification au niveau de la table doit être apportée, il faudra qu'elle le soit au niveau de la table distante.</a:t>
            </a:r>
          </a:p>
          <a:p>
            <a:pPr marL="342900" indent="-342900" algn="just">
              <a:buFont typeface="Wingdings" panose="05000000000000000000" pitchFamily="2" charset="2"/>
              <a:buChar char="§"/>
            </a:pPr>
            <a:endParaRPr lang="fr-FR" sz="2400" dirty="0"/>
          </a:p>
          <a:p>
            <a:pPr marL="342900" indent="-342900" algn="just">
              <a:buFont typeface="Wingdings" panose="05000000000000000000" pitchFamily="2" charset="2"/>
              <a:buChar char="§"/>
            </a:pPr>
            <a:r>
              <a:rPr lang="fr-FR" sz="2400" dirty="0"/>
              <a:t>En outre, il faudra bien entendu que les deux serveurs MySQL puissent communiquer ensemble.</a:t>
            </a:r>
          </a:p>
          <a:p>
            <a:pPr algn="just"/>
            <a:endParaRPr lang="fr-FR" sz="2400" dirty="0"/>
          </a:p>
          <a:p>
            <a:pPr marL="342900" indent="-342900" algn="just">
              <a:buFont typeface="Wingdings" panose="05000000000000000000" pitchFamily="2" charset="2"/>
              <a:buChar char="§"/>
            </a:pPr>
            <a:r>
              <a:rPr lang="fr-FR" sz="2400" dirty="0"/>
              <a:t>Il faudra donc veiller à autoriser les connexions distantes sur le port 3306 (port par défaut).</a:t>
            </a:r>
          </a:p>
        </p:txBody>
      </p:sp>
    </p:spTree>
    <p:extLst>
      <p:ext uri="{BB962C8B-B14F-4D97-AF65-F5344CB8AC3E}">
        <p14:creationId xmlns:p14="http://schemas.microsoft.com/office/powerpoint/2010/main" val="1358573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dirty="0"/>
              <a:t>FEDERATED</a:t>
            </a:r>
            <a:endParaRPr lang="fr-FR" b="1"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19</a:t>
            </a:fld>
            <a:endParaRPr/>
          </a:p>
        </p:txBody>
      </p:sp>
      <p:pic>
        <p:nvPicPr>
          <p:cNvPr id="2" name="Picture 1">
            <a:extLst>
              <a:ext uri="{FF2B5EF4-FFF2-40B4-BE49-F238E27FC236}">
                <a16:creationId xmlns:a16="http://schemas.microsoft.com/office/drawing/2014/main" id="{D63ABEFD-B784-41B0-B410-2C794BE73680}"/>
              </a:ext>
            </a:extLst>
          </p:cNvPr>
          <p:cNvPicPr>
            <a:picLocks noChangeAspect="1"/>
          </p:cNvPicPr>
          <p:nvPr/>
        </p:nvPicPr>
        <p:blipFill>
          <a:blip r:embed="rId3"/>
          <a:stretch>
            <a:fillRect/>
          </a:stretch>
        </p:blipFill>
        <p:spPr>
          <a:xfrm>
            <a:off x="132767" y="1089554"/>
            <a:ext cx="8878466" cy="5449358"/>
          </a:xfrm>
          <a:prstGeom prst="rect">
            <a:avLst/>
          </a:prstGeom>
        </p:spPr>
      </p:pic>
    </p:spTree>
    <p:extLst>
      <p:ext uri="{BB962C8B-B14F-4D97-AF65-F5344CB8AC3E}">
        <p14:creationId xmlns:p14="http://schemas.microsoft.com/office/powerpoint/2010/main" val="594313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2"/>
          <p:cNvSpPr txBox="1">
            <a:spLocks noGrp="1"/>
          </p:cNvSpPr>
          <p:nvPr>
            <p:ph type="title"/>
          </p:nvPr>
        </p:nvSpPr>
        <p:spPr>
          <a:xfrm>
            <a:off x="628650" y="365125"/>
            <a:ext cx="7886700" cy="854075"/>
          </a:xfrm>
          <a:prstGeom prst="rect">
            <a:avLst/>
          </a:prstGeom>
          <a:noFill/>
          <a:ln>
            <a:noFill/>
          </a:ln>
        </p:spPr>
        <p:txBody>
          <a:bodyPr spcFirstLastPara="1" wrap="square" lIns="91425" tIns="45700" rIns="91425" bIns="45700" anchor="ctr" anchorCtr="0">
            <a:noAutofit/>
          </a:bodyPr>
          <a:lstStyle/>
          <a:p>
            <a:pPr lvl="0" algn="ctr">
              <a:buSzPts val="3300"/>
            </a:pPr>
            <a:r>
              <a:rPr lang="fr-FR" b="1" dirty="0"/>
              <a:t>Installez MySQL sur Docker</a:t>
            </a:r>
            <a:endParaRPr dirty="0"/>
          </a:p>
        </p:txBody>
      </p:sp>
      <p:sp>
        <p:nvSpPr>
          <p:cNvPr id="43" name="Google Shape;43;p2"/>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2</a:t>
            </a:fld>
            <a:endParaRPr/>
          </a:p>
        </p:txBody>
      </p:sp>
      <p:sp>
        <p:nvSpPr>
          <p:cNvPr id="44" name="Google Shape;44;p2"/>
          <p:cNvSpPr txBox="1"/>
          <p:nvPr/>
        </p:nvSpPr>
        <p:spPr>
          <a:xfrm>
            <a:off x="311075" y="1447800"/>
            <a:ext cx="8394300" cy="5129569"/>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1600"/>
              </a:spcBef>
              <a:spcAft>
                <a:spcPts val="0"/>
              </a:spcAft>
              <a:buClr>
                <a:schemeClr val="dk1"/>
              </a:buClr>
              <a:buSzPts val="1800"/>
              <a:buFontTx/>
              <a:buChar char="-"/>
            </a:pPr>
            <a:r>
              <a:rPr lang="fr-FR" sz="1800" b="1" dirty="0"/>
              <a:t>Installons d’abord docker sur nos </a:t>
            </a:r>
            <a:r>
              <a:rPr lang="fr-FR" sz="1800" b="1" dirty="0" err="1"/>
              <a:t>VMs</a:t>
            </a:r>
            <a:r>
              <a:rPr lang="fr-FR" sz="1800" b="1" dirty="0"/>
              <a:t>:</a:t>
            </a:r>
          </a:p>
          <a:p>
            <a:pPr marL="285750" lvl="0" indent="-285750">
              <a:spcBef>
                <a:spcPts val="1600"/>
              </a:spcBef>
              <a:buClr>
                <a:schemeClr val="dk1"/>
              </a:buClr>
              <a:buSzPts val="1800"/>
              <a:buFont typeface="Wingdings" panose="05000000000000000000" pitchFamily="2" charset="2"/>
              <a:buChar char="ü"/>
            </a:pPr>
            <a:r>
              <a:rPr lang="fr-FR" sz="1600" b="1" dirty="0"/>
              <a:t>  </a:t>
            </a:r>
            <a:r>
              <a:rPr lang="fr-FR" sz="1600" b="1" dirty="0" err="1"/>
              <a:t>sudo</a:t>
            </a:r>
            <a:r>
              <a:rPr lang="fr-FR" sz="1600" b="1" dirty="0"/>
              <a:t> apt-get update</a:t>
            </a:r>
          </a:p>
          <a:p>
            <a:pPr marL="285750" lvl="0" indent="-285750">
              <a:spcBef>
                <a:spcPts val="1600"/>
              </a:spcBef>
              <a:buClr>
                <a:schemeClr val="dk1"/>
              </a:buClr>
              <a:buSzPts val="1800"/>
              <a:buFont typeface="Wingdings" panose="05000000000000000000" pitchFamily="2" charset="2"/>
              <a:buChar char="ü"/>
            </a:pPr>
            <a:r>
              <a:rPr lang="fr-FR" sz="1600" b="1" dirty="0" err="1"/>
              <a:t>sudo</a:t>
            </a:r>
            <a:r>
              <a:rPr lang="fr-FR" sz="1600" b="1" dirty="0"/>
              <a:t> apt-get </a:t>
            </a:r>
            <a:r>
              <a:rPr lang="fr-FR" sz="1600" b="1" dirty="0" err="1"/>
              <a:t>install</a:t>
            </a:r>
            <a:r>
              <a:rPr lang="fr-FR" sz="1600" b="1" dirty="0"/>
              <a:t>     </a:t>
            </a:r>
            <a:r>
              <a:rPr lang="fr-FR" sz="1600" b="1" dirty="0" err="1"/>
              <a:t>apt</a:t>
            </a:r>
            <a:r>
              <a:rPr lang="fr-FR" sz="1600" b="1" dirty="0"/>
              <a:t>-transport-https     ca-</a:t>
            </a:r>
            <a:r>
              <a:rPr lang="fr-FR" sz="1600" b="1" dirty="0" err="1"/>
              <a:t>certificates</a:t>
            </a:r>
            <a:r>
              <a:rPr lang="fr-FR" sz="1600" b="1" dirty="0"/>
              <a:t>     </a:t>
            </a:r>
            <a:r>
              <a:rPr lang="fr-FR" sz="1600" b="1" dirty="0" err="1"/>
              <a:t>curl</a:t>
            </a:r>
            <a:r>
              <a:rPr lang="fr-FR" sz="1600" b="1" dirty="0"/>
              <a:t>     </a:t>
            </a:r>
            <a:r>
              <a:rPr lang="fr-FR" sz="1600" b="1" dirty="0" err="1"/>
              <a:t>gnupg</a:t>
            </a:r>
            <a:r>
              <a:rPr lang="fr-FR" sz="1600" b="1" dirty="0"/>
              <a:t>-agent     software-</a:t>
            </a:r>
            <a:r>
              <a:rPr lang="fr-FR" sz="1600" b="1" dirty="0" err="1"/>
              <a:t>properties</a:t>
            </a:r>
            <a:r>
              <a:rPr lang="fr-FR" sz="1600" b="1" dirty="0"/>
              <a:t>-</a:t>
            </a:r>
            <a:r>
              <a:rPr lang="fr-FR" sz="1600" b="1" dirty="0" err="1"/>
              <a:t>common</a:t>
            </a:r>
            <a:endParaRPr lang="fr-FR" sz="1600" b="1" dirty="0"/>
          </a:p>
          <a:p>
            <a:pPr marL="285750" lvl="0" indent="-285750">
              <a:spcBef>
                <a:spcPts val="1600"/>
              </a:spcBef>
              <a:buClr>
                <a:schemeClr val="dk1"/>
              </a:buClr>
              <a:buSzPts val="1800"/>
              <a:buFont typeface="Wingdings" panose="05000000000000000000" pitchFamily="2" charset="2"/>
              <a:buChar char="ü"/>
            </a:pPr>
            <a:r>
              <a:rPr lang="fr-FR" sz="1600" b="1" dirty="0" err="1"/>
              <a:t>curl</a:t>
            </a:r>
            <a:r>
              <a:rPr lang="fr-FR" sz="1600" b="1" dirty="0"/>
              <a:t> -</a:t>
            </a:r>
            <a:r>
              <a:rPr lang="fr-FR" sz="1600" b="1" dirty="0" err="1"/>
              <a:t>fsSL</a:t>
            </a:r>
            <a:r>
              <a:rPr lang="fr-FR" sz="1600" b="1" dirty="0"/>
              <a:t> https://download.docker.com/linux/ubuntu/gpg | </a:t>
            </a:r>
            <a:r>
              <a:rPr lang="fr-FR" sz="1600" b="1" dirty="0" err="1"/>
              <a:t>sudo</a:t>
            </a:r>
            <a:r>
              <a:rPr lang="fr-FR" sz="1600" b="1" dirty="0"/>
              <a:t> </a:t>
            </a:r>
            <a:r>
              <a:rPr lang="fr-FR" sz="1600" b="1" dirty="0" err="1"/>
              <a:t>apt</a:t>
            </a:r>
            <a:r>
              <a:rPr lang="fr-FR" sz="1600" b="1" dirty="0"/>
              <a:t>-key </a:t>
            </a:r>
            <a:r>
              <a:rPr lang="fr-FR" sz="1600" b="1" dirty="0" err="1"/>
              <a:t>add</a:t>
            </a:r>
            <a:r>
              <a:rPr lang="fr-FR" sz="1600" b="1" dirty="0"/>
              <a:t> –</a:t>
            </a:r>
          </a:p>
          <a:p>
            <a:pPr marL="285750" lvl="0" indent="-285750">
              <a:spcBef>
                <a:spcPts val="1600"/>
              </a:spcBef>
              <a:buClr>
                <a:schemeClr val="dk1"/>
              </a:buClr>
              <a:buSzPts val="1800"/>
              <a:buFont typeface="Wingdings" panose="05000000000000000000" pitchFamily="2" charset="2"/>
              <a:buChar char="ü"/>
            </a:pPr>
            <a:r>
              <a:rPr lang="fr-FR" sz="1600" b="1" dirty="0"/>
              <a:t> </a:t>
            </a:r>
            <a:r>
              <a:rPr lang="fr-FR" sz="1600" b="1" dirty="0" err="1"/>
              <a:t>sudo</a:t>
            </a:r>
            <a:r>
              <a:rPr lang="fr-FR" sz="1600" b="1" dirty="0"/>
              <a:t> </a:t>
            </a:r>
            <a:r>
              <a:rPr lang="fr-FR" sz="1600" b="1" dirty="0" err="1"/>
              <a:t>apt</a:t>
            </a:r>
            <a:r>
              <a:rPr lang="fr-FR" sz="1600" b="1" dirty="0"/>
              <a:t>-key </a:t>
            </a:r>
            <a:r>
              <a:rPr lang="fr-FR" sz="1600" b="1" dirty="0" err="1"/>
              <a:t>fingerprint</a:t>
            </a:r>
            <a:r>
              <a:rPr lang="fr-FR" sz="1600" b="1" dirty="0"/>
              <a:t> 0EBFCD88</a:t>
            </a:r>
          </a:p>
          <a:p>
            <a:pPr marL="285750" lvl="0" indent="-285750">
              <a:spcBef>
                <a:spcPts val="1600"/>
              </a:spcBef>
              <a:buClr>
                <a:schemeClr val="dk1"/>
              </a:buClr>
              <a:buSzPts val="1800"/>
              <a:buFont typeface="Wingdings" panose="05000000000000000000" pitchFamily="2" charset="2"/>
              <a:buChar char="ü"/>
            </a:pPr>
            <a:r>
              <a:rPr lang="fr-FR" sz="1600" b="1" dirty="0"/>
              <a:t> </a:t>
            </a:r>
            <a:r>
              <a:rPr lang="fr-FR" sz="1600" b="1" dirty="0" err="1"/>
              <a:t>sudo</a:t>
            </a:r>
            <a:r>
              <a:rPr lang="fr-FR" sz="1600" b="1" dirty="0"/>
              <a:t> </a:t>
            </a:r>
            <a:r>
              <a:rPr lang="fr-FR" sz="1600" b="1" dirty="0" err="1"/>
              <a:t>add</a:t>
            </a:r>
            <a:r>
              <a:rPr lang="fr-FR" sz="1600" b="1" dirty="0"/>
              <a:t>-</a:t>
            </a:r>
            <a:r>
              <a:rPr lang="fr-FR" sz="1600" b="1" dirty="0" err="1"/>
              <a:t>apt</a:t>
            </a:r>
            <a:r>
              <a:rPr lang="fr-FR" sz="1600" b="1" dirty="0"/>
              <a:t>-repository    "deb [</a:t>
            </a:r>
            <a:r>
              <a:rPr lang="fr-FR" sz="1600" b="1" dirty="0" err="1"/>
              <a:t>arch</a:t>
            </a:r>
            <a:r>
              <a:rPr lang="fr-FR" sz="1600" b="1" dirty="0"/>
              <a:t>=amd64] https://download.docker.com/linux/ubuntu \</a:t>
            </a:r>
          </a:p>
          <a:p>
            <a:pPr lvl="0">
              <a:spcBef>
                <a:spcPts val="1600"/>
              </a:spcBef>
              <a:buClr>
                <a:schemeClr val="dk1"/>
              </a:buClr>
              <a:buSzPts val="1800"/>
            </a:pPr>
            <a:r>
              <a:rPr lang="fr-FR" sz="1600" b="1" dirty="0"/>
              <a:t>   $(</a:t>
            </a:r>
            <a:r>
              <a:rPr lang="fr-FR" sz="1600" b="1" dirty="0" err="1"/>
              <a:t>lsb_release</a:t>
            </a:r>
            <a:r>
              <a:rPr lang="fr-FR" sz="1600" b="1" dirty="0"/>
              <a:t> -</a:t>
            </a:r>
            <a:r>
              <a:rPr lang="fr-FR" sz="1600" b="1" dirty="0" err="1"/>
              <a:t>cs</a:t>
            </a:r>
            <a:r>
              <a:rPr lang="fr-FR" sz="1600" b="1" dirty="0"/>
              <a:t>) \</a:t>
            </a:r>
          </a:p>
          <a:p>
            <a:pPr lvl="0">
              <a:spcBef>
                <a:spcPts val="1600"/>
              </a:spcBef>
              <a:buClr>
                <a:schemeClr val="dk1"/>
              </a:buClr>
              <a:buSzPts val="1800"/>
            </a:pPr>
            <a:r>
              <a:rPr lang="fr-FR" sz="1600" b="1" dirty="0"/>
              <a:t>   stable« </a:t>
            </a:r>
          </a:p>
          <a:p>
            <a:pPr marL="285750" lvl="0" indent="-285750">
              <a:spcBef>
                <a:spcPts val="1600"/>
              </a:spcBef>
              <a:buClr>
                <a:schemeClr val="dk1"/>
              </a:buClr>
              <a:buSzPts val="1800"/>
              <a:buFont typeface="Wingdings" panose="05000000000000000000" pitchFamily="2" charset="2"/>
              <a:buChar char="ü"/>
            </a:pPr>
            <a:r>
              <a:rPr lang="fr-FR" sz="1600" b="1" dirty="0"/>
              <a:t> </a:t>
            </a:r>
            <a:r>
              <a:rPr lang="fr-FR" sz="1600" b="1" dirty="0" err="1"/>
              <a:t>sudo</a:t>
            </a:r>
            <a:r>
              <a:rPr lang="fr-FR" sz="1600" b="1" dirty="0"/>
              <a:t> apt-get </a:t>
            </a:r>
            <a:r>
              <a:rPr lang="fr-FR" sz="1600" b="1" dirty="0" err="1"/>
              <a:t>install</a:t>
            </a:r>
            <a:r>
              <a:rPr lang="fr-FR" sz="1600" b="1" dirty="0"/>
              <a:t> docker-ce docker-ce-cli containerd.io</a:t>
            </a:r>
          </a:p>
          <a:p>
            <a:pPr marL="285750" lvl="0" indent="-285750">
              <a:spcBef>
                <a:spcPts val="1600"/>
              </a:spcBef>
              <a:buClr>
                <a:schemeClr val="dk1"/>
              </a:buClr>
              <a:buSzPts val="1800"/>
              <a:buFont typeface="Wingdings" panose="05000000000000000000" pitchFamily="2" charset="2"/>
              <a:buChar char="ü"/>
            </a:pPr>
            <a:r>
              <a:rPr lang="fr-FR" sz="1600" b="1" dirty="0" err="1"/>
              <a:t>sudo</a:t>
            </a:r>
            <a:r>
              <a:rPr lang="fr-FR" sz="1600" b="1" dirty="0"/>
              <a:t> docker run hello-world</a:t>
            </a:r>
            <a:endParaRPr sz="16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dirty="0"/>
              <a:t>Autre moteurs…</a:t>
            </a:r>
            <a:endParaRPr lang="fr-FR" b="1" dirty="0">
              <a:highlight>
                <a:srgbClr val="FFFFFF"/>
              </a:highlight>
            </a:endParaRPr>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20</a:t>
            </a:fld>
            <a:endParaRPr/>
          </a:p>
        </p:txBody>
      </p:sp>
      <p:sp>
        <p:nvSpPr>
          <p:cNvPr id="3" name="Rectangle 2">
            <a:extLst>
              <a:ext uri="{FF2B5EF4-FFF2-40B4-BE49-F238E27FC236}">
                <a16:creationId xmlns:a16="http://schemas.microsoft.com/office/drawing/2014/main" id="{90A8A43D-0647-4CED-B331-02E7873820ED}"/>
              </a:ext>
            </a:extLst>
          </p:cNvPr>
          <p:cNvSpPr/>
          <p:nvPr/>
        </p:nvSpPr>
        <p:spPr>
          <a:xfrm>
            <a:off x="193675" y="1117600"/>
            <a:ext cx="8686800" cy="3046988"/>
          </a:xfrm>
          <a:prstGeom prst="rect">
            <a:avLst/>
          </a:prstGeom>
        </p:spPr>
        <p:txBody>
          <a:bodyPr wrap="square">
            <a:spAutoFit/>
          </a:bodyPr>
          <a:lstStyle/>
          <a:p>
            <a:r>
              <a:rPr lang="fr-FR" sz="2400" dirty="0"/>
              <a:t> Il existe deux autres moteurs qui ont une grande importance :</a:t>
            </a:r>
          </a:p>
          <a:p>
            <a:endParaRPr lang="fr-FR" sz="2400" dirty="0"/>
          </a:p>
          <a:p>
            <a:pPr marL="342900" indent="-342900">
              <a:buFont typeface="Wingdings" panose="05000000000000000000" pitchFamily="2" charset="2"/>
              <a:buChar char="§"/>
            </a:pPr>
            <a:r>
              <a:rPr lang="fr-FR" sz="2400" b="1" dirty="0"/>
              <a:t>EXAMPLE : </a:t>
            </a:r>
            <a:r>
              <a:rPr lang="fr-FR" sz="2400" dirty="0"/>
              <a:t>moteur non utilisable en l’état mais permettant aux DBA qui veulent créer leur propre moteur de stockage d’avoir un exemple sur lequel ils peuvent s’appuyer</a:t>
            </a:r>
          </a:p>
          <a:p>
            <a:endParaRPr lang="fr-FR" sz="2400" dirty="0"/>
          </a:p>
          <a:p>
            <a:pPr marL="342900" indent="-342900">
              <a:buFont typeface="Wingdings" panose="05000000000000000000" pitchFamily="2" charset="2"/>
              <a:buChar char="§"/>
            </a:pPr>
            <a:r>
              <a:rPr lang="fr-FR" sz="2400" b="1" dirty="0" err="1"/>
              <a:t>NDBCluster</a:t>
            </a:r>
            <a:r>
              <a:rPr lang="fr-FR" sz="2400" b="1" dirty="0"/>
              <a:t> :</a:t>
            </a:r>
            <a:r>
              <a:rPr lang="fr-FR" sz="2400" dirty="0"/>
              <a:t> moteur de stockage spécifique à la version </a:t>
            </a:r>
            <a:r>
              <a:rPr lang="fr-FR" sz="2400" dirty="0" err="1"/>
              <a:t>clusterisée</a:t>
            </a:r>
            <a:r>
              <a:rPr lang="fr-FR" sz="2400" dirty="0"/>
              <a:t> de MySQL. </a:t>
            </a:r>
          </a:p>
        </p:txBody>
      </p:sp>
    </p:spTree>
    <p:extLst>
      <p:ext uri="{BB962C8B-B14F-4D97-AF65-F5344CB8AC3E}">
        <p14:creationId xmlns:p14="http://schemas.microsoft.com/office/powerpoint/2010/main" val="631505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7"/>
          <p:cNvSpPr txBox="1">
            <a:spLocks noGrp="1"/>
          </p:cNvSpPr>
          <p:nvPr>
            <p:ph type="title"/>
          </p:nvPr>
        </p:nvSpPr>
        <p:spPr>
          <a:xfrm>
            <a:off x="533400" y="3962400"/>
            <a:ext cx="7772400" cy="136207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4000"/>
              <a:buFont typeface="Calibri"/>
              <a:buNone/>
            </a:pPr>
            <a:r>
              <a:rPr lang="en-US" sz="4000" b="1" i="0" u="none">
                <a:solidFill>
                  <a:schemeClr val="dk1"/>
                </a:solidFill>
                <a:latin typeface="Calibri"/>
                <a:ea typeface="Calibri"/>
                <a:cs typeface="Calibri"/>
                <a:sym typeface="Calibri"/>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2"/>
          <p:cNvSpPr txBox="1">
            <a:spLocks noGrp="1"/>
          </p:cNvSpPr>
          <p:nvPr>
            <p:ph type="title"/>
          </p:nvPr>
        </p:nvSpPr>
        <p:spPr>
          <a:xfrm>
            <a:off x="628650" y="365125"/>
            <a:ext cx="7886700" cy="854075"/>
          </a:xfrm>
          <a:prstGeom prst="rect">
            <a:avLst/>
          </a:prstGeom>
          <a:noFill/>
          <a:ln>
            <a:noFill/>
          </a:ln>
        </p:spPr>
        <p:txBody>
          <a:bodyPr spcFirstLastPara="1" wrap="square" lIns="91425" tIns="45700" rIns="91425" bIns="45700" anchor="ctr" anchorCtr="0">
            <a:noAutofit/>
          </a:bodyPr>
          <a:lstStyle/>
          <a:p>
            <a:pPr lvl="0" algn="ctr">
              <a:buSzPts val="3300"/>
            </a:pPr>
            <a:r>
              <a:rPr lang="fr-FR" b="1" dirty="0"/>
              <a:t>Installez MySQL sur Docker</a:t>
            </a:r>
            <a:endParaRPr dirty="0"/>
          </a:p>
        </p:txBody>
      </p:sp>
      <p:sp>
        <p:nvSpPr>
          <p:cNvPr id="43" name="Google Shape;43;p2"/>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3</a:t>
            </a:fld>
            <a:endParaRPr/>
          </a:p>
        </p:txBody>
      </p:sp>
      <p:sp>
        <p:nvSpPr>
          <p:cNvPr id="44" name="Google Shape;44;p2"/>
          <p:cNvSpPr txBox="1"/>
          <p:nvPr/>
        </p:nvSpPr>
        <p:spPr>
          <a:xfrm>
            <a:off x="0" y="1647409"/>
            <a:ext cx="9143999" cy="4708941"/>
          </a:xfrm>
          <a:prstGeom prst="rect">
            <a:avLst/>
          </a:prstGeom>
          <a:noFill/>
          <a:ln>
            <a:noFill/>
          </a:ln>
        </p:spPr>
        <p:txBody>
          <a:bodyPr spcFirstLastPara="1" wrap="square" lIns="91425" tIns="45700" rIns="91425" bIns="45700" anchor="t" anchorCtr="0">
            <a:spAutoFit/>
          </a:bodyPr>
          <a:lstStyle/>
          <a:p>
            <a:pPr lvl="0">
              <a:lnSpc>
                <a:spcPct val="150000"/>
              </a:lnSpc>
              <a:spcBef>
                <a:spcPts val="1600"/>
              </a:spcBef>
              <a:buClr>
                <a:schemeClr val="dk1"/>
              </a:buClr>
              <a:buSzPts val="1800"/>
            </a:pPr>
            <a:r>
              <a:rPr lang="en-US" sz="1600" b="1" dirty="0"/>
              <a:t>&gt; </a:t>
            </a:r>
            <a:r>
              <a:rPr lang="en-US" sz="1600" b="1" dirty="0" err="1">
                <a:latin typeface="Consolas" panose="020B0609020204030204" pitchFamily="49" charset="0"/>
              </a:rPr>
              <a:t>sudo</a:t>
            </a:r>
            <a:r>
              <a:rPr lang="en-US" sz="1600" b="1" dirty="0">
                <a:latin typeface="Consolas" panose="020B0609020204030204" pitchFamily="49" charset="0"/>
              </a:rPr>
              <a:t> docker run --name </a:t>
            </a:r>
            <a:r>
              <a:rPr lang="en-US" sz="1600" b="1" dirty="0" err="1">
                <a:latin typeface="Consolas" panose="020B0609020204030204" pitchFamily="49" charset="0"/>
              </a:rPr>
              <a:t>mysql</a:t>
            </a:r>
            <a:r>
              <a:rPr lang="en-US" sz="1600" b="1" dirty="0">
                <a:latin typeface="Consolas" panose="020B0609020204030204" pitchFamily="49" charset="0"/>
              </a:rPr>
              <a:t> -e ALLOW_EMPTY_PASSWORD=yes </a:t>
            </a:r>
            <a:r>
              <a:rPr lang="en-US" sz="1600" b="1" dirty="0" err="1">
                <a:latin typeface="Consolas" panose="020B0609020204030204" pitchFamily="49" charset="0"/>
              </a:rPr>
              <a:t>bitnami</a:t>
            </a:r>
            <a:r>
              <a:rPr lang="en-US" sz="1600" b="1" dirty="0">
                <a:latin typeface="Consolas" panose="020B0609020204030204" pitchFamily="49" charset="0"/>
              </a:rPr>
              <a:t>/</a:t>
            </a:r>
            <a:r>
              <a:rPr lang="en-US" sz="1600" b="1" dirty="0" err="1">
                <a:latin typeface="Consolas" panose="020B0609020204030204" pitchFamily="49" charset="0"/>
              </a:rPr>
              <a:t>mysql:latest</a:t>
            </a:r>
            <a:endParaRPr lang="en-US" sz="1600" b="1" dirty="0">
              <a:latin typeface="Consolas" panose="020B0609020204030204" pitchFamily="49" charset="0"/>
            </a:endParaRPr>
          </a:p>
          <a:p>
            <a:pPr lvl="0">
              <a:spcBef>
                <a:spcPts val="1600"/>
              </a:spcBef>
              <a:buClr>
                <a:schemeClr val="dk1"/>
              </a:buClr>
              <a:buSzPts val="1800"/>
            </a:pPr>
            <a:endParaRPr lang="en-US" sz="400" b="1" dirty="0"/>
          </a:p>
          <a:p>
            <a:pPr marL="285750" lvl="0" indent="-285750">
              <a:spcBef>
                <a:spcPts val="1600"/>
              </a:spcBef>
              <a:buClr>
                <a:schemeClr val="dk1"/>
              </a:buClr>
              <a:buSzPts val="1800"/>
              <a:buFont typeface="Wingdings" panose="05000000000000000000" pitchFamily="2" charset="2"/>
              <a:buChar char="ü"/>
            </a:pPr>
            <a:r>
              <a:rPr lang="en-US" sz="1600" b="1" dirty="0" err="1">
                <a:solidFill>
                  <a:schemeClr val="bg2"/>
                </a:solidFill>
              </a:rPr>
              <a:t>Persistance</a:t>
            </a:r>
            <a:r>
              <a:rPr lang="en-US" sz="1600" b="1" dirty="0">
                <a:solidFill>
                  <a:schemeClr val="bg2"/>
                </a:solidFill>
              </a:rPr>
              <a:t> de </a:t>
            </a:r>
            <a:r>
              <a:rPr lang="en-US" sz="1600" b="1" dirty="0" err="1">
                <a:solidFill>
                  <a:schemeClr val="bg2"/>
                </a:solidFill>
              </a:rPr>
              <a:t>votre</a:t>
            </a:r>
            <a:r>
              <a:rPr lang="en-US" sz="1600" b="1" dirty="0">
                <a:solidFill>
                  <a:schemeClr val="bg2"/>
                </a:solidFill>
              </a:rPr>
              <a:t> base de </a:t>
            </a:r>
            <a:r>
              <a:rPr lang="en-US" sz="1600" b="1" dirty="0" err="1">
                <a:solidFill>
                  <a:schemeClr val="bg2"/>
                </a:solidFill>
              </a:rPr>
              <a:t>données</a:t>
            </a:r>
            <a:r>
              <a:rPr lang="en-US" sz="1600" b="1" dirty="0">
                <a:solidFill>
                  <a:schemeClr val="bg2"/>
                </a:solidFill>
              </a:rPr>
              <a:t>:</a:t>
            </a:r>
            <a:endParaRPr lang="en-US" sz="1600" b="1" dirty="0"/>
          </a:p>
          <a:p>
            <a:pPr marL="285750" lvl="0" indent="-285750">
              <a:lnSpc>
                <a:spcPct val="150000"/>
              </a:lnSpc>
              <a:spcBef>
                <a:spcPts val="1600"/>
              </a:spcBef>
              <a:buClr>
                <a:schemeClr val="dk1"/>
              </a:buClr>
              <a:buSzPts val="1800"/>
              <a:buFont typeface="Wingdings" panose="05000000000000000000" pitchFamily="2" charset="2"/>
              <a:buChar char="Ø"/>
            </a:pPr>
            <a:r>
              <a:rPr lang="en-US" sz="1600" b="1" dirty="0" err="1">
                <a:latin typeface="Consolas" panose="020B0609020204030204" pitchFamily="49" charset="0"/>
              </a:rPr>
              <a:t>sudo</a:t>
            </a:r>
            <a:r>
              <a:rPr lang="en-US" sz="1600" b="1" dirty="0">
                <a:latin typeface="Consolas" panose="020B0609020204030204" pitchFamily="49" charset="0"/>
              </a:rPr>
              <a:t> docker run  -e ALLOW_EMPTY_PASSWORD=yes  -v /path/to/</a:t>
            </a:r>
            <a:r>
              <a:rPr lang="en-US" sz="1600" b="1" dirty="0" err="1">
                <a:latin typeface="Consolas" panose="020B0609020204030204" pitchFamily="49" charset="0"/>
              </a:rPr>
              <a:t>mysql</a:t>
            </a:r>
            <a:r>
              <a:rPr lang="en-US" sz="1600" b="1" dirty="0">
                <a:latin typeface="Consolas" panose="020B0609020204030204" pitchFamily="49" charset="0"/>
              </a:rPr>
              <a:t>-persistence:/</a:t>
            </a:r>
            <a:r>
              <a:rPr lang="en-US" sz="1600" b="1" dirty="0" err="1">
                <a:latin typeface="Consolas" panose="020B0609020204030204" pitchFamily="49" charset="0"/>
              </a:rPr>
              <a:t>bitnami</a:t>
            </a:r>
            <a:r>
              <a:rPr lang="en-US" sz="1600" b="1" dirty="0">
                <a:latin typeface="Consolas" panose="020B0609020204030204" pitchFamily="49" charset="0"/>
              </a:rPr>
              <a:t>/</a:t>
            </a:r>
            <a:r>
              <a:rPr lang="en-US" sz="1600" b="1" dirty="0" err="1">
                <a:latin typeface="Consolas" panose="020B0609020204030204" pitchFamily="49" charset="0"/>
              </a:rPr>
              <a:t>mysql</a:t>
            </a:r>
            <a:r>
              <a:rPr lang="en-US" sz="1600" b="1" dirty="0">
                <a:latin typeface="Consolas" panose="020B0609020204030204" pitchFamily="49" charset="0"/>
              </a:rPr>
              <a:t>/data   </a:t>
            </a:r>
            <a:r>
              <a:rPr lang="en-US" sz="1600" b="1" dirty="0" err="1">
                <a:latin typeface="Consolas" panose="020B0609020204030204" pitchFamily="49" charset="0"/>
              </a:rPr>
              <a:t>bitnami</a:t>
            </a:r>
            <a:r>
              <a:rPr lang="en-US" sz="1600" b="1" dirty="0">
                <a:latin typeface="Consolas" panose="020B0609020204030204" pitchFamily="49" charset="0"/>
              </a:rPr>
              <a:t>/</a:t>
            </a:r>
            <a:r>
              <a:rPr lang="en-US" sz="1600" b="1" dirty="0" err="1">
                <a:latin typeface="Consolas" panose="020B0609020204030204" pitchFamily="49" charset="0"/>
              </a:rPr>
              <a:t>mysql:latest</a:t>
            </a:r>
            <a:endParaRPr lang="en-US" sz="1600" b="1" dirty="0">
              <a:latin typeface="Consolas" panose="020B0609020204030204" pitchFamily="49" charset="0"/>
            </a:endParaRPr>
          </a:p>
          <a:p>
            <a:pPr lvl="0">
              <a:lnSpc>
                <a:spcPct val="150000"/>
              </a:lnSpc>
              <a:spcBef>
                <a:spcPts val="1600"/>
              </a:spcBef>
              <a:buClr>
                <a:schemeClr val="dk1"/>
              </a:buClr>
              <a:buSzPts val="1800"/>
            </a:pPr>
            <a:endParaRPr lang="en-US" sz="1600" b="1" dirty="0">
              <a:latin typeface="Consolas" panose="020B0609020204030204" pitchFamily="49" charset="0"/>
            </a:endParaRPr>
          </a:p>
          <a:p>
            <a:pPr marL="285750" lvl="0" indent="-285750">
              <a:spcBef>
                <a:spcPts val="1600"/>
              </a:spcBef>
              <a:buClr>
                <a:schemeClr val="dk1"/>
              </a:buClr>
              <a:buSzPts val="1800"/>
              <a:buFont typeface="Wingdings" panose="05000000000000000000" pitchFamily="2" charset="2"/>
              <a:buChar char="ü"/>
            </a:pPr>
            <a:r>
              <a:rPr lang="en-US" sz="1600" b="1" i="1" dirty="0">
                <a:solidFill>
                  <a:schemeClr val="bg2"/>
                </a:solidFill>
              </a:rPr>
              <a:t> Creation d'un </a:t>
            </a:r>
            <a:r>
              <a:rPr lang="en-US" sz="1600" b="1" i="1" dirty="0" err="1">
                <a:solidFill>
                  <a:schemeClr val="bg2"/>
                </a:solidFill>
              </a:rPr>
              <a:t>utilisateur</a:t>
            </a:r>
            <a:r>
              <a:rPr lang="en-US" sz="1600" b="1" i="1" dirty="0">
                <a:solidFill>
                  <a:schemeClr val="bg2"/>
                </a:solidFill>
              </a:rPr>
              <a:t> de base de </a:t>
            </a:r>
            <a:r>
              <a:rPr lang="en-US" sz="1600" b="1" i="1" dirty="0" err="1">
                <a:solidFill>
                  <a:schemeClr val="bg2"/>
                </a:solidFill>
              </a:rPr>
              <a:t>données</a:t>
            </a:r>
            <a:r>
              <a:rPr lang="en-US" sz="1600" b="1" i="1" dirty="0">
                <a:solidFill>
                  <a:schemeClr val="bg2"/>
                </a:solidFill>
              </a:rPr>
              <a:t> </a:t>
            </a:r>
            <a:r>
              <a:rPr lang="en-US" sz="1600" b="1" i="1" dirty="0" err="1">
                <a:solidFill>
                  <a:schemeClr val="bg2"/>
                </a:solidFill>
              </a:rPr>
              <a:t>dés</a:t>
            </a:r>
            <a:r>
              <a:rPr lang="en-US" sz="1600" b="1" i="1" dirty="0">
                <a:solidFill>
                  <a:schemeClr val="bg2"/>
                </a:solidFill>
              </a:rPr>
              <a:t> le premier </a:t>
            </a:r>
            <a:r>
              <a:rPr lang="en-US" sz="1600" b="1" i="1" dirty="0" err="1">
                <a:solidFill>
                  <a:schemeClr val="bg2"/>
                </a:solidFill>
              </a:rPr>
              <a:t>démarrage</a:t>
            </a:r>
            <a:r>
              <a:rPr lang="en-US" sz="1600" b="1" i="1" dirty="0">
                <a:solidFill>
                  <a:schemeClr val="bg2"/>
                </a:solidFill>
              </a:rPr>
              <a:t>:</a:t>
            </a:r>
            <a:endParaRPr lang="en-US" sz="1600" b="1" dirty="0"/>
          </a:p>
          <a:p>
            <a:pPr lvl="0">
              <a:spcBef>
                <a:spcPts val="1600"/>
              </a:spcBef>
              <a:buClr>
                <a:schemeClr val="dk1"/>
              </a:buClr>
              <a:buSzPts val="1800"/>
            </a:pPr>
            <a:r>
              <a:rPr lang="en-US" sz="1600" b="1" dirty="0">
                <a:latin typeface="Consolas" panose="020B0609020204030204" pitchFamily="49" charset="0"/>
              </a:rPr>
              <a:t>&gt; </a:t>
            </a:r>
            <a:r>
              <a:rPr lang="en-US" sz="1600" b="1" dirty="0" err="1">
                <a:latin typeface="Consolas" panose="020B0609020204030204" pitchFamily="49" charset="0"/>
              </a:rPr>
              <a:t>sudo</a:t>
            </a:r>
            <a:r>
              <a:rPr lang="en-US" sz="1600" b="1" dirty="0">
                <a:latin typeface="Consolas" panose="020B0609020204030204" pitchFamily="49" charset="0"/>
              </a:rPr>
              <a:t> docker run --name </a:t>
            </a:r>
            <a:r>
              <a:rPr lang="en-US" sz="1600" b="1" dirty="0" err="1">
                <a:latin typeface="Consolas" panose="020B0609020204030204" pitchFamily="49" charset="0"/>
              </a:rPr>
              <a:t>mysql</a:t>
            </a:r>
            <a:r>
              <a:rPr lang="en-US" sz="1600" b="1" dirty="0">
                <a:latin typeface="Consolas" panose="020B0609020204030204" pitchFamily="49" charset="0"/>
              </a:rPr>
              <a:t> -e ALLOW_EMPTY_PASSWORD=yes \</a:t>
            </a:r>
          </a:p>
          <a:p>
            <a:pPr lvl="0">
              <a:spcBef>
                <a:spcPts val="1600"/>
              </a:spcBef>
              <a:buClr>
                <a:schemeClr val="dk1"/>
              </a:buClr>
              <a:buSzPts val="1800"/>
            </a:pPr>
            <a:r>
              <a:rPr lang="en-US" sz="1600" b="1" dirty="0">
                <a:latin typeface="Consolas" panose="020B0609020204030204" pitchFamily="49" charset="0"/>
              </a:rPr>
              <a:t>  -e MYSQL_USER=</a:t>
            </a:r>
            <a:r>
              <a:rPr lang="en-US" sz="1600" b="1" dirty="0" err="1">
                <a:latin typeface="Consolas" panose="020B0609020204030204" pitchFamily="49" charset="0"/>
              </a:rPr>
              <a:t>my_user</a:t>
            </a:r>
            <a:r>
              <a:rPr lang="en-US" sz="1600" b="1" dirty="0">
                <a:latin typeface="Consolas" panose="020B0609020204030204" pitchFamily="49" charset="0"/>
              </a:rPr>
              <a:t> -e MYSQL_PASSWORD=</a:t>
            </a:r>
            <a:r>
              <a:rPr lang="en-US" sz="1600" b="1" dirty="0" err="1">
                <a:latin typeface="Consolas" panose="020B0609020204030204" pitchFamily="49" charset="0"/>
              </a:rPr>
              <a:t>my_password</a:t>
            </a:r>
            <a:r>
              <a:rPr lang="en-US" sz="1600" b="1" dirty="0">
                <a:latin typeface="Consolas" panose="020B0609020204030204" pitchFamily="49" charset="0"/>
              </a:rPr>
              <a:t> \</a:t>
            </a:r>
          </a:p>
          <a:p>
            <a:pPr lvl="0">
              <a:spcBef>
                <a:spcPts val="1600"/>
              </a:spcBef>
              <a:buClr>
                <a:schemeClr val="dk1"/>
              </a:buClr>
              <a:buSzPts val="1800"/>
            </a:pPr>
            <a:r>
              <a:rPr lang="en-US" sz="1600" b="1" dirty="0">
                <a:latin typeface="Consolas" panose="020B0609020204030204" pitchFamily="49" charset="0"/>
              </a:rPr>
              <a:t>  -e MYSQL_DATABASE=</a:t>
            </a:r>
            <a:r>
              <a:rPr lang="en-US" sz="1600" b="1" dirty="0" err="1">
                <a:latin typeface="Consolas" panose="020B0609020204030204" pitchFamily="49" charset="0"/>
              </a:rPr>
              <a:t>my_database</a:t>
            </a:r>
            <a:r>
              <a:rPr lang="en-US" sz="1600" b="1" dirty="0">
                <a:latin typeface="Consolas" panose="020B0609020204030204" pitchFamily="49" charset="0"/>
              </a:rPr>
              <a:t>  </a:t>
            </a:r>
            <a:r>
              <a:rPr lang="en-US" sz="1600" b="1" dirty="0" err="1">
                <a:latin typeface="Consolas" panose="020B0609020204030204" pitchFamily="49" charset="0"/>
              </a:rPr>
              <a:t>bitnami</a:t>
            </a:r>
            <a:r>
              <a:rPr lang="en-US" sz="1600" b="1" dirty="0">
                <a:latin typeface="Consolas" panose="020B0609020204030204" pitchFamily="49" charset="0"/>
              </a:rPr>
              <a:t>/</a:t>
            </a:r>
            <a:r>
              <a:rPr lang="en-US" sz="1600" b="1" dirty="0" err="1">
                <a:latin typeface="Consolas" panose="020B0609020204030204" pitchFamily="49" charset="0"/>
              </a:rPr>
              <a:t>mysql:latest</a:t>
            </a:r>
            <a:endParaRPr sz="1600" b="1" dirty="0">
              <a:latin typeface="Consolas" panose="020B0609020204030204" pitchFamily="49" charset="0"/>
            </a:endParaRPr>
          </a:p>
        </p:txBody>
      </p:sp>
    </p:spTree>
    <p:extLst>
      <p:ext uri="{BB962C8B-B14F-4D97-AF65-F5344CB8AC3E}">
        <p14:creationId xmlns:p14="http://schemas.microsoft.com/office/powerpoint/2010/main" val="2446761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628650" y="365125"/>
            <a:ext cx="7886700" cy="723600"/>
          </a:xfrm>
          <a:prstGeom prst="rect">
            <a:avLst/>
          </a:prstGeom>
          <a:noFill/>
          <a:ln>
            <a:noFill/>
          </a:ln>
        </p:spPr>
        <p:txBody>
          <a:bodyPr spcFirstLastPara="1" wrap="square" lIns="91425" tIns="45700" rIns="91425" bIns="45700" anchor="ctr" anchorCtr="0">
            <a:noAutofit/>
          </a:bodyPr>
          <a:lstStyle/>
          <a:p>
            <a:pPr algn="ctr"/>
            <a:r>
              <a:rPr lang="fr-FR" b="1" dirty="0"/>
              <a:t>Installez MySQL sur </a:t>
            </a:r>
            <a:r>
              <a:rPr lang="fr-FR" b="1" dirty="0" err="1"/>
              <a:t>windows</a:t>
            </a:r>
            <a:endParaRPr dirty="0"/>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4</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sp>
        <p:nvSpPr>
          <p:cNvPr id="2" name="Rectangle 1">
            <a:extLst>
              <a:ext uri="{FF2B5EF4-FFF2-40B4-BE49-F238E27FC236}">
                <a16:creationId xmlns:a16="http://schemas.microsoft.com/office/drawing/2014/main" id="{767547B7-0229-42CF-A062-CDEEBF68F1F2}"/>
              </a:ext>
            </a:extLst>
          </p:cNvPr>
          <p:cNvSpPr/>
          <p:nvPr/>
        </p:nvSpPr>
        <p:spPr>
          <a:xfrm>
            <a:off x="171450" y="1088725"/>
            <a:ext cx="8661475" cy="1323439"/>
          </a:xfrm>
          <a:prstGeom prst="rect">
            <a:avLst/>
          </a:prstGeom>
        </p:spPr>
        <p:txBody>
          <a:bodyPr wrap="square">
            <a:spAutoFit/>
          </a:bodyPr>
          <a:lstStyle/>
          <a:p>
            <a:r>
              <a:rPr lang="fr-FR" sz="2000" dirty="0"/>
              <a:t>1- Installer </a:t>
            </a:r>
            <a:r>
              <a:rPr lang="fr-FR" sz="2000" dirty="0" err="1"/>
              <a:t>Chocolatey</a:t>
            </a:r>
            <a:r>
              <a:rPr lang="fr-FR" sz="2000" dirty="0"/>
              <a:t>, le gestionnaire de paquets pour Windows.</a:t>
            </a:r>
          </a:p>
          <a:p>
            <a:endParaRPr lang="fr-FR" sz="2000" dirty="0"/>
          </a:p>
          <a:p>
            <a:r>
              <a:rPr lang="fr-FR" sz="2000" dirty="0"/>
              <a:t>2- Lancer la commande « </a:t>
            </a:r>
            <a:r>
              <a:rPr lang="fr-FR" sz="2000" b="1" dirty="0"/>
              <a:t>choco </a:t>
            </a:r>
            <a:r>
              <a:rPr lang="fr-FR" sz="2000" b="1" dirty="0" err="1"/>
              <a:t>install</a:t>
            </a:r>
            <a:r>
              <a:rPr lang="fr-FR" sz="2000" b="1" dirty="0"/>
              <a:t> </a:t>
            </a:r>
            <a:r>
              <a:rPr lang="fr-FR" sz="2000" b="1" dirty="0" err="1"/>
              <a:t>mysql</a:t>
            </a:r>
            <a:r>
              <a:rPr lang="fr-FR" sz="2000" dirty="0"/>
              <a:t> » depuis une console PowerShell.</a:t>
            </a:r>
          </a:p>
        </p:txBody>
      </p:sp>
      <p:pic>
        <p:nvPicPr>
          <p:cNvPr id="3" name="Picture 2">
            <a:extLst>
              <a:ext uri="{FF2B5EF4-FFF2-40B4-BE49-F238E27FC236}">
                <a16:creationId xmlns:a16="http://schemas.microsoft.com/office/drawing/2014/main" id="{DE9B7A6B-CBB8-45E2-9F48-7D6469CCE8EA}"/>
              </a:ext>
            </a:extLst>
          </p:cNvPr>
          <p:cNvPicPr>
            <a:picLocks noChangeAspect="1"/>
          </p:cNvPicPr>
          <p:nvPr/>
        </p:nvPicPr>
        <p:blipFill>
          <a:blip r:embed="rId3"/>
          <a:stretch>
            <a:fillRect/>
          </a:stretch>
        </p:blipFill>
        <p:spPr>
          <a:xfrm>
            <a:off x="281465" y="2550072"/>
            <a:ext cx="8581070" cy="408071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Google Shape;36;p1"/>
          <p:cNvSpPr txBox="1">
            <a:spLocks noGrp="1"/>
          </p:cNvSpPr>
          <p:nvPr>
            <p:ph type="title"/>
          </p:nvPr>
        </p:nvSpPr>
        <p:spPr>
          <a:xfrm>
            <a:off x="585787" y="3886200"/>
            <a:ext cx="7772400" cy="1757362"/>
          </a:xfrm>
          <a:prstGeom prst="rect">
            <a:avLst/>
          </a:prstGeom>
          <a:noFill/>
          <a:ln>
            <a:noFill/>
          </a:ln>
        </p:spPr>
        <p:txBody>
          <a:bodyPr spcFirstLastPara="1" wrap="square" lIns="91425" tIns="45700" rIns="91425" bIns="45700" anchor="t" anchorCtr="0">
            <a:normAutofit/>
          </a:bodyPr>
          <a:lstStyle/>
          <a:p>
            <a:pPr lvl="0" algn="ctr">
              <a:buSzPts val="3600"/>
            </a:pPr>
            <a:r>
              <a:rPr lang="fr-FR" b="1" dirty="0"/>
              <a:t>Les moteurs de MYSQL</a:t>
            </a:r>
            <a:endParaRPr b="1" dirty="0"/>
          </a:p>
        </p:txBody>
      </p:sp>
    </p:spTree>
    <p:extLst>
      <p:ext uri="{BB962C8B-B14F-4D97-AF65-F5344CB8AC3E}">
        <p14:creationId xmlns:p14="http://schemas.microsoft.com/office/powerpoint/2010/main" val="1581927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lvl="0" algn="ctr">
              <a:lnSpc>
                <a:spcPct val="110000"/>
              </a:lnSpc>
              <a:spcBef>
                <a:spcPts val="1500"/>
              </a:spcBef>
              <a:spcAft>
                <a:spcPts val="800"/>
              </a:spcAft>
              <a:buSzPts val="1100"/>
            </a:pPr>
            <a:r>
              <a:rPr lang="fr-FR" sz="3200" b="1" dirty="0">
                <a:solidFill>
                  <a:schemeClr val="tx1"/>
                </a:solidFill>
                <a:highlight>
                  <a:srgbClr val="FFFFFF"/>
                </a:highlight>
              </a:rPr>
              <a:t>Les principaux moteurs</a:t>
            </a:r>
            <a:endParaRPr sz="3600" b="1" dirty="0"/>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6</a:t>
            </a:fld>
            <a:endParaRPr/>
          </a:p>
        </p:txBody>
      </p:sp>
      <p:sp>
        <p:nvSpPr>
          <p:cNvPr id="61" name="Google Shape;61;p24"/>
          <p:cNvSpPr txBox="1"/>
          <p:nvPr/>
        </p:nvSpPr>
        <p:spPr>
          <a:xfrm>
            <a:off x="211075" y="997658"/>
            <a:ext cx="8652000" cy="5632271"/>
          </a:xfrm>
          <a:prstGeom prst="rect">
            <a:avLst/>
          </a:prstGeom>
          <a:noFill/>
          <a:ln>
            <a:noFill/>
          </a:ln>
        </p:spPr>
        <p:txBody>
          <a:bodyPr spcFirstLastPara="1" wrap="square" lIns="91425" tIns="45700" rIns="91425" bIns="45700" anchor="t" anchorCtr="0">
            <a:spAutoFit/>
          </a:bodyPr>
          <a:lstStyle/>
          <a:p>
            <a:pPr marL="285750" lvl="0" indent="-285750" algn="just">
              <a:buFont typeface="Wingdings" panose="05000000000000000000" pitchFamily="2" charset="2"/>
              <a:buChar char="§"/>
            </a:pPr>
            <a:r>
              <a:rPr lang="fr-FR" sz="2400" dirty="0"/>
              <a:t>Un moteur de stockage est constitué d’algorithmes qui seront utilisés par le Système de Gestion de Base de Données Relationnelles pour enregistrer les données et les récupérer au moyen de requêtes SQL qui seront exécutées sur le système, elles-mêmes intégrées dans des transactions.</a:t>
            </a:r>
          </a:p>
          <a:p>
            <a:pPr lvl="0" algn="just"/>
            <a:endParaRPr lang="fr-FR" sz="2400" dirty="0"/>
          </a:p>
          <a:p>
            <a:pPr marL="285750" lvl="0" indent="-285750" algn="just">
              <a:buFont typeface="Wingdings" panose="05000000000000000000" pitchFamily="2" charset="2"/>
              <a:buChar char="§"/>
            </a:pPr>
            <a:r>
              <a:rPr lang="fr-FR" sz="2400" dirty="0"/>
              <a:t>MySQL propose plusieurs moteurs de stockages, ce qui diverge d’un grand nombre de concurrents qui n’en proposent qu'un seul.</a:t>
            </a:r>
          </a:p>
          <a:p>
            <a:pPr lvl="0" algn="just"/>
            <a:endParaRPr lang="fr-FR" sz="2400" dirty="0"/>
          </a:p>
          <a:p>
            <a:pPr marL="285750" lvl="0" indent="-285750" algn="just">
              <a:buFont typeface="Wingdings" panose="05000000000000000000" pitchFamily="2" charset="2"/>
              <a:buChar char="§"/>
            </a:pPr>
            <a:r>
              <a:rPr lang="fr-FR" sz="2400" dirty="0"/>
              <a:t>Les administrateurs système et les développeurs ont la possibilité de faire le choix du moteur qui sera le plus performant pour une action donnée.</a:t>
            </a:r>
            <a:endParaRPr sz="2400" b="1" dirty="0">
              <a:solidFill>
                <a:srgbClr val="737373"/>
              </a:solidFill>
            </a:endParaRPr>
          </a:p>
          <a:p>
            <a:pPr marL="0" marR="0" lvl="0" indent="0" algn="l" rtl="0">
              <a:lnSpc>
                <a:spcPct val="100000"/>
              </a:lnSpc>
              <a:spcBef>
                <a:spcPts val="0"/>
              </a:spcBef>
              <a:spcAft>
                <a:spcPts val="0"/>
              </a:spcAft>
              <a:buNone/>
            </a:pPr>
            <a:endParaRPr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lvl="0" algn="ctr">
              <a:lnSpc>
                <a:spcPct val="110000"/>
              </a:lnSpc>
              <a:spcBef>
                <a:spcPts val="1500"/>
              </a:spcBef>
              <a:spcAft>
                <a:spcPts val="800"/>
              </a:spcAft>
              <a:buSzPts val="1100"/>
            </a:pPr>
            <a:r>
              <a:rPr lang="fr-FR" sz="3200" b="1" dirty="0">
                <a:solidFill>
                  <a:schemeClr val="tx1"/>
                </a:solidFill>
                <a:highlight>
                  <a:srgbClr val="FFFFFF"/>
                </a:highlight>
              </a:rPr>
              <a:t>Les principaux moteurs</a:t>
            </a:r>
            <a:endParaRPr sz="3600" b="1" dirty="0"/>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7</a:t>
            </a:fld>
            <a:endParaRPr/>
          </a:p>
        </p:txBody>
      </p:sp>
      <p:sp>
        <p:nvSpPr>
          <p:cNvPr id="61" name="Google Shape;61;p24"/>
          <p:cNvSpPr txBox="1"/>
          <p:nvPr/>
        </p:nvSpPr>
        <p:spPr>
          <a:xfrm>
            <a:off x="246000" y="1278077"/>
            <a:ext cx="8652000" cy="5078273"/>
          </a:xfrm>
          <a:prstGeom prst="rect">
            <a:avLst/>
          </a:prstGeom>
          <a:noFill/>
          <a:ln>
            <a:noFill/>
          </a:ln>
        </p:spPr>
        <p:txBody>
          <a:bodyPr spcFirstLastPara="1" wrap="square" lIns="91425" tIns="45700" rIns="91425" bIns="45700" anchor="t" anchorCtr="0">
            <a:spAutoFit/>
          </a:bodyPr>
          <a:lstStyle/>
          <a:p>
            <a:pPr lvl="0"/>
            <a:r>
              <a:rPr lang="fr-FR" sz="2400" b="1" dirty="0">
                <a:solidFill>
                  <a:schemeClr val="tx1"/>
                </a:solidFill>
              </a:rPr>
              <a:t>Les principaux moteurs de stockage de MySQL:</a:t>
            </a:r>
          </a:p>
          <a:p>
            <a:pPr lvl="0"/>
            <a:endParaRPr lang="fr-FR" sz="2400" b="1" dirty="0">
              <a:solidFill>
                <a:srgbClr val="737373"/>
              </a:solidFill>
            </a:endParaRPr>
          </a:p>
          <a:p>
            <a:pPr marL="342900" lvl="0" indent="-342900">
              <a:lnSpc>
                <a:spcPct val="150000"/>
              </a:lnSpc>
              <a:buFont typeface="+mj-lt"/>
              <a:buAutoNum type="arabicPeriod"/>
            </a:pPr>
            <a:r>
              <a:rPr lang="fr-FR" sz="2400" b="1" dirty="0" err="1">
                <a:solidFill>
                  <a:schemeClr val="tx1"/>
                </a:solidFill>
              </a:rPr>
              <a:t>MyISAM</a:t>
            </a:r>
            <a:endParaRPr lang="fr-FR" sz="2400" b="1" dirty="0">
              <a:solidFill>
                <a:schemeClr val="tx1"/>
              </a:solidFill>
            </a:endParaRPr>
          </a:p>
          <a:p>
            <a:pPr marL="342900" lvl="0" indent="-342900">
              <a:lnSpc>
                <a:spcPct val="150000"/>
              </a:lnSpc>
              <a:buFont typeface="+mj-lt"/>
              <a:buAutoNum type="arabicPeriod"/>
            </a:pPr>
            <a:r>
              <a:rPr lang="fr-FR" sz="2400" b="1" dirty="0" err="1">
                <a:solidFill>
                  <a:schemeClr val="tx1"/>
                </a:solidFill>
              </a:rPr>
              <a:t>InnoDB</a:t>
            </a:r>
            <a:endParaRPr lang="fr-FR" sz="2400" b="1" dirty="0">
              <a:solidFill>
                <a:schemeClr val="tx1"/>
              </a:solidFill>
            </a:endParaRPr>
          </a:p>
          <a:p>
            <a:pPr marL="342900" lvl="0" indent="-342900">
              <a:lnSpc>
                <a:spcPct val="150000"/>
              </a:lnSpc>
              <a:buFont typeface="+mj-lt"/>
              <a:buAutoNum type="arabicPeriod"/>
            </a:pPr>
            <a:r>
              <a:rPr lang="fr-FR" sz="2400" b="1" dirty="0">
                <a:solidFill>
                  <a:schemeClr val="tx1"/>
                </a:solidFill>
              </a:rPr>
              <a:t>MERGE</a:t>
            </a:r>
          </a:p>
          <a:p>
            <a:pPr marL="342900" lvl="0" indent="-342900">
              <a:lnSpc>
                <a:spcPct val="150000"/>
              </a:lnSpc>
              <a:buFont typeface="+mj-lt"/>
              <a:buAutoNum type="arabicPeriod"/>
            </a:pPr>
            <a:r>
              <a:rPr lang="fr-FR" sz="2400" b="1" dirty="0">
                <a:solidFill>
                  <a:schemeClr val="tx1"/>
                </a:solidFill>
              </a:rPr>
              <a:t>MEMORY</a:t>
            </a:r>
          </a:p>
          <a:p>
            <a:pPr marL="342900" lvl="0" indent="-342900">
              <a:lnSpc>
                <a:spcPct val="150000"/>
              </a:lnSpc>
              <a:buFont typeface="+mj-lt"/>
              <a:buAutoNum type="arabicPeriod"/>
            </a:pPr>
            <a:r>
              <a:rPr lang="fr-FR" sz="2400" b="1" dirty="0">
                <a:solidFill>
                  <a:schemeClr val="tx1"/>
                </a:solidFill>
              </a:rPr>
              <a:t>BLACKHOLE</a:t>
            </a:r>
          </a:p>
          <a:p>
            <a:pPr marL="342900" lvl="0" indent="-342900">
              <a:lnSpc>
                <a:spcPct val="150000"/>
              </a:lnSpc>
              <a:buFont typeface="+mj-lt"/>
              <a:buAutoNum type="arabicPeriod"/>
            </a:pPr>
            <a:r>
              <a:rPr lang="fr-FR" sz="2400" b="1" dirty="0">
                <a:solidFill>
                  <a:schemeClr val="tx1"/>
                </a:solidFill>
              </a:rPr>
              <a:t>ARCHIVE</a:t>
            </a:r>
          </a:p>
          <a:p>
            <a:pPr marL="342900" lvl="0" indent="-342900">
              <a:lnSpc>
                <a:spcPct val="150000"/>
              </a:lnSpc>
              <a:buFont typeface="+mj-lt"/>
              <a:buAutoNum type="arabicPeriod"/>
            </a:pPr>
            <a:r>
              <a:rPr lang="fr-FR" sz="2400" b="1" dirty="0">
                <a:solidFill>
                  <a:schemeClr val="tx1"/>
                </a:solidFill>
              </a:rPr>
              <a:t>FEDERATED</a:t>
            </a:r>
            <a:endParaRPr sz="2400" b="1" dirty="0">
              <a:solidFill>
                <a:schemeClr val="tx1"/>
              </a:solidFill>
            </a:endParaRPr>
          </a:p>
          <a:p>
            <a:pPr marL="0" marR="0" lvl="0" indent="0" algn="l" rtl="0">
              <a:lnSpc>
                <a:spcPct val="100000"/>
              </a:lnSpc>
              <a:spcBef>
                <a:spcPts val="0"/>
              </a:spcBef>
              <a:spcAft>
                <a:spcPts val="0"/>
              </a:spcAft>
              <a:buNone/>
            </a:pPr>
            <a:endParaRPr sz="2400" dirty="0"/>
          </a:p>
        </p:txBody>
      </p:sp>
    </p:spTree>
    <p:extLst>
      <p:ext uri="{BB962C8B-B14F-4D97-AF65-F5344CB8AC3E}">
        <p14:creationId xmlns:p14="http://schemas.microsoft.com/office/powerpoint/2010/main" val="3786269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dirty="0" err="1">
                <a:highlight>
                  <a:srgbClr val="FFFFFF"/>
                </a:highlight>
              </a:rPr>
              <a:t>MyISAM</a:t>
            </a:r>
            <a:endParaRPr sz="3600" b="1" dirty="0"/>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8</a:t>
            </a:fld>
            <a:endParaRPr/>
          </a:p>
        </p:txBody>
      </p:sp>
      <p:sp>
        <p:nvSpPr>
          <p:cNvPr id="61" name="Google Shape;61;p24"/>
          <p:cNvSpPr txBox="1"/>
          <p:nvPr/>
        </p:nvSpPr>
        <p:spPr>
          <a:xfrm>
            <a:off x="246000" y="715110"/>
            <a:ext cx="8652000" cy="6001603"/>
          </a:xfrm>
          <a:prstGeom prst="rect">
            <a:avLst/>
          </a:prstGeom>
          <a:noFill/>
          <a:ln>
            <a:noFill/>
          </a:ln>
        </p:spPr>
        <p:txBody>
          <a:bodyPr spcFirstLastPara="1" wrap="square" lIns="91425" tIns="45700" rIns="91425" bIns="45700" anchor="t" anchorCtr="0">
            <a:spAutoFit/>
          </a:bodyPr>
          <a:lstStyle/>
          <a:p>
            <a:pPr marL="285750" lvl="0" indent="-285750" algn="just">
              <a:buFont typeface="Wingdings" panose="05000000000000000000" pitchFamily="2" charset="2"/>
              <a:buChar char="§"/>
            </a:pPr>
            <a:r>
              <a:rPr lang="fr-FR" sz="2400" dirty="0" err="1"/>
              <a:t>MyISAM</a:t>
            </a:r>
            <a:r>
              <a:rPr lang="fr-FR" sz="2400" dirty="0"/>
              <a:t> est le moteur par défaut dans les versions de MySQL inférieures à 5.5 et ce, depuis la version 3.23. </a:t>
            </a:r>
          </a:p>
          <a:p>
            <a:pPr lvl="0" algn="just"/>
            <a:endParaRPr lang="fr-FR" sz="2400" dirty="0"/>
          </a:p>
          <a:p>
            <a:pPr marL="285750" lvl="0" indent="-285750" algn="just">
              <a:buFont typeface="Wingdings" panose="05000000000000000000" pitchFamily="2" charset="2"/>
              <a:buChar char="§"/>
            </a:pPr>
            <a:r>
              <a:rPr lang="fr-FR" sz="2400" dirty="0" err="1"/>
              <a:t>MyISAM</a:t>
            </a:r>
            <a:r>
              <a:rPr lang="fr-FR" sz="2400" dirty="0"/>
              <a:t> est un moteur </a:t>
            </a:r>
            <a:r>
              <a:rPr lang="fr-FR" sz="2400" b="1" dirty="0"/>
              <a:t>non-transactionnel</a:t>
            </a:r>
            <a:r>
              <a:rPr lang="fr-FR" sz="2400" dirty="0"/>
              <a:t> ce qui explique qu'il est rapide (surtout en lecture). </a:t>
            </a:r>
          </a:p>
          <a:p>
            <a:pPr marL="285750" lvl="0" indent="-285750" algn="just">
              <a:buFont typeface="Wingdings" panose="05000000000000000000" pitchFamily="2" charset="2"/>
              <a:buChar char="§"/>
            </a:pPr>
            <a:endParaRPr lang="fr-FR" sz="2400" dirty="0"/>
          </a:p>
          <a:p>
            <a:pPr marL="285750" lvl="0" indent="-285750" algn="just">
              <a:buFont typeface="Wingdings" panose="05000000000000000000" pitchFamily="2" charset="2"/>
              <a:buChar char="§"/>
            </a:pPr>
            <a:r>
              <a:rPr lang="fr-FR" sz="2400" dirty="0"/>
              <a:t>Il faut noter qu'il </a:t>
            </a:r>
            <a:r>
              <a:rPr lang="fr-FR" sz="2400" b="1" dirty="0"/>
              <a:t>ne gère ni les relations</a:t>
            </a:r>
            <a:r>
              <a:rPr lang="fr-FR" sz="2400" dirty="0"/>
              <a:t>, ni </a:t>
            </a:r>
            <a:r>
              <a:rPr lang="fr-FR" sz="2400" b="1" dirty="0"/>
              <a:t>les transactions</a:t>
            </a:r>
            <a:r>
              <a:rPr lang="fr-FR" sz="2400" dirty="0"/>
              <a:t>. </a:t>
            </a:r>
          </a:p>
          <a:p>
            <a:pPr marL="285750" lvl="0" indent="-285750" algn="just">
              <a:buFont typeface="Wingdings" panose="05000000000000000000" pitchFamily="2" charset="2"/>
              <a:buChar char="§"/>
            </a:pPr>
            <a:endParaRPr lang="fr-FR" sz="2400" dirty="0"/>
          </a:p>
          <a:p>
            <a:pPr marL="285750" lvl="0" indent="-285750" algn="just">
              <a:buFont typeface="Wingdings" panose="05000000000000000000" pitchFamily="2" charset="2"/>
              <a:buChar char="§"/>
            </a:pPr>
            <a:r>
              <a:rPr lang="fr-FR" sz="2400" dirty="0"/>
              <a:t>C’est un moteur qui perd énormément en </a:t>
            </a:r>
            <a:r>
              <a:rPr lang="fr-FR" sz="2400" b="1" dirty="0">
                <a:solidFill>
                  <a:srgbClr val="FF0000"/>
                </a:solidFill>
              </a:rPr>
              <a:t>intégrité</a:t>
            </a:r>
            <a:r>
              <a:rPr lang="fr-FR" sz="2400" dirty="0"/>
              <a:t> à cause des points précédents, en revanche il gagne de la </a:t>
            </a:r>
            <a:r>
              <a:rPr lang="fr-FR" sz="2400" b="1" dirty="0">
                <a:solidFill>
                  <a:srgbClr val="00B050"/>
                </a:solidFill>
              </a:rPr>
              <a:t>vitesse</a:t>
            </a:r>
            <a:r>
              <a:rPr lang="fr-FR" sz="2400" dirty="0"/>
              <a:t>.</a:t>
            </a:r>
          </a:p>
          <a:p>
            <a:pPr marL="285750" lvl="0" indent="-285750" algn="just">
              <a:buFont typeface="Wingdings" panose="05000000000000000000" pitchFamily="2" charset="2"/>
              <a:buChar char="§"/>
            </a:pPr>
            <a:endParaRPr lang="fr-FR" sz="2400" dirty="0"/>
          </a:p>
          <a:p>
            <a:pPr marL="285750" lvl="0" indent="-285750" algn="just">
              <a:buFont typeface="Wingdings" panose="05000000000000000000" pitchFamily="2" charset="2"/>
              <a:buChar char="§"/>
            </a:pPr>
            <a:r>
              <a:rPr lang="fr-FR" sz="2400" dirty="0"/>
              <a:t>Il faut savoir qu'une table utilisant </a:t>
            </a:r>
            <a:r>
              <a:rPr lang="fr-FR" sz="2400" dirty="0" err="1"/>
              <a:t>MyISAM</a:t>
            </a:r>
            <a:r>
              <a:rPr lang="fr-FR" sz="2400" dirty="0"/>
              <a:t> est </a:t>
            </a:r>
            <a:r>
              <a:rPr lang="fr-FR" sz="2400" b="1" dirty="0">
                <a:solidFill>
                  <a:srgbClr val="002060"/>
                </a:solidFill>
              </a:rPr>
              <a:t>verrouillée</a:t>
            </a:r>
            <a:r>
              <a:rPr lang="fr-FR" sz="2400" dirty="0"/>
              <a:t> en lecture et en écriture si un utilisateur est en train d’écrire des données. Ainsi, il faudra attendre que l’écriture soit terminée pour pouvoir écrire de nouveau.</a:t>
            </a:r>
          </a:p>
        </p:txBody>
      </p:sp>
    </p:spTree>
    <p:extLst>
      <p:ext uri="{BB962C8B-B14F-4D97-AF65-F5344CB8AC3E}">
        <p14:creationId xmlns:p14="http://schemas.microsoft.com/office/powerpoint/2010/main" val="4270194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93725" y="141287"/>
            <a:ext cx="7886700" cy="473075"/>
          </a:xfrm>
          <a:prstGeom prst="rect">
            <a:avLst/>
          </a:prstGeom>
          <a:noFill/>
          <a:ln>
            <a:noFill/>
          </a:ln>
        </p:spPr>
        <p:txBody>
          <a:bodyPr spcFirstLastPara="1" wrap="square" lIns="91425" tIns="45700" rIns="91425" bIns="45700" anchor="ctr" anchorCtr="0">
            <a:noAutofit/>
          </a:bodyPr>
          <a:lstStyle/>
          <a:p>
            <a:pPr algn="ctr"/>
            <a:r>
              <a:rPr lang="fr-FR" dirty="0" err="1">
                <a:highlight>
                  <a:srgbClr val="FFFFFF"/>
                </a:highlight>
              </a:rPr>
              <a:t>MyISAM</a:t>
            </a:r>
            <a:endParaRPr sz="3600" b="1" dirty="0"/>
          </a:p>
        </p:txBody>
      </p:sp>
      <p:sp>
        <p:nvSpPr>
          <p:cNvPr id="60" name="Google Shape;6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9</a:t>
            </a:fld>
            <a:endParaRPr/>
          </a:p>
        </p:txBody>
      </p:sp>
      <p:sp>
        <p:nvSpPr>
          <p:cNvPr id="61" name="Google Shape;61;p24"/>
          <p:cNvSpPr txBox="1"/>
          <p:nvPr/>
        </p:nvSpPr>
        <p:spPr>
          <a:xfrm>
            <a:off x="246000" y="938736"/>
            <a:ext cx="8652000" cy="3785611"/>
          </a:xfrm>
          <a:prstGeom prst="rect">
            <a:avLst/>
          </a:prstGeom>
          <a:noFill/>
          <a:ln>
            <a:noFill/>
          </a:ln>
        </p:spPr>
        <p:txBody>
          <a:bodyPr spcFirstLastPara="1" wrap="square" lIns="91425" tIns="45700" rIns="91425" bIns="45700" anchor="t" anchorCtr="0">
            <a:spAutoFit/>
          </a:bodyPr>
          <a:lstStyle/>
          <a:p>
            <a:pPr marL="285750" lvl="0" indent="-285750" algn="just">
              <a:buFont typeface="Wingdings" panose="05000000000000000000" pitchFamily="2" charset="2"/>
              <a:buChar char="§"/>
            </a:pPr>
            <a:r>
              <a:rPr lang="fr-FR" sz="2400" dirty="0" err="1"/>
              <a:t>MyISAM</a:t>
            </a:r>
            <a:r>
              <a:rPr lang="fr-FR" sz="2400" dirty="0"/>
              <a:t> est également un moteur gérant l’indexation des contenus, et est le seul qui permet de créer des index de type FULLTEXT sur des champs de type TEXT.</a:t>
            </a:r>
          </a:p>
          <a:p>
            <a:pPr lvl="0" algn="just"/>
            <a:endParaRPr lang="fr-FR" sz="2400" dirty="0"/>
          </a:p>
          <a:p>
            <a:pPr marL="285750" lvl="0" indent="-285750" algn="just">
              <a:buFont typeface="Wingdings" panose="05000000000000000000" pitchFamily="2" charset="2"/>
              <a:buChar char="§"/>
            </a:pPr>
            <a:r>
              <a:rPr lang="fr-FR" sz="2400" dirty="0"/>
              <a:t>Cela a pour but de rendre une recherche plus rapide et efficace que nos recherches habituelles avec « LIKE ». Ainsi si vous souhaitez rechercher des données, c’est un moteur à privilégier.</a:t>
            </a:r>
          </a:p>
          <a:p>
            <a:pPr marL="285750" lvl="0" indent="-285750" algn="just">
              <a:buFont typeface="Wingdings" panose="05000000000000000000" pitchFamily="2" charset="2"/>
              <a:buChar char="§"/>
            </a:pPr>
            <a:endParaRPr lang="fr-FR" sz="2400" dirty="0"/>
          </a:p>
          <a:p>
            <a:pPr marL="285750" lvl="0" indent="-285750" algn="just">
              <a:buFont typeface="Wingdings" panose="05000000000000000000" pitchFamily="2" charset="2"/>
              <a:buChar char="§"/>
            </a:pPr>
            <a:r>
              <a:rPr lang="fr-FR" sz="2400" dirty="0"/>
              <a:t>Exemple:</a:t>
            </a:r>
          </a:p>
        </p:txBody>
      </p:sp>
      <p:pic>
        <p:nvPicPr>
          <p:cNvPr id="2" name="Picture 1">
            <a:extLst>
              <a:ext uri="{FF2B5EF4-FFF2-40B4-BE49-F238E27FC236}">
                <a16:creationId xmlns:a16="http://schemas.microsoft.com/office/drawing/2014/main" id="{D139966A-030C-421F-BC7E-E87D13984746}"/>
              </a:ext>
            </a:extLst>
          </p:cNvPr>
          <p:cNvPicPr>
            <a:picLocks noChangeAspect="1"/>
          </p:cNvPicPr>
          <p:nvPr/>
        </p:nvPicPr>
        <p:blipFill>
          <a:blip r:embed="rId3"/>
          <a:stretch>
            <a:fillRect/>
          </a:stretch>
        </p:blipFill>
        <p:spPr>
          <a:xfrm>
            <a:off x="271455" y="5048721"/>
            <a:ext cx="8531239" cy="1443566"/>
          </a:xfrm>
          <a:prstGeom prst="rect">
            <a:avLst/>
          </a:prstGeom>
        </p:spPr>
      </p:pic>
    </p:spTree>
    <p:extLst>
      <p:ext uri="{BB962C8B-B14F-4D97-AF65-F5344CB8AC3E}">
        <p14:creationId xmlns:p14="http://schemas.microsoft.com/office/powerpoint/2010/main" val="117479591"/>
      </p:ext>
    </p:extLst>
  </p:cSld>
  <p:clrMapOvr>
    <a:masterClrMapping/>
  </p:clrMapOvr>
</p:sld>
</file>

<file path=ppt/theme/theme1.xml><?xml version="1.0" encoding="utf-8"?>
<a:theme xmlns:a="http://schemas.openxmlformats.org/drawingml/2006/main" name="3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TotalTime>
  <Words>1503</Words>
  <Application>Microsoft Office PowerPoint</Application>
  <PresentationFormat>On-screen Show (4:3)</PresentationFormat>
  <Paragraphs>150</Paragraphs>
  <Slides>21</Slides>
  <Notes>21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21</vt:i4>
      </vt:variant>
    </vt:vector>
  </HeadingPairs>
  <TitlesOfParts>
    <vt:vector size="27" baseType="lpstr">
      <vt:lpstr>Arial</vt:lpstr>
      <vt:lpstr>Wingdings</vt:lpstr>
      <vt:lpstr>Calibri</vt:lpstr>
      <vt:lpstr>Consolas</vt:lpstr>
      <vt:lpstr>3_Office Theme</vt:lpstr>
      <vt:lpstr>2_Office Theme</vt:lpstr>
      <vt:lpstr>MYSQL</vt:lpstr>
      <vt:lpstr>Installez MySQL sur Docker</vt:lpstr>
      <vt:lpstr>Installez MySQL sur Docker</vt:lpstr>
      <vt:lpstr>Installez MySQL sur windows</vt:lpstr>
      <vt:lpstr>Les moteurs de MYSQL</vt:lpstr>
      <vt:lpstr>Les principaux moteurs</vt:lpstr>
      <vt:lpstr>Les principaux moteurs</vt:lpstr>
      <vt:lpstr>MyISAM</vt:lpstr>
      <vt:lpstr>MyISAM</vt:lpstr>
      <vt:lpstr>InnoDB</vt:lpstr>
      <vt:lpstr>MERGE</vt:lpstr>
      <vt:lpstr>MERGE</vt:lpstr>
      <vt:lpstr>MEMORY</vt:lpstr>
      <vt:lpstr>MEMORY</vt:lpstr>
      <vt:lpstr>BLACKHOLE</vt:lpstr>
      <vt:lpstr>ARCHIVE</vt:lpstr>
      <vt:lpstr>FEDERATED</vt:lpstr>
      <vt:lpstr>FEDERATED</vt:lpstr>
      <vt:lpstr>FEDERATED</vt:lpstr>
      <vt:lpstr>Autre moteurs…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 Introduction to Blockchain  The Bitcoin Blockchain   </dc:title>
  <dc:creator>rishik</dc:creator>
  <cp:lastModifiedBy>Ahmed Hosni</cp:lastModifiedBy>
  <cp:revision>17</cp:revision>
  <dcterms:created xsi:type="dcterms:W3CDTF">2012-09-27T10:11:07Z</dcterms:created>
  <dcterms:modified xsi:type="dcterms:W3CDTF">2019-11-26T21:22:30Z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0x01010039668769A69D98409B120A8F0C997A1300750D0261E1EFCC46A9FBC9BE55ECD7AB</vt:lpwstr>
  </property>
  <property fmtid="{D5CDD505-2E9C-101B-9397-08002B2CF9AE}" pid="3" name="TaxKeyword">
    <vt:lpwstr/>
  </property>
  <property fmtid="{D5CDD505-2E9C-101B-9397-08002B2CF9AE}" pid="4" name="TaxCatchAll">
    <vt:lpwstr/>
  </property>
  <property fmtid="{D5CDD505-2E9C-101B-9397-08002B2CF9AE}" pid="5" name="TaxKeywordTaxHTField">
    <vt:lpwstr/>
  </property>
  <property fmtid="{D5CDD505-2E9C-101B-9397-08002B2CF9AE}" pid="6" name="Topics">
    <vt:lpwstr/>
  </property>
  <property fmtid="{D5CDD505-2E9C-101B-9397-08002B2CF9AE}" pid="7" name="Language">
    <vt:lpwstr>English</vt:lpwstr>
  </property>
  <property fmtid="{D5CDD505-2E9C-101B-9397-08002B2CF9AE}" pid="8" name="Classification">
    <vt:lpwstr>Public</vt:lpwstr>
  </property>
  <property fmtid="{D5CDD505-2E9C-101B-9397-08002B2CF9AE}" pid="9" name="ST OrganizationTaxHTField0">
    <vt:lpwstr/>
  </property>
  <property fmtid="{D5CDD505-2E9C-101B-9397-08002B2CF9AE}" pid="10" name="Doc Date">
    <vt:lpwstr>2012-03-02T14:54:27Z</vt:lpwstr>
  </property>
  <property fmtid="{D5CDD505-2E9C-101B-9397-08002B2CF9AE}" pid="11" name="RoutingRuleDescription">
    <vt:lpwstr/>
  </property>
  <property fmtid="{D5CDD505-2E9C-101B-9397-08002B2CF9AE}" pid="12" name="TopicsTaxHTField0">
    <vt:lpwstr/>
  </property>
  <property fmtid="{D5CDD505-2E9C-101B-9397-08002B2CF9AE}" pid="13" name="PublishingContact">
    <vt:lpwstr/>
  </property>
  <property fmtid="{D5CDD505-2E9C-101B-9397-08002B2CF9AE}" pid="14" name="hfd4f7438eb64b4fb2740c42c2d09f06">
    <vt:lpwstr/>
  </property>
  <property fmtid="{D5CDD505-2E9C-101B-9397-08002B2CF9AE}" pid="15" name="Sub TopicTaxHTField0">
    <vt:lpwstr/>
  </property>
</Properties>
</file>