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67"/>
  </p:notesMasterIdLst>
  <p:sldIdLst>
    <p:sldId id="256" r:id="rId3"/>
    <p:sldId id="257" r:id="rId4"/>
    <p:sldId id="290" r:id="rId5"/>
    <p:sldId id="289" r:id="rId6"/>
    <p:sldId id="286"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285" r:id="rId60"/>
    <p:sldId id="344" r:id="rId61"/>
    <p:sldId id="345" r:id="rId62"/>
    <p:sldId id="346" r:id="rId63"/>
    <p:sldId id="347" r:id="rId64"/>
    <p:sldId id="348" r:id="rId65"/>
    <p:sldId id="343" r:id="rId66"/>
  </p:sldIdLst>
  <p:sldSz cx="9144000" cy="6858000" type="screen4x3"/>
  <p:notesSz cx="6858000" cy="9144000"/>
  <p:embeddedFontLst>
    <p:embeddedFont>
      <p:font typeface="Calibri" panose="020F0502020204030204" pitchFamily="34" charset="0"/>
      <p:regular r:id="rId68"/>
      <p:bold r:id="rId69"/>
      <p:italic r:id="rId70"/>
      <p:boldItalic r:id="rId71"/>
    </p:embeddedFont>
    <p:embeddedFont>
      <p:font typeface="Consolas" panose="020B0609020204030204" pitchFamily="49"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orient="horz" pos="812">
          <p15:clr>
            <a:srgbClr val="000000"/>
          </p15:clr>
        </p15:guide>
        <p15:guide id="3"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6" roundtripDataSignature="AMtx7mgdwha1DXh13JkAsd7RYtQbsz3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390FB-4590-4AD1-B7F3-0478CE26943B}">
  <a:tblStyle styleId="{B96390FB-4590-4AD1-B7F3-0478CE269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77" autoAdjust="0"/>
  </p:normalViewPr>
  <p:slideViewPr>
    <p:cSldViewPr snapToGrid="0">
      <p:cViewPr varScale="1">
        <p:scale>
          <a:sx n="57" d="100"/>
          <a:sy n="57" d="100"/>
        </p:scale>
        <p:origin x="1776" y="48"/>
      </p:cViewPr>
      <p:guideLst>
        <p:guide orient="horz" pos="2160"/>
        <p:guide orient="horz" pos="8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1.fntdata"/><Relationship Id="rId76" Type="http://customschemas.google.com/relationships/presentationmetadata" Target="meta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7.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98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8676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98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171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8818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846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539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666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023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76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066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1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254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352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963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56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918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60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9666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28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46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448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281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90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4716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102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030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809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034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167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174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7293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512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726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822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25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1146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528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3464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638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9557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95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83947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30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0155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152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794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1131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4415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1772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94835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39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444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7647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8333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235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4699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250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22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79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135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85056" y="4281115"/>
            <a:ext cx="7772400" cy="13620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3">
            <a:alphaModFix/>
          </a:blip>
          <a:srcRect l="18260" r="10397" b="48524"/>
          <a:stretch/>
        </p:blipFill>
        <p:spPr>
          <a:xfrm>
            <a:off x="0" y="4762"/>
            <a:ext cx="9144000" cy="3911600"/>
          </a:xfrm>
          <a:prstGeom prst="rect">
            <a:avLst/>
          </a:prstGeom>
          <a:noFill/>
          <a:ln>
            <a:noFill/>
          </a:ln>
        </p:spPr>
      </p:pic>
      <p:sp>
        <p:nvSpPr>
          <p:cNvPr id="11" name="Google Shape;11;p3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dirty="0"/>
              <a:t>Programmation orientée objet en Python</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Encore mieux !</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10</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E08E4703-B71B-48CF-96C8-F97DDC5E8277}"/>
              </a:ext>
            </a:extLst>
          </p:cNvPr>
          <p:cNvPicPr>
            <a:picLocks noChangeAspect="1"/>
          </p:cNvPicPr>
          <p:nvPr/>
        </p:nvPicPr>
        <p:blipFill>
          <a:blip r:embed="rId3"/>
          <a:stretch>
            <a:fillRect/>
          </a:stretch>
        </p:blipFill>
        <p:spPr>
          <a:xfrm>
            <a:off x="50799" y="1501315"/>
            <a:ext cx="9016033" cy="2952152"/>
          </a:xfrm>
          <a:prstGeom prst="rect">
            <a:avLst/>
          </a:prstGeom>
        </p:spPr>
      </p:pic>
    </p:spTree>
    <p:extLst>
      <p:ext uri="{BB962C8B-B14F-4D97-AF65-F5344CB8AC3E}">
        <p14:creationId xmlns:p14="http://schemas.microsoft.com/office/powerpoint/2010/main" val="302672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Encore mieux !</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11</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F48B4E0B-058C-45A8-9C4B-0B1D478C7EC2}"/>
              </a:ext>
            </a:extLst>
          </p:cNvPr>
          <p:cNvPicPr>
            <a:picLocks noChangeAspect="1"/>
          </p:cNvPicPr>
          <p:nvPr/>
        </p:nvPicPr>
        <p:blipFill>
          <a:blip r:embed="rId3"/>
          <a:stretch>
            <a:fillRect/>
          </a:stretch>
        </p:blipFill>
        <p:spPr>
          <a:xfrm>
            <a:off x="-1" y="1177015"/>
            <a:ext cx="9144001" cy="2642373"/>
          </a:xfrm>
          <a:prstGeom prst="rect">
            <a:avLst/>
          </a:prstGeom>
        </p:spPr>
      </p:pic>
      <p:pic>
        <p:nvPicPr>
          <p:cNvPr id="4" name="Picture 3">
            <a:extLst>
              <a:ext uri="{FF2B5EF4-FFF2-40B4-BE49-F238E27FC236}">
                <a16:creationId xmlns:a16="http://schemas.microsoft.com/office/drawing/2014/main" id="{FC365D17-113C-4775-891A-775AF7F78321}"/>
              </a:ext>
            </a:extLst>
          </p:cNvPr>
          <p:cNvPicPr>
            <a:picLocks noChangeAspect="1"/>
          </p:cNvPicPr>
          <p:nvPr/>
        </p:nvPicPr>
        <p:blipFill>
          <a:blip r:embed="rId4"/>
          <a:stretch>
            <a:fillRect/>
          </a:stretch>
        </p:blipFill>
        <p:spPr>
          <a:xfrm>
            <a:off x="0" y="3697708"/>
            <a:ext cx="9144000" cy="1895848"/>
          </a:xfrm>
          <a:prstGeom prst="rect">
            <a:avLst/>
          </a:prstGeom>
        </p:spPr>
      </p:pic>
    </p:spTree>
    <p:extLst>
      <p:ext uri="{BB962C8B-B14F-4D97-AF65-F5344CB8AC3E}">
        <p14:creationId xmlns:p14="http://schemas.microsoft.com/office/powerpoint/2010/main" val="204447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err="1"/>
              <a:t>Denitions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12</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61177E34-5C0A-4E23-901F-B4F958CCC0AA}"/>
              </a:ext>
            </a:extLst>
          </p:cNvPr>
          <p:cNvPicPr>
            <a:picLocks noChangeAspect="1"/>
          </p:cNvPicPr>
          <p:nvPr/>
        </p:nvPicPr>
        <p:blipFill>
          <a:blip r:embed="rId3"/>
          <a:stretch>
            <a:fillRect/>
          </a:stretch>
        </p:blipFill>
        <p:spPr>
          <a:xfrm>
            <a:off x="0" y="1162846"/>
            <a:ext cx="9131869" cy="4577553"/>
          </a:xfrm>
          <a:prstGeom prst="rect">
            <a:avLst/>
          </a:prstGeom>
        </p:spPr>
      </p:pic>
    </p:spTree>
    <p:extLst>
      <p:ext uri="{BB962C8B-B14F-4D97-AF65-F5344CB8AC3E}">
        <p14:creationId xmlns:p14="http://schemas.microsoft.com/office/powerpoint/2010/main" val="416863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err="1"/>
              <a:t>Denitions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13</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AD2D79E7-717B-43F7-B9AC-0C8F55D3C0E4}"/>
              </a:ext>
            </a:extLst>
          </p:cNvPr>
          <p:cNvPicPr>
            <a:picLocks noChangeAspect="1"/>
          </p:cNvPicPr>
          <p:nvPr/>
        </p:nvPicPr>
        <p:blipFill>
          <a:blip r:embed="rId3"/>
          <a:stretch>
            <a:fillRect/>
          </a:stretch>
        </p:blipFill>
        <p:spPr>
          <a:xfrm>
            <a:off x="136530" y="860150"/>
            <a:ext cx="8976540" cy="4812517"/>
          </a:xfrm>
          <a:prstGeom prst="rect">
            <a:avLst/>
          </a:prstGeom>
        </p:spPr>
      </p:pic>
    </p:spTree>
    <p:extLst>
      <p:ext uri="{BB962C8B-B14F-4D97-AF65-F5344CB8AC3E}">
        <p14:creationId xmlns:p14="http://schemas.microsoft.com/office/powerpoint/2010/main" val="2248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Classe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7088ECCE-3CE1-4450-AA61-A9ECCF31FD35}"/>
              </a:ext>
            </a:extLst>
          </p:cNvPr>
          <p:cNvPicPr>
            <a:picLocks noChangeAspect="1"/>
          </p:cNvPicPr>
          <p:nvPr/>
        </p:nvPicPr>
        <p:blipFill>
          <a:blip r:embed="rId3"/>
          <a:stretch>
            <a:fillRect/>
          </a:stretch>
        </p:blipFill>
        <p:spPr>
          <a:xfrm>
            <a:off x="0" y="1447800"/>
            <a:ext cx="9144000" cy="3310467"/>
          </a:xfrm>
          <a:prstGeom prst="rect">
            <a:avLst/>
          </a:prstGeom>
        </p:spPr>
      </p:pic>
    </p:spTree>
    <p:extLst>
      <p:ext uri="{BB962C8B-B14F-4D97-AF65-F5344CB8AC3E}">
        <p14:creationId xmlns:p14="http://schemas.microsoft.com/office/powerpoint/2010/main" val="142824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Notation graphique : </a:t>
            </a:r>
            <a:r>
              <a:rPr lang="fr-FR" sz="2400" dirty="0"/>
              <a:t>UML (</a:t>
            </a:r>
            <a:r>
              <a:rPr lang="fr-FR" sz="2400" dirty="0" err="1"/>
              <a:t>Unified</a:t>
            </a:r>
            <a:r>
              <a:rPr lang="fr-FR" sz="2400" dirty="0"/>
              <a:t> Modeling </a:t>
            </a:r>
            <a:r>
              <a:rPr lang="fr-FR" sz="2400" dirty="0" err="1"/>
              <a:t>Language</a:t>
            </a:r>
            <a:r>
              <a:rPr lang="fr-FR" sz="2400" dirty="0"/>
              <a:t>)</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123A6A60-E8BB-4BA0-95B5-F8735B954C77}"/>
              </a:ext>
            </a:extLst>
          </p:cNvPr>
          <p:cNvPicPr>
            <a:picLocks noChangeAspect="1"/>
          </p:cNvPicPr>
          <p:nvPr/>
        </p:nvPicPr>
        <p:blipFill>
          <a:blip r:embed="rId3"/>
          <a:stretch>
            <a:fillRect/>
          </a:stretch>
        </p:blipFill>
        <p:spPr>
          <a:xfrm>
            <a:off x="0" y="1938129"/>
            <a:ext cx="9115104" cy="3616004"/>
          </a:xfrm>
          <a:prstGeom prst="rect">
            <a:avLst/>
          </a:prstGeom>
        </p:spPr>
      </p:pic>
    </p:spTree>
    <p:extLst>
      <p:ext uri="{BB962C8B-B14F-4D97-AF65-F5344CB8AC3E}">
        <p14:creationId xmlns:p14="http://schemas.microsoft.com/office/powerpoint/2010/main" val="264713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Notation graphique : </a:t>
            </a:r>
            <a:r>
              <a:rPr lang="fr-FR" sz="2400" dirty="0"/>
              <a:t>UML (</a:t>
            </a:r>
            <a:r>
              <a:rPr lang="fr-FR" sz="2400" dirty="0" err="1"/>
              <a:t>Unified</a:t>
            </a:r>
            <a:r>
              <a:rPr lang="fr-FR" sz="2400" dirty="0"/>
              <a:t> Modeling </a:t>
            </a:r>
            <a:r>
              <a:rPr lang="fr-FR" sz="2400" dirty="0" err="1"/>
              <a:t>Language</a:t>
            </a:r>
            <a:r>
              <a:rPr lang="fr-FR" sz="2400" dirty="0"/>
              <a:t>)</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16</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E264F948-B8E3-42BD-B7B7-752356C4D8FB}"/>
              </a:ext>
            </a:extLst>
          </p:cNvPr>
          <p:cNvPicPr>
            <a:picLocks noChangeAspect="1"/>
          </p:cNvPicPr>
          <p:nvPr/>
        </p:nvPicPr>
        <p:blipFill>
          <a:blip r:embed="rId3"/>
          <a:stretch>
            <a:fillRect/>
          </a:stretch>
        </p:blipFill>
        <p:spPr>
          <a:xfrm>
            <a:off x="-29651" y="2457313"/>
            <a:ext cx="9164921" cy="2351753"/>
          </a:xfrm>
          <a:prstGeom prst="rect">
            <a:avLst/>
          </a:prstGeom>
        </p:spPr>
      </p:pic>
    </p:spTree>
    <p:extLst>
      <p:ext uri="{BB962C8B-B14F-4D97-AF65-F5344CB8AC3E}">
        <p14:creationId xmlns:p14="http://schemas.microsoft.com/office/powerpoint/2010/main" val="423459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UML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17</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CD2C15D2-DBDB-40C4-BFE6-DC87875823BA}"/>
              </a:ext>
            </a:extLst>
          </p:cNvPr>
          <p:cNvPicPr>
            <a:picLocks noChangeAspect="1"/>
          </p:cNvPicPr>
          <p:nvPr/>
        </p:nvPicPr>
        <p:blipFill>
          <a:blip r:embed="rId3"/>
          <a:stretch>
            <a:fillRect/>
          </a:stretch>
        </p:blipFill>
        <p:spPr>
          <a:xfrm>
            <a:off x="0" y="1447799"/>
            <a:ext cx="9144000" cy="4455169"/>
          </a:xfrm>
          <a:prstGeom prst="rect">
            <a:avLst/>
          </a:prstGeom>
        </p:spPr>
      </p:pic>
    </p:spTree>
    <p:extLst>
      <p:ext uri="{BB962C8B-B14F-4D97-AF65-F5344CB8AC3E}">
        <p14:creationId xmlns:p14="http://schemas.microsoft.com/office/powerpoint/2010/main" val="161185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UML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18</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0BC3BD67-07B6-401E-B6A2-403FB9043137}"/>
              </a:ext>
            </a:extLst>
          </p:cNvPr>
          <p:cNvPicPr>
            <a:picLocks noChangeAspect="1"/>
          </p:cNvPicPr>
          <p:nvPr/>
        </p:nvPicPr>
        <p:blipFill>
          <a:blip r:embed="rId3"/>
          <a:stretch>
            <a:fillRect/>
          </a:stretch>
        </p:blipFill>
        <p:spPr>
          <a:xfrm>
            <a:off x="1069937" y="948266"/>
            <a:ext cx="6876575" cy="5870613"/>
          </a:xfrm>
          <a:prstGeom prst="rect">
            <a:avLst/>
          </a:prstGeom>
        </p:spPr>
      </p:pic>
    </p:spTree>
    <p:extLst>
      <p:ext uri="{BB962C8B-B14F-4D97-AF65-F5344CB8AC3E}">
        <p14:creationId xmlns:p14="http://schemas.microsoft.com/office/powerpoint/2010/main" val="287367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UML </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19</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08673484-C5BA-478A-AFE2-0ECE04369C3D}"/>
              </a:ext>
            </a:extLst>
          </p:cNvPr>
          <p:cNvPicPr>
            <a:picLocks noChangeAspect="1"/>
          </p:cNvPicPr>
          <p:nvPr/>
        </p:nvPicPr>
        <p:blipFill>
          <a:blip r:embed="rId3"/>
          <a:stretch>
            <a:fillRect/>
          </a:stretch>
        </p:blipFill>
        <p:spPr>
          <a:xfrm>
            <a:off x="121049" y="1345167"/>
            <a:ext cx="8929189" cy="4208966"/>
          </a:xfrm>
          <a:prstGeom prst="rect">
            <a:avLst/>
          </a:prstGeom>
        </p:spPr>
      </p:pic>
    </p:spTree>
    <p:extLst>
      <p:ext uri="{BB962C8B-B14F-4D97-AF65-F5344CB8AC3E}">
        <p14:creationId xmlns:p14="http://schemas.microsoft.com/office/powerpoint/2010/main" val="44896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dirty="0"/>
              <a:t>Programmation orientée objet : objectifs</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a:t>
            </a:fld>
            <a:endParaRPr/>
          </a:p>
        </p:txBody>
      </p:sp>
      <p:pic>
        <p:nvPicPr>
          <p:cNvPr id="3" name="Picture 2">
            <a:extLst>
              <a:ext uri="{FF2B5EF4-FFF2-40B4-BE49-F238E27FC236}">
                <a16:creationId xmlns:a16="http://schemas.microsoft.com/office/drawing/2014/main" id="{1FE1F7B8-770C-4DE1-AD19-2859EF65DF78}"/>
              </a:ext>
            </a:extLst>
          </p:cNvPr>
          <p:cNvPicPr>
            <a:picLocks noChangeAspect="1"/>
          </p:cNvPicPr>
          <p:nvPr/>
        </p:nvPicPr>
        <p:blipFill>
          <a:blip r:embed="rId3"/>
          <a:stretch>
            <a:fillRect/>
          </a:stretch>
        </p:blipFill>
        <p:spPr>
          <a:xfrm>
            <a:off x="75921" y="1852848"/>
            <a:ext cx="9017280" cy="31086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Classes : fonctions </a:t>
            </a:r>
            <a:r>
              <a:rPr lang="fr-FR" dirty="0" err="1"/>
              <a:t>predenies</a:t>
            </a:r>
            <a:r>
              <a:rPr lang="fr-FR" dirty="0"/>
              <a:t> </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20</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4" name="Picture 3">
            <a:extLst>
              <a:ext uri="{FF2B5EF4-FFF2-40B4-BE49-F238E27FC236}">
                <a16:creationId xmlns:a16="http://schemas.microsoft.com/office/drawing/2014/main" id="{025BB201-BECE-4F16-9B94-DC7743C61762}"/>
              </a:ext>
            </a:extLst>
          </p:cNvPr>
          <p:cNvPicPr>
            <a:picLocks noChangeAspect="1"/>
          </p:cNvPicPr>
          <p:nvPr/>
        </p:nvPicPr>
        <p:blipFill>
          <a:blip r:embed="rId3"/>
          <a:stretch>
            <a:fillRect/>
          </a:stretch>
        </p:blipFill>
        <p:spPr>
          <a:xfrm>
            <a:off x="-1" y="1011976"/>
            <a:ext cx="9144001" cy="5502483"/>
          </a:xfrm>
          <a:prstGeom prst="rect">
            <a:avLst/>
          </a:prstGeom>
        </p:spPr>
      </p:pic>
    </p:spTree>
    <p:extLst>
      <p:ext uri="{BB962C8B-B14F-4D97-AF65-F5344CB8AC3E}">
        <p14:creationId xmlns:p14="http://schemas.microsoft.com/office/powerpoint/2010/main" val="3866967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Types d'attributs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21</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23CF9EF5-B38B-4C46-B4AD-1250E8EBC0E2}"/>
              </a:ext>
            </a:extLst>
          </p:cNvPr>
          <p:cNvPicPr>
            <a:picLocks noChangeAspect="1"/>
          </p:cNvPicPr>
          <p:nvPr/>
        </p:nvPicPr>
        <p:blipFill>
          <a:blip r:embed="rId3"/>
          <a:stretch>
            <a:fillRect/>
          </a:stretch>
        </p:blipFill>
        <p:spPr>
          <a:xfrm>
            <a:off x="121049" y="860149"/>
            <a:ext cx="8973109" cy="4914117"/>
          </a:xfrm>
          <a:prstGeom prst="rect">
            <a:avLst/>
          </a:prstGeom>
        </p:spPr>
      </p:pic>
    </p:spTree>
    <p:extLst>
      <p:ext uri="{BB962C8B-B14F-4D97-AF65-F5344CB8AC3E}">
        <p14:creationId xmlns:p14="http://schemas.microsoft.com/office/powerpoint/2010/main" val="169589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Attributs : exemples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22</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9F54C863-E977-4098-A2CB-DDE3C2821EB5}"/>
              </a:ext>
            </a:extLst>
          </p:cNvPr>
          <p:cNvPicPr>
            <a:picLocks noChangeAspect="1"/>
          </p:cNvPicPr>
          <p:nvPr/>
        </p:nvPicPr>
        <p:blipFill>
          <a:blip r:embed="rId3"/>
          <a:stretch>
            <a:fillRect/>
          </a:stretch>
        </p:blipFill>
        <p:spPr>
          <a:xfrm>
            <a:off x="0" y="1195139"/>
            <a:ext cx="9062946" cy="4215061"/>
          </a:xfrm>
          <a:prstGeom prst="rect">
            <a:avLst/>
          </a:prstGeom>
        </p:spPr>
      </p:pic>
    </p:spTree>
    <p:extLst>
      <p:ext uri="{BB962C8B-B14F-4D97-AF65-F5344CB8AC3E}">
        <p14:creationId xmlns:p14="http://schemas.microsoft.com/office/powerpoint/2010/main" val="207574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Attributs : exemples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23</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BE06D90B-F1E1-48A0-B0DC-B34A91BC4BAB}"/>
              </a:ext>
            </a:extLst>
          </p:cNvPr>
          <p:cNvPicPr>
            <a:picLocks noChangeAspect="1"/>
          </p:cNvPicPr>
          <p:nvPr/>
        </p:nvPicPr>
        <p:blipFill>
          <a:blip r:embed="rId3"/>
          <a:stretch>
            <a:fillRect/>
          </a:stretch>
        </p:blipFill>
        <p:spPr>
          <a:xfrm>
            <a:off x="0" y="1678115"/>
            <a:ext cx="9144000" cy="2573186"/>
          </a:xfrm>
          <a:prstGeom prst="rect">
            <a:avLst/>
          </a:prstGeom>
        </p:spPr>
      </p:pic>
    </p:spTree>
    <p:extLst>
      <p:ext uri="{BB962C8B-B14F-4D97-AF65-F5344CB8AC3E}">
        <p14:creationId xmlns:p14="http://schemas.microsoft.com/office/powerpoint/2010/main" val="524402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Protection d'attributs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C9E51EB3-8DD6-45F1-B807-AE984FBDD9A9}"/>
              </a:ext>
            </a:extLst>
          </p:cNvPr>
          <p:cNvPicPr>
            <a:picLocks noChangeAspect="1"/>
          </p:cNvPicPr>
          <p:nvPr/>
        </p:nvPicPr>
        <p:blipFill>
          <a:blip r:embed="rId3"/>
          <a:stretch>
            <a:fillRect/>
          </a:stretch>
        </p:blipFill>
        <p:spPr>
          <a:xfrm>
            <a:off x="16933" y="1447800"/>
            <a:ext cx="9116453" cy="3305450"/>
          </a:xfrm>
          <a:prstGeom prst="rect">
            <a:avLst/>
          </a:prstGeom>
        </p:spPr>
      </p:pic>
    </p:spTree>
    <p:extLst>
      <p:ext uri="{BB962C8B-B14F-4D97-AF65-F5344CB8AC3E}">
        <p14:creationId xmlns:p14="http://schemas.microsoft.com/office/powerpoint/2010/main" val="196335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Gestion des attributs d'instance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17502AD4-09B4-4ABC-876A-828141253C56}"/>
              </a:ext>
            </a:extLst>
          </p:cNvPr>
          <p:cNvPicPr>
            <a:picLocks noChangeAspect="1"/>
          </p:cNvPicPr>
          <p:nvPr/>
        </p:nvPicPr>
        <p:blipFill>
          <a:blip r:embed="rId3"/>
          <a:stretch>
            <a:fillRect/>
          </a:stretch>
        </p:blipFill>
        <p:spPr>
          <a:xfrm>
            <a:off x="0" y="1040598"/>
            <a:ext cx="9108550" cy="4733669"/>
          </a:xfrm>
          <a:prstGeom prst="rect">
            <a:avLst/>
          </a:prstGeom>
        </p:spPr>
      </p:pic>
    </p:spTree>
    <p:extLst>
      <p:ext uri="{BB962C8B-B14F-4D97-AF65-F5344CB8AC3E}">
        <p14:creationId xmlns:p14="http://schemas.microsoft.com/office/powerpoint/2010/main" val="2611110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Gestion des attributs d'instance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26</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9FB17C24-9C5B-4FE9-8421-6A934F593F54}"/>
              </a:ext>
            </a:extLst>
          </p:cNvPr>
          <p:cNvPicPr>
            <a:picLocks noChangeAspect="1"/>
          </p:cNvPicPr>
          <p:nvPr/>
        </p:nvPicPr>
        <p:blipFill>
          <a:blip r:embed="rId3"/>
          <a:stretch>
            <a:fillRect/>
          </a:stretch>
        </p:blipFill>
        <p:spPr>
          <a:xfrm>
            <a:off x="-14120" y="1367667"/>
            <a:ext cx="9158120" cy="3772356"/>
          </a:xfrm>
          <a:prstGeom prst="rect">
            <a:avLst/>
          </a:prstGeom>
        </p:spPr>
      </p:pic>
    </p:spTree>
    <p:extLst>
      <p:ext uri="{BB962C8B-B14F-4D97-AF65-F5344CB8AC3E}">
        <p14:creationId xmlns:p14="http://schemas.microsoft.com/office/powerpoint/2010/main" val="163717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Gestion d'attributs de classes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27</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6DB30DB9-7AD8-43E2-A278-4D02C68C1617}"/>
              </a:ext>
            </a:extLst>
          </p:cNvPr>
          <p:cNvPicPr>
            <a:picLocks noChangeAspect="1"/>
          </p:cNvPicPr>
          <p:nvPr/>
        </p:nvPicPr>
        <p:blipFill>
          <a:blip r:embed="rId3"/>
          <a:stretch>
            <a:fillRect/>
          </a:stretch>
        </p:blipFill>
        <p:spPr>
          <a:xfrm>
            <a:off x="87183" y="1231627"/>
            <a:ext cx="8993758" cy="4627305"/>
          </a:xfrm>
          <a:prstGeom prst="rect">
            <a:avLst/>
          </a:prstGeom>
        </p:spPr>
      </p:pic>
    </p:spTree>
    <p:extLst>
      <p:ext uri="{BB962C8B-B14F-4D97-AF65-F5344CB8AC3E}">
        <p14:creationId xmlns:p14="http://schemas.microsoft.com/office/powerpoint/2010/main" val="181829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Attributs : autres fonctions </a:t>
            </a:r>
            <a:r>
              <a:rPr lang="fr-FR" dirty="0" err="1"/>
              <a:t>predenies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28</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E2045D43-CC52-4EA9-A993-691677B9DA30}"/>
              </a:ext>
            </a:extLst>
          </p:cNvPr>
          <p:cNvPicPr>
            <a:picLocks noChangeAspect="1"/>
          </p:cNvPicPr>
          <p:nvPr/>
        </p:nvPicPr>
        <p:blipFill>
          <a:blip r:embed="rId3"/>
          <a:stretch>
            <a:fillRect/>
          </a:stretch>
        </p:blipFill>
        <p:spPr>
          <a:xfrm>
            <a:off x="0" y="1152207"/>
            <a:ext cx="9144000" cy="5532698"/>
          </a:xfrm>
          <a:prstGeom prst="rect">
            <a:avLst/>
          </a:prstGeom>
        </p:spPr>
      </p:pic>
    </p:spTree>
    <p:extLst>
      <p:ext uri="{BB962C8B-B14F-4D97-AF65-F5344CB8AC3E}">
        <p14:creationId xmlns:p14="http://schemas.microsoft.com/office/powerpoint/2010/main" val="728674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err="1"/>
              <a:t>Methode</a:t>
            </a:r>
            <a:r>
              <a:rPr lang="fr-FR" dirty="0"/>
              <a:t> d'instances</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29</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D17B6E03-0358-41B1-B4EC-3942A84FE197}"/>
              </a:ext>
            </a:extLst>
          </p:cNvPr>
          <p:cNvPicPr>
            <a:picLocks noChangeAspect="1"/>
          </p:cNvPicPr>
          <p:nvPr/>
        </p:nvPicPr>
        <p:blipFill>
          <a:blip r:embed="rId3"/>
          <a:stretch>
            <a:fillRect/>
          </a:stretch>
        </p:blipFill>
        <p:spPr>
          <a:xfrm>
            <a:off x="-1" y="1199561"/>
            <a:ext cx="9144001" cy="5077448"/>
          </a:xfrm>
          <a:prstGeom prst="rect">
            <a:avLst/>
          </a:prstGeom>
        </p:spPr>
      </p:pic>
    </p:spTree>
    <p:extLst>
      <p:ext uri="{BB962C8B-B14F-4D97-AF65-F5344CB8AC3E}">
        <p14:creationId xmlns:p14="http://schemas.microsoft.com/office/powerpoint/2010/main" val="44138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dirty="0"/>
              <a:t>Programmation orientée objet : objectifs</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a:t>
            </a:fld>
            <a:endParaRPr/>
          </a:p>
        </p:txBody>
      </p:sp>
      <p:pic>
        <p:nvPicPr>
          <p:cNvPr id="2" name="Picture 1">
            <a:extLst>
              <a:ext uri="{FF2B5EF4-FFF2-40B4-BE49-F238E27FC236}">
                <a16:creationId xmlns:a16="http://schemas.microsoft.com/office/drawing/2014/main" id="{D2E338B2-33A3-4BD0-84D9-F09F407E4A0E}"/>
              </a:ext>
            </a:extLst>
          </p:cNvPr>
          <p:cNvPicPr>
            <a:picLocks noChangeAspect="1"/>
          </p:cNvPicPr>
          <p:nvPr/>
        </p:nvPicPr>
        <p:blipFill>
          <a:blip r:embed="rId3"/>
          <a:stretch>
            <a:fillRect/>
          </a:stretch>
        </p:blipFill>
        <p:spPr>
          <a:xfrm>
            <a:off x="153462" y="1838102"/>
            <a:ext cx="8978293" cy="3800697"/>
          </a:xfrm>
          <a:prstGeom prst="rect">
            <a:avLst/>
          </a:prstGeom>
        </p:spPr>
      </p:pic>
    </p:spTree>
    <p:extLst>
      <p:ext uri="{BB962C8B-B14F-4D97-AF65-F5344CB8AC3E}">
        <p14:creationId xmlns:p14="http://schemas.microsoft.com/office/powerpoint/2010/main" val="366254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Méthodes de classe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30</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33C9CCD9-3496-4B96-B459-4E9DD41EC2BB}"/>
              </a:ext>
            </a:extLst>
          </p:cNvPr>
          <p:cNvPicPr>
            <a:picLocks noChangeAspect="1"/>
          </p:cNvPicPr>
          <p:nvPr/>
        </p:nvPicPr>
        <p:blipFill>
          <a:blip r:embed="rId3"/>
          <a:stretch>
            <a:fillRect/>
          </a:stretch>
        </p:blipFill>
        <p:spPr>
          <a:xfrm>
            <a:off x="0" y="984604"/>
            <a:ext cx="9101907" cy="3672065"/>
          </a:xfrm>
          <a:prstGeom prst="rect">
            <a:avLst/>
          </a:prstGeom>
        </p:spPr>
      </p:pic>
      <p:pic>
        <p:nvPicPr>
          <p:cNvPr id="4" name="Picture 3">
            <a:extLst>
              <a:ext uri="{FF2B5EF4-FFF2-40B4-BE49-F238E27FC236}">
                <a16:creationId xmlns:a16="http://schemas.microsoft.com/office/drawing/2014/main" id="{0602BA3A-A358-40A8-B70D-CE8E6C5D3B3F}"/>
              </a:ext>
            </a:extLst>
          </p:cNvPr>
          <p:cNvPicPr>
            <a:picLocks noChangeAspect="1"/>
          </p:cNvPicPr>
          <p:nvPr/>
        </p:nvPicPr>
        <p:blipFill>
          <a:blip r:embed="rId4"/>
          <a:stretch>
            <a:fillRect/>
          </a:stretch>
        </p:blipFill>
        <p:spPr>
          <a:xfrm>
            <a:off x="75959" y="4555647"/>
            <a:ext cx="9037462" cy="2122434"/>
          </a:xfrm>
          <a:prstGeom prst="rect">
            <a:avLst/>
          </a:prstGeom>
        </p:spPr>
      </p:pic>
    </p:spTree>
    <p:extLst>
      <p:ext uri="{BB962C8B-B14F-4D97-AF65-F5344CB8AC3E}">
        <p14:creationId xmlns:p14="http://schemas.microsoft.com/office/powerpoint/2010/main" val="2636826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Comparaison d'objets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31</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5" name="Picture 4">
            <a:extLst>
              <a:ext uri="{FF2B5EF4-FFF2-40B4-BE49-F238E27FC236}">
                <a16:creationId xmlns:a16="http://schemas.microsoft.com/office/drawing/2014/main" id="{E5760E19-064D-43B8-A6C6-E38522E4C60C}"/>
              </a:ext>
            </a:extLst>
          </p:cNvPr>
          <p:cNvPicPr>
            <a:picLocks noChangeAspect="1"/>
          </p:cNvPicPr>
          <p:nvPr/>
        </p:nvPicPr>
        <p:blipFill>
          <a:blip r:embed="rId3"/>
          <a:stretch>
            <a:fillRect/>
          </a:stretch>
        </p:blipFill>
        <p:spPr>
          <a:xfrm>
            <a:off x="0" y="1032994"/>
            <a:ext cx="9081980" cy="4114739"/>
          </a:xfrm>
          <a:prstGeom prst="rect">
            <a:avLst/>
          </a:prstGeom>
        </p:spPr>
      </p:pic>
    </p:spTree>
    <p:extLst>
      <p:ext uri="{BB962C8B-B14F-4D97-AF65-F5344CB8AC3E}">
        <p14:creationId xmlns:p14="http://schemas.microsoft.com/office/powerpoint/2010/main" val="268713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Comparaison d'objets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32</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AF2F4D29-0559-4D27-98CA-C1467DDFACAE}"/>
              </a:ext>
            </a:extLst>
          </p:cNvPr>
          <p:cNvPicPr>
            <a:picLocks noChangeAspect="1"/>
          </p:cNvPicPr>
          <p:nvPr/>
        </p:nvPicPr>
        <p:blipFill>
          <a:blip r:embed="rId3"/>
          <a:stretch>
            <a:fillRect/>
          </a:stretch>
        </p:blipFill>
        <p:spPr>
          <a:xfrm>
            <a:off x="0" y="1071496"/>
            <a:ext cx="9095390" cy="5284853"/>
          </a:xfrm>
          <a:prstGeom prst="rect">
            <a:avLst/>
          </a:prstGeom>
        </p:spPr>
      </p:pic>
    </p:spTree>
    <p:extLst>
      <p:ext uri="{BB962C8B-B14F-4D97-AF65-F5344CB8AC3E}">
        <p14:creationId xmlns:p14="http://schemas.microsoft.com/office/powerpoint/2010/main" val="3448408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Comparaison d'objets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33</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F9438F72-4940-4816-A52F-FA26846D6EAC}"/>
              </a:ext>
            </a:extLst>
          </p:cNvPr>
          <p:cNvPicPr>
            <a:picLocks noChangeAspect="1"/>
          </p:cNvPicPr>
          <p:nvPr/>
        </p:nvPicPr>
        <p:blipFill>
          <a:blip r:embed="rId3"/>
          <a:stretch>
            <a:fillRect/>
          </a:stretch>
        </p:blipFill>
        <p:spPr>
          <a:xfrm>
            <a:off x="-1" y="1447799"/>
            <a:ext cx="9091213" cy="3412067"/>
          </a:xfrm>
          <a:prstGeom prst="rect">
            <a:avLst/>
          </a:prstGeom>
        </p:spPr>
      </p:pic>
    </p:spTree>
    <p:extLst>
      <p:ext uri="{BB962C8B-B14F-4D97-AF65-F5344CB8AC3E}">
        <p14:creationId xmlns:p14="http://schemas.microsoft.com/office/powerpoint/2010/main" val="520943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Autres fonctions de comparaison</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34D3215A-71E5-4CF5-B482-F9ED0C3ED38C}"/>
              </a:ext>
            </a:extLst>
          </p:cNvPr>
          <p:cNvPicPr>
            <a:picLocks noChangeAspect="1"/>
          </p:cNvPicPr>
          <p:nvPr/>
        </p:nvPicPr>
        <p:blipFill>
          <a:blip r:embed="rId3"/>
          <a:stretch>
            <a:fillRect/>
          </a:stretch>
        </p:blipFill>
        <p:spPr>
          <a:xfrm>
            <a:off x="2115445" y="949355"/>
            <a:ext cx="5371205" cy="5589545"/>
          </a:xfrm>
          <a:prstGeom prst="rect">
            <a:avLst/>
          </a:prstGeom>
        </p:spPr>
      </p:pic>
    </p:spTree>
    <p:extLst>
      <p:ext uri="{BB962C8B-B14F-4D97-AF65-F5344CB8AC3E}">
        <p14:creationId xmlns:p14="http://schemas.microsoft.com/office/powerpoint/2010/main" val="309134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Affichage d'objet</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310CDE7F-35F6-4232-91B8-834BD9651C45}"/>
              </a:ext>
            </a:extLst>
          </p:cNvPr>
          <p:cNvPicPr>
            <a:picLocks noChangeAspect="1"/>
          </p:cNvPicPr>
          <p:nvPr/>
        </p:nvPicPr>
        <p:blipFill>
          <a:blip r:embed="rId3"/>
          <a:stretch>
            <a:fillRect/>
          </a:stretch>
        </p:blipFill>
        <p:spPr>
          <a:xfrm>
            <a:off x="0" y="1325821"/>
            <a:ext cx="9154345" cy="4651645"/>
          </a:xfrm>
          <a:prstGeom prst="rect">
            <a:avLst/>
          </a:prstGeom>
        </p:spPr>
      </p:pic>
    </p:spTree>
    <p:extLst>
      <p:ext uri="{BB962C8B-B14F-4D97-AF65-F5344CB8AC3E}">
        <p14:creationId xmlns:p14="http://schemas.microsoft.com/office/powerpoint/2010/main" val="183443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Exceptions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36</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DE3B5C63-CFA2-4BB5-A33C-996278F9302B}"/>
              </a:ext>
            </a:extLst>
          </p:cNvPr>
          <p:cNvPicPr>
            <a:picLocks noChangeAspect="1"/>
          </p:cNvPicPr>
          <p:nvPr/>
        </p:nvPicPr>
        <p:blipFill>
          <a:blip r:embed="rId3"/>
          <a:stretch>
            <a:fillRect/>
          </a:stretch>
        </p:blipFill>
        <p:spPr>
          <a:xfrm>
            <a:off x="0" y="1171259"/>
            <a:ext cx="9055072" cy="5398873"/>
          </a:xfrm>
          <a:prstGeom prst="rect">
            <a:avLst/>
          </a:prstGeom>
        </p:spPr>
      </p:pic>
    </p:spTree>
    <p:extLst>
      <p:ext uri="{BB962C8B-B14F-4D97-AF65-F5344CB8AC3E}">
        <p14:creationId xmlns:p14="http://schemas.microsoft.com/office/powerpoint/2010/main" val="1515684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Exceptions &amp; Objets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37</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24B6B262-5BC7-4AD8-A029-530C4F734D27}"/>
              </a:ext>
            </a:extLst>
          </p:cNvPr>
          <p:cNvPicPr>
            <a:picLocks noChangeAspect="1"/>
          </p:cNvPicPr>
          <p:nvPr/>
        </p:nvPicPr>
        <p:blipFill>
          <a:blip r:embed="rId3"/>
          <a:stretch>
            <a:fillRect/>
          </a:stretch>
        </p:blipFill>
        <p:spPr>
          <a:xfrm>
            <a:off x="0" y="1013069"/>
            <a:ext cx="9156846" cy="4947464"/>
          </a:xfrm>
          <a:prstGeom prst="rect">
            <a:avLst/>
          </a:prstGeom>
        </p:spPr>
      </p:pic>
    </p:spTree>
    <p:extLst>
      <p:ext uri="{BB962C8B-B14F-4D97-AF65-F5344CB8AC3E}">
        <p14:creationId xmlns:p14="http://schemas.microsoft.com/office/powerpoint/2010/main" val="445382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Exceptions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38</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4CC446AA-52B3-480F-AFFD-F9B6DA5BB590}"/>
              </a:ext>
            </a:extLst>
          </p:cNvPr>
          <p:cNvPicPr>
            <a:picLocks noChangeAspect="1"/>
          </p:cNvPicPr>
          <p:nvPr/>
        </p:nvPicPr>
        <p:blipFill>
          <a:blip r:embed="rId3"/>
          <a:stretch>
            <a:fillRect/>
          </a:stretch>
        </p:blipFill>
        <p:spPr>
          <a:xfrm>
            <a:off x="0" y="875667"/>
            <a:ext cx="9176690" cy="5480683"/>
          </a:xfrm>
          <a:prstGeom prst="rect">
            <a:avLst/>
          </a:prstGeom>
        </p:spPr>
      </p:pic>
    </p:spTree>
    <p:extLst>
      <p:ext uri="{BB962C8B-B14F-4D97-AF65-F5344CB8AC3E}">
        <p14:creationId xmlns:p14="http://schemas.microsoft.com/office/powerpoint/2010/main" val="2085339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Traitement des exceptions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39</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AD307467-28EE-4964-8B90-2AABBC38D7FE}"/>
              </a:ext>
            </a:extLst>
          </p:cNvPr>
          <p:cNvPicPr>
            <a:picLocks noChangeAspect="1"/>
          </p:cNvPicPr>
          <p:nvPr/>
        </p:nvPicPr>
        <p:blipFill>
          <a:blip r:embed="rId3"/>
          <a:stretch>
            <a:fillRect/>
          </a:stretch>
        </p:blipFill>
        <p:spPr>
          <a:xfrm>
            <a:off x="104115" y="1288808"/>
            <a:ext cx="9080649" cy="4121392"/>
          </a:xfrm>
          <a:prstGeom prst="rect">
            <a:avLst/>
          </a:prstGeom>
        </p:spPr>
      </p:pic>
    </p:spTree>
    <p:extLst>
      <p:ext uri="{BB962C8B-B14F-4D97-AF65-F5344CB8AC3E}">
        <p14:creationId xmlns:p14="http://schemas.microsoft.com/office/powerpoint/2010/main" val="369567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28650" y="365125"/>
            <a:ext cx="7886700" cy="854075"/>
          </a:xfrm>
          <a:prstGeom prst="rect">
            <a:avLst/>
          </a:prstGeom>
          <a:noFill/>
          <a:ln>
            <a:noFill/>
          </a:ln>
        </p:spPr>
        <p:txBody>
          <a:bodyPr spcFirstLastPara="1" wrap="square" lIns="91425" tIns="45700" rIns="91425" bIns="45700" anchor="ctr" anchorCtr="0">
            <a:noAutofit/>
          </a:bodyPr>
          <a:lstStyle/>
          <a:p>
            <a:pPr lvl="0" algn="ctr">
              <a:buSzPts val="3300"/>
            </a:pPr>
            <a:r>
              <a:rPr lang="fr-FR" dirty="0"/>
              <a:t>Programmation orientée objet : objectifs</a:t>
            </a:r>
            <a:endParaRPr dirty="0"/>
          </a:p>
        </p:txBody>
      </p:sp>
      <p:sp>
        <p:nvSpPr>
          <p:cNvPr id="43" name="Google Shape;43;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a:t>
            </a:fld>
            <a:endParaRPr/>
          </a:p>
        </p:txBody>
      </p:sp>
      <p:pic>
        <p:nvPicPr>
          <p:cNvPr id="3" name="Picture 2">
            <a:extLst>
              <a:ext uri="{FF2B5EF4-FFF2-40B4-BE49-F238E27FC236}">
                <a16:creationId xmlns:a16="http://schemas.microsoft.com/office/drawing/2014/main" id="{5C5F38A8-533D-4C7A-BD8F-ADDFF76C1F99}"/>
              </a:ext>
            </a:extLst>
          </p:cNvPr>
          <p:cNvPicPr>
            <a:picLocks noChangeAspect="1"/>
          </p:cNvPicPr>
          <p:nvPr/>
        </p:nvPicPr>
        <p:blipFill>
          <a:blip r:embed="rId3"/>
          <a:stretch>
            <a:fillRect/>
          </a:stretch>
        </p:blipFill>
        <p:spPr>
          <a:xfrm>
            <a:off x="8481" y="1821737"/>
            <a:ext cx="9137730" cy="3224396"/>
          </a:xfrm>
          <a:prstGeom prst="rect">
            <a:avLst/>
          </a:prstGeom>
        </p:spPr>
      </p:pic>
    </p:spTree>
    <p:extLst>
      <p:ext uri="{BB962C8B-B14F-4D97-AF65-F5344CB8AC3E}">
        <p14:creationId xmlns:p14="http://schemas.microsoft.com/office/powerpoint/2010/main" val="3639196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Exceptions &amp; Objets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40</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4" name="Picture 3">
            <a:extLst>
              <a:ext uri="{FF2B5EF4-FFF2-40B4-BE49-F238E27FC236}">
                <a16:creationId xmlns:a16="http://schemas.microsoft.com/office/drawing/2014/main" id="{743F702A-2A5D-495A-A719-9A5B59D1CAA9}"/>
              </a:ext>
            </a:extLst>
          </p:cNvPr>
          <p:cNvPicPr>
            <a:picLocks noChangeAspect="1"/>
          </p:cNvPicPr>
          <p:nvPr/>
        </p:nvPicPr>
        <p:blipFill>
          <a:blip r:embed="rId3"/>
          <a:stretch>
            <a:fillRect/>
          </a:stretch>
        </p:blipFill>
        <p:spPr>
          <a:xfrm>
            <a:off x="121049" y="1288236"/>
            <a:ext cx="8891801" cy="4333630"/>
          </a:xfrm>
          <a:prstGeom prst="rect">
            <a:avLst/>
          </a:prstGeom>
        </p:spPr>
      </p:pic>
    </p:spTree>
    <p:extLst>
      <p:ext uri="{BB962C8B-B14F-4D97-AF65-F5344CB8AC3E}">
        <p14:creationId xmlns:p14="http://schemas.microsoft.com/office/powerpoint/2010/main" val="362751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err="1"/>
              <a:t>assert</a:t>
            </a:r>
            <a:r>
              <a:rPr lang="fr-FR" dirty="0"/>
              <a:t> : Exemple 1</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41</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6B02486F-1A28-4EBE-9AA1-43DC60FFDB0F}"/>
              </a:ext>
            </a:extLst>
          </p:cNvPr>
          <p:cNvPicPr>
            <a:picLocks noChangeAspect="1"/>
          </p:cNvPicPr>
          <p:nvPr/>
        </p:nvPicPr>
        <p:blipFill>
          <a:blip r:embed="rId3"/>
          <a:stretch>
            <a:fillRect/>
          </a:stretch>
        </p:blipFill>
        <p:spPr>
          <a:xfrm>
            <a:off x="121049" y="1319485"/>
            <a:ext cx="8918379" cy="4319315"/>
          </a:xfrm>
          <a:prstGeom prst="rect">
            <a:avLst/>
          </a:prstGeom>
        </p:spPr>
      </p:pic>
    </p:spTree>
    <p:extLst>
      <p:ext uri="{BB962C8B-B14F-4D97-AF65-F5344CB8AC3E}">
        <p14:creationId xmlns:p14="http://schemas.microsoft.com/office/powerpoint/2010/main" val="937230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err="1"/>
              <a:t>assert</a:t>
            </a:r>
            <a:r>
              <a:rPr lang="fr-FR" dirty="0"/>
              <a:t> : Exemple 2</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42</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A7463E32-D9A3-417F-80DF-0DBE76693A0E}"/>
              </a:ext>
            </a:extLst>
          </p:cNvPr>
          <p:cNvPicPr>
            <a:picLocks noChangeAspect="1"/>
          </p:cNvPicPr>
          <p:nvPr/>
        </p:nvPicPr>
        <p:blipFill>
          <a:blip r:embed="rId3"/>
          <a:stretch>
            <a:fillRect/>
          </a:stretch>
        </p:blipFill>
        <p:spPr>
          <a:xfrm>
            <a:off x="-19933" y="1646321"/>
            <a:ext cx="9183865" cy="3763879"/>
          </a:xfrm>
          <a:prstGeom prst="rect">
            <a:avLst/>
          </a:prstGeom>
        </p:spPr>
      </p:pic>
    </p:spTree>
    <p:extLst>
      <p:ext uri="{BB962C8B-B14F-4D97-AF65-F5344CB8AC3E}">
        <p14:creationId xmlns:p14="http://schemas.microsoft.com/office/powerpoint/2010/main" val="3676423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Relations entre classes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43</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DC03DDA3-97F6-405A-B73E-DCC89D5B2F37}"/>
              </a:ext>
            </a:extLst>
          </p:cNvPr>
          <p:cNvPicPr>
            <a:picLocks noChangeAspect="1"/>
          </p:cNvPicPr>
          <p:nvPr/>
        </p:nvPicPr>
        <p:blipFill>
          <a:blip r:embed="rId3"/>
          <a:stretch>
            <a:fillRect/>
          </a:stretch>
        </p:blipFill>
        <p:spPr>
          <a:xfrm>
            <a:off x="121049" y="990280"/>
            <a:ext cx="8753400" cy="5366069"/>
          </a:xfrm>
          <a:prstGeom prst="rect">
            <a:avLst/>
          </a:prstGeom>
        </p:spPr>
      </p:pic>
    </p:spTree>
    <p:extLst>
      <p:ext uri="{BB962C8B-B14F-4D97-AF65-F5344CB8AC3E}">
        <p14:creationId xmlns:p14="http://schemas.microsoft.com/office/powerpoint/2010/main" val="1947796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 d'utilisation : UML</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CF2AA8A4-CA2E-452F-ACEB-5750BA4F1EA2}"/>
              </a:ext>
            </a:extLst>
          </p:cNvPr>
          <p:cNvPicPr>
            <a:picLocks noChangeAspect="1"/>
          </p:cNvPicPr>
          <p:nvPr/>
        </p:nvPicPr>
        <p:blipFill>
          <a:blip r:embed="rId3"/>
          <a:stretch>
            <a:fillRect/>
          </a:stretch>
        </p:blipFill>
        <p:spPr>
          <a:xfrm>
            <a:off x="101600" y="1736821"/>
            <a:ext cx="9088900" cy="3529446"/>
          </a:xfrm>
          <a:prstGeom prst="rect">
            <a:avLst/>
          </a:prstGeom>
        </p:spPr>
      </p:pic>
    </p:spTree>
    <p:extLst>
      <p:ext uri="{BB962C8B-B14F-4D97-AF65-F5344CB8AC3E}">
        <p14:creationId xmlns:p14="http://schemas.microsoft.com/office/powerpoint/2010/main" val="244674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 d'utilisation : Exemple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D7B7F579-52B7-488D-B8A3-A1ACAF86181A}"/>
              </a:ext>
            </a:extLst>
          </p:cNvPr>
          <p:cNvPicPr>
            <a:picLocks noChangeAspect="1"/>
          </p:cNvPicPr>
          <p:nvPr/>
        </p:nvPicPr>
        <p:blipFill>
          <a:blip r:embed="rId3"/>
          <a:stretch>
            <a:fillRect/>
          </a:stretch>
        </p:blipFill>
        <p:spPr>
          <a:xfrm>
            <a:off x="0" y="913773"/>
            <a:ext cx="9224708" cy="5442577"/>
          </a:xfrm>
          <a:prstGeom prst="rect">
            <a:avLst/>
          </a:prstGeom>
        </p:spPr>
      </p:pic>
    </p:spTree>
    <p:extLst>
      <p:ext uri="{BB962C8B-B14F-4D97-AF65-F5344CB8AC3E}">
        <p14:creationId xmlns:p14="http://schemas.microsoft.com/office/powerpoint/2010/main" val="1894180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 d'utilisation : Exemple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46</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9D54749D-4C9D-41DA-950A-2BAA783A7338}"/>
              </a:ext>
            </a:extLst>
          </p:cNvPr>
          <p:cNvPicPr>
            <a:picLocks noChangeAspect="1"/>
          </p:cNvPicPr>
          <p:nvPr/>
        </p:nvPicPr>
        <p:blipFill>
          <a:blip r:embed="rId3"/>
          <a:stretch>
            <a:fillRect/>
          </a:stretch>
        </p:blipFill>
        <p:spPr>
          <a:xfrm>
            <a:off x="0" y="1151931"/>
            <a:ext cx="9037934" cy="5062602"/>
          </a:xfrm>
          <a:prstGeom prst="rect">
            <a:avLst/>
          </a:prstGeom>
        </p:spPr>
      </p:pic>
    </p:spTree>
    <p:extLst>
      <p:ext uri="{BB962C8B-B14F-4D97-AF65-F5344CB8AC3E}">
        <p14:creationId xmlns:p14="http://schemas.microsoft.com/office/powerpoint/2010/main" val="1988637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 d’héritage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47</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793F10A0-EBC0-4D7E-BB20-E720E64FFDA6}"/>
              </a:ext>
            </a:extLst>
          </p:cNvPr>
          <p:cNvPicPr>
            <a:picLocks noChangeAspect="1"/>
          </p:cNvPicPr>
          <p:nvPr/>
        </p:nvPicPr>
        <p:blipFill>
          <a:blip r:embed="rId3"/>
          <a:stretch>
            <a:fillRect/>
          </a:stretch>
        </p:blipFill>
        <p:spPr>
          <a:xfrm>
            <a:off x="-1" y="1447800"/>
            <a:ext cx="9060195" cy="4106333"/>
          </a:xfrm>
          <a:prstGeom prst="rect">
            <a:avLst/>
          </a:prstGeom>
        </p:spPr>
      </p:pic>
    </p:spTree>
    <p:extLst>
      <p:ext uri="{BB962C8B-B14F-4D97-AF65-F5344CB8AC3E}">
        <p14:creationId xmlns:p14="http://schemas.microsoft.com/office/powerpoint/2010/main" val="3582262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 d'</a:t>
            </a:r>
            <a:r>
              <a:rPr lang="fr-FR" dirty="0" err="1"/>
              <a:t>heritage</a:t>
            </a:r>
            <a:r>
              <a:rPr lang="fr-FR" dirty="0"/>
              <a:t> : UML</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48</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F0F4D5AF-D5B9-4436-97BC-F64A14BCB03D}"/>
              </a:ext>
            </a:extLst>
          </p:cNvPr>
          <p:cNvPicPr>
            <a:picLocks noChangeAspect="1"/>
          </p:cNvPicPr>
          <p:nvPr/>
        </p:nvPicPr>
        <p:blipFill>
          <a:blip r:embed="rId3"/>
          <a:stretch>
            <a:fillRect/>
          </a:stretch>
        </p:blipFill>
        <p:spPr>
          <a:xfrm>
            <a:off x="121049" y="1447799"/>
            <a:ext cx="8907484" cy="4394201"/>
          </a:xfrm>
          <a:prstGeom prst="rect">
            <a:avLst/>
          </a:prstGeom>
        </p:spPr>
      </p:pic>
    </p:spTree>
    <p:extLst>
      <p:ext uri="{BB962C8B-B14F-4D97-AF65-F5344CB8AC3E}">
        <p14:creationId xmlns:p14="http://schemas.microsoft.com/office/powerpoint/2010/main" val="3395209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Relation d’héritage : syntaxe Python</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49</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4" name="Picture 3">
            <a:extLst>
              <a:ext uri="{FF2B5EF4-FFF2-40B4-BE49-F238E27FC236}">
                <a16:creationId xmlns:a16="http://schemas.microsoft.com/office/drawing/2014/main" id="{A5A3C472-6F42-4126-906B-4DA905AF5080}"/>
              </a:ext>
            </a:extLst>
          </p:cNvPr>
          <p:cNvPicPr>
            <a:picLocks noChangeAspect="1"/>
          </p:cNvPicPr>
          <p:nvPr/>
        </p:nvPicPr>
        <p:blipFill>
          <a:blip r:embed="rId3"/>
          <a:stretch>
            <a:fillRect/>
          </a:stretch>
        </p:blipFill>
        <p:spPr>
          <a:xfrm>
            <a:off x="-1" y="983965"/>
            <a:ext cx="9161007" cy="4925768"/>
          </a:xfrm>
          <a:prstGeom prst="rect">
            <a:avLst/>
          </a:prstGeom>
        </p:spPr>
      </p:pic>
    </p:spTree>
    <p:extLst>
      <p:ext uri="{BB962C8B-B14F-4D97-AF65-F5344CB8AC3E}">
        <p14:creationId xmlns:p14="http://schemas.microsoft.com/office/powerpoint/2010/main" val="251751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Limites de la programmation procédurale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23F53641-BD36-4D49-8F42-3FF2C78287A8}"/>
              </a:ext>
            </a:extLst>
          </p:cNvPr>
          <p:cNvPicPr>
            <a:picLocks noChangeAspect="1"/>
          </p:cNvPicPr>
          <p:nvPr/>
        </p:nvPicPr>
        <p:blipFill>
          <a:blip r:embed="rId3"/>
          <a:stretch>
            <a:fillRect/>
          </a:stretch>
        </p:blipFill>
        <p:spPr>
          <a:xfrm>
            <a:off x="73844" y="1111706"/>
            <a:ext cx="8996311" cy="5119760"/>
          </a:xfrm>
          <a:prstGeom prst="rect">
            <a:avLst/>
          </a:prstGeom>
        </p:spPr>
      </p:pic>
    </p:spTree>
    <p:extLst>
      <p:ext uri="{BB962C8B-B14F-4D97-AF65-F5344CB8AC3E}">
        <p14:creationId xmlns:p14="http://schemas.microsoft.com/office/powerpoint/2010/main" val="432881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Héritage multiple : gestion de conflits</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50</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DAFF66CD-9B76-4352-9668-EAB6E66E3CFB}"/>
              </a:ext>
            </a:extLst>
          </p:cNvPr>
          <p:cNvPicPr>
            <a:picLocks noChangeAspect="1"/>
          </p:cNvPicPr>
          <p:nvPr/>
        </p:nvPicPr>
        <p:blipFill>
          <a:blip r:embed="rId3"/>
          <a:stretch>
            <a:fillRect/>
          </a:stretch>
        </p:blipFill>
        <p:spPr>
          <a:xfrm>
            <a:off x="0" y="1529894"/>
            <a:ext cx="9179466" cy="2906639"/>
          </a:xfrm>
          <a:prstGeom prst="rect">
            <a:avLst/>
          </a:prstGeom>
        </p:spPr>
      </p:pic>
    </p:spTree>
    <p:extLst>
      <p:ext uri="{BB962C8B-B14F-4D97-AF65-F5344CB8AC3E}">
        <p14:creationId xmlns:p14="http://schemas.microsoft.com/office/powerpoint/2010/main" val="3864579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Héritage : exemple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51</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6CEF6C8F-263F-4F8F-B982-76B1DB9C9DD6}"/>
              </a:ext>
            </a:extLst>
          </p:cNvPr>
          <p:cNvPicPr>
            <a:picLocks noChangeAspect="1"/>
          </p:cNvPicPr>
          <p:nvPr/>
        </p:nvPicPr>
        <p:blipFill>
          <a:blip r:embed="rId3"/>
          <a:stretch>
            <a:fillRect/>
          </a:stretch>
        </p:blipFill>
        <p:spPr>
          <a:xfrm>
            <a:off x="1" y="1447800"/>
            <a:ext cx="9144000" cy="3962400"/>
          </a:xfrm>
          <a:prstGeom prst="rect">
            <a:avLst/>
          </a:prstGeom>
        </p:spPr>
      </p:pic>
    </p:spTree>
    <p:extLst>
      <p:ext uri="{BB962C8B-B14F-4D97-AF65-F5344CB8AC3E}">
        <p14:creationId xmlns:p14="http://schemas.microsoft.com/office/powerpoint/2010/main" val="1137035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Classe abstraite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52</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83DBA0A5-26D0-4A1F-BAEC-9C651E9C0E7C}"/>
              </a:ext>
            </a:extLst>
          </p:cNvPr>
          <p:cNvPicPr>
            <a:picLocks noChangeAspect="1"/>
          </p:cNvPicPr>
          <p:nvPr/>
        </p:nvPicPr>
        <p:blipFill>
          <a:blip r:embed="rId3"/>
          <a:stretch>
            <a:fillRect/>
          </a:stretch>
        </p:blipFill>
        <p:spPr>
          <a:xfrm>
            <a:off x="-1045" y="1139010"/>
            <a:ext cx="9132536" cy="5007790"/>
          </a:xfrm>
          <a:prstGeom prst="rect">
            <a:avLst/>
          </a:prstGeom>
        </p:spPr>
      </p:pic>
    </p:spTree>
    <p:extLst>
      <p:ext uri="{BB962C8B-B14F-4D97-AF65-F5344CB8AC3E}">
        <p14:creationId xmlns:p14="http://schemas.microsoft.com/office/powerpoint/2010/main" val="313654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Classe abstraite : Exemple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53</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057EF25C-6110-49DE-AFE4-3AE3A78A7652}"/>
              </a:ext>
            </a:extLst>
          </p:cNvPr>
          <p:cNvPicPr>
            <a:picLocks noChangeAspect="1"/>
          </p:cNvPicPr>
          <p:nvPr/>
        </p:nvPicPr>
        <p:blipFill>
          <a:blip r:embed="rId3"/>
          <a:stretch>
            <a:fillRect/>
          </a:stretch>
        </p:blipFill>
        <p:spPr>
          <a:xfrm>
            <a:off x="0" y="1371600"/>
            <a:ext cx="9163922" cy="4284133"/>
          </a:xfrm>
          <a:prstGeom prst="rect">
            <a:avLst/>
          </a:prstGeom>
        </p:spPr>
      </p:pic>
    </p:spTree>
    <p:extLst>
      <p:ext uri="{BB962C8B-B14F-4D97-AF65-F5344CB8AC3E}">
        <p14:creationId xmlns:p14="http://schemas.microsoft.com/office/powerpoint/2010/main" val="851544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Classe abstraite : Exemple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4" name="Picture 3">
            <a:extLst>
              <a:ext uri="{FF2B5EF4-FFF2-40B4-BE49-F238E27FC236}">
                <a16:creationId xmlns:a16="http://schemas.microsoft.com/office/drawing/2014/main" id="{930CC35A-1D41-408B-A10A-975E1250CAFC}"/>
              </a:ext>
            </a:extLst>
          </p:cNvPr>
          <p:cNvPicPr>
            <a:picLocks noChangeAspect="1"/>
          </p:cNvPicPr>
          <p:nvPr/>
        </p:nvPicPr>
        <p:blipFill>
          <a:blip r:embed="rId3"/>
          <a:stretch>
            <a:fillRect/>
          </a:stretch>
        </p:blipFill>
        <p:spPr>
          <a:xfrm>
            <a:off x="0" y="1069177"/>
            <a:ext cx="9104826" cy="4586556"/>
          </a:xfrm>
          <a:prstGeom prst="rect">
            <a:avLst/>
          </a:prstGeom>
        </p:spPr>
      </p:pic>
    </p:spTree>
    <p:extLst>
      <p:ext uri="{BB962C8B-B14F-4D97-AF65-F5344CB8AC3E}">
        <p14:creationId xmlns:p14="http://schemas.microsoft.com/office/powerpoint/2010/main" val="2886875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Classe abstraite : Exemple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B4A77CBB-A509-4859-9E71-8158029DD027}"/>
              </a:ext>
            </a:extLst>
          </p:cNvPr>
          <p:cNvPicPr>
            <a:picLocks noChangeAspect="1"/>
          </p:cNvPicPr>
          <p:nvPr/>
        </p:nvPicPr>
        <p:blipFill>
          <a:blip r:embed="rId3"/>
          <a:stretch>
            <a:fillRect/>
          </a:stretch>
        </p:blipFill>
        <p:spPr>
          <a:xfrm>
            <a:off x="0" y="1035290"/>
            <a:ext cx="9165804" cy="4959110"/>
          </a:xfrm>
          <a:prstGeom prst="rect">
            <a:avLst/>
          </a:prstGeom>
        </p:spPr>
      </p:pic>
    </p:spTree>
    <p:extLst>
      <p:ext uri="{BB962C8B-B14F-4D97-AF65-F5344CB8AC3E}">
        <p14:creationId xmlns:p14="http://schemas.microsoft.com/office/powerpoint/2010/main" val="3941109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Classe abstraite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56</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B7B89BAF-B07E-4FC3-8BF4-67BB5F7C297B}"/>
              </a:ext>
            </a:extLst>
          </p:cNvPr>
          <p:cNvPicPr>
            <a:picLocks noChangeAspect="1"/>
          </p:cNvPicPr>
          <p:nvPr/>
        </p:nvPicPr>
        <p:blipFill>
          <a:blip r:embed="rId3"/>
          <a:stretch>
            <a:fillRect/>
          </a:stretch>
        </p:blipFill>
        <p:spPr>
          <a:xfrm>
            <a:off x="-1045" y="1955926"/>
            <a:ext cx="9137167" cy="3022473"/>
          </a:xfrm>
          <a:prstGeom prst="rect">
            <a:avLst/>
          </a:prstGeom>
        </p:spPr>
      </p:pic>
    </p:spTree>
    <p:extLst>
      <p:ext uri="{BB962C8B-B14F-4D97-AF65-F5344CB8AC3E}">
        <p14:creationId xmlns:p14="http://schemas.microsoft.com/office/powerpoint/2010/main" val="3777152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136550"/>
            <a:ext cx="8394300" cy="723600"/>
          </a:xfrm>
          <a:prstGeom prst="rect">
            <a:avLst/>
          </a:prstGeom>
          <a:noFill/>
          <a:ln>
            <a:noFill/>
          </a:ln>
        </p:spPr>
        <p:txBody>
          <a:bodyPr spcFirstLastPara="1" wrap="square" lIns="91425" tIns="45700" rIns="91425" bIns="45700" anchor="ctr" anchorCtr="0">
            <a:noAutofit/>
          </a:bodyPr>
          <a:lstStyle/>
          <a:p>
            <a:pPr algn="ctr"/>
            <a:r>
              <a:rPr lang="fr-FR" dirty="0"/>
              <a:t>Module abc : utilisation</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57</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CCE873B3-14D0-40EC-B7FA-EBA16239D1CC}"/>
              </a:ext>
            </a:extLst>
          </p:cNvPr>
          <p:cNvPicPr>
            <a:picLocks noChangeAspect="1"/>
          </p:cNvPicPr>
          <p:nvPr/>
        </p:nvPicPr>
        <p:blipFill>
          <a:blip r:embed="rId3"/>
          <a:stretch>
            <a:fillRect/>
          </a:stretch>
        </p:blipFill>
        <p:spPr>
          <a:xfrm>
            <a:off x="0" y="860150"/>
            <a:ext cx="9144000" cy="5538716"/>
          </a:xfrm>
          <a:prstGeom prst="rect">
            <a:avLst/>
          </a:prstGeom>
        </p:spPr>
      </p:pic>
    </p:spTree>
    <p:extLst>
      <p:ext uri="{BB962C8B-B14F-4D97-AF65-F5344CB8AC3E}">
        <p14:creationId xmlns:p14="http://schemas.microsoft.com/office/powerpoint/2010/main" val="3987996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dirty="0">
                <a:solidFill>
                  <a:schemeClr val="dk1"/>
                </a:solidFill>
                <a:latin typeface="Calibri"/>
                <a:ea typeface="Calibri"/>
                <a:cs typeface="Calibri"/>
                <a:sym typeface="Calibri"/>
              </a:rPr>
              <a:t>POO Labs</a:t>
            </a:r>
            <a:br>
              <a:rPr lang="en-US" sz="4000" b="1" i="0" u="none" dirty="0">
                <a:solidFill>
                  <a:schemeClr val="dk1"/>
                </a:solidFill>
                <a:latin typeface="Calibri"/>
                <a:ea typeface="Calibri"/>
                <a:cs typeface="Calibri"/>
                <a:sym typeface="Calibri"/>
              </a:rPr>
            </a:br>
            <a:br>
              <a:rPr lang="en-US" sz="4000" b="1" i="0" u="none" dirty="0">
                <a:solidFill>
                  <a:schemeClr val="dk1"/>
                </a:solidFill>
                <a:latin typeface="Calibri"/>
                <a:ea typeface="Calibri"/>
                <a:cs typeface="Calibri"/>
                <a:sym typeface="Calibri"/>
              </a:rPr>
            </a:b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34952"/>
            <a:ext cx="8394300" cy="723600"/>
          </a:xfrm>
          <a:prstGeom prst="rect">
            <a:avLst/>
          </a:prstGeom>
          <a:noFill/>
          <a:ln>
            <a:noFill/>
          </a:ln>
        </p:spPr>
        <p:txBody>
          <a:bodyPr spcFirstLastPara="1" wrap="square" lIns="91425" tIns="45700" rIns="91425" bIns="45700" anchor="ctr" anchorCtr="0">
            <a:noAutofit/>
          </a:bodyPr>
          <a:lstStyle/>
          <a:p>
            <a:pPr algn="ctr"/>
            <a:r>
              <a:rPr lang="fr-FR" dirty="0"/>
              <a:t>1- Compte bancaire</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59</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690817"/>
            <a:ext cx="9144000" cy="6524863"/>
          </a:xfrm>
          <a:prstGeom prst="rect">
            <a:avLst/>
          </a:prstGeom>
        </p:spPr>
        <p:txBody>
          <a:bodyPr wrap="square">
            <a:spAutoFit/>
          </a:bodyPr>
          <a:lstStyle/>
          <a:p>
            <a:pPr algn="just"/>
            <a:endParaRPr lang="fr-FR" dirty="0"/>
          </a:p>
          <a:p>
            <a:pPr marL="285750" indent="-285750" algn="just">
              <a:buFont typeface="Wingdings" panose="05000000000000000000" pitchFamily="2" charset="2"/>
              <a:buChar char="§"/>
            </a:pPr>
            <a:r>
              <a:rPr lang="fr-FR" dirty="0"/>
              <a:t>Un compte bancaire est </a:t>
            </a:r>
            <a:r>
              <a:rPr lang="fr-FR" dirty="0" err="1"/>
              <a:t>déﬁni</a:t>
            </a:r>
            <a:r>
              <a:rPr lang="fr-FR" dirty="0"/>
              <a:t> par les attributs suivants </a:t>
            </a:r>
            <a:r>
              <a:rPr lang="fr-FR" b="1" dirty="0"/>
              <a:t>: nom de la banque</a:t>
            </a:r>
            <a:r>
              <a:rPr lang="fr-FR" dirty="0"/>
              <a:t>, </a:t>
            </a:r>
            <a:r>
              <a:rPr lang="fr-FR" b="1" dirty="0"/>
              <a:t>nom du titulaire </a:t>
            </a:r>
            <a:r>
              <a:rPr lang="fr-FR" dirty="0"/>
              <a:t>et </a:t>
            </a:r>
            <a:r>
              <a:rPr lang="fr-FR" b="1" dirty="0"/>
              <a:t>solde du compte</a:t>
            </a:r>
            <a:r>
              <a:rPr lang="fr-FR" dirty="0"/>
              <a:t>.</a:t>
            </a:r>
          </a:p>
          <a:p>
            <a:pPr marL="285750" indent="-285750" algn="just">
              <a:buFont typeface="Wingdings" panose="05000000000000000000" pitchFamily="2" charset="2"/>
              <a:buChar char="§"/>
            </a:pPr>
            <a:r>
              <a:rPr lang="fr-FR" dirty="0"/>
              <a:t>Deux opérations de base sont possibles sur un compte : </a:t>
            </a:r>
            <a:r>
              <a:rPr lang="fr-FR" b="1" dirty="0"/>
              <a:t>déposer</a:t>
            </a:r>
            <a:r>
              <a:rPr lang="fr-FR" dirty="0"/>
              <a:t> et </a:t>
            </a:r>
            <a:r>
              <a:rPr lang="fr-FR" b="1" dirty="0"/>
              <a:t>retirer</a:t>
            </a:r>
            <a:r>
              <a:rPr lang="fr-FR" dirty="0"/>
              <a:t> de l’argent.</a:t>
            </a:r>
          </a:p>
          <a:p>
            <a:pPr marL="285750" indent="-285750" algn="just">
              <a:buFont typeface="Wingdings" panose="05000000000000000000" pitchFamily="2" charset="2"/>
              <a:buChar char="§"/>
            </a:pPr>
            <a:r>
              <a:rPr lang="fr-FR" dirty="0"/>
              <a:t>Aucune facilité de caisse n’est autorisée (i.e. le solde d’un compte ne peut pas être négatif). La classe </a:t>
            </a:r>
            <a:r>
              <a:rPr lang="fr-FR" b="1" dirty="0" err="1"/>
              <a:t>CompteBancaire</a:t>
            </a:r>
            <a:r>
              <a:rPr lang="fr-FR" dirty="0"/>
              <a:t> modélise un compte. </a:t>
            </a:r>
          </a:p>
          <a:p>
            <a:pPr algn="just"/>
            <a:endParaRPr lang="fr-FR" dirty="0"/>
          </a:p>
          <a:p>
            <a:pPr marL="342900" indent="-342900" algn="just">
              <a:lnSpc>
                <a:spcPct val="150000"/>
              </a:lnSpc>
              <a:buFont typeface="+mj-lt"/>
              <a:buAutoNum type="arabicPeriod"/>
            </a:pPr>
            <a:r>
              <a:rPr lang="fr-FR" sz="1200" dirty="0"/>
              <a:t>Comment faut il déclarer les trois attributs d’un compte : des attributs de classe ou des attributs d'instances?</a:t>
            </a:r>
          </a:p>
          <a:p>
            <a:pPr marL="342900" indent="-342900" algn="just">
              <a:lnSpc>
                <a:spcPct val="150000"/>
              </a:lnSpc>
              <a:buFont typeface="+mj-lt"/>
              <a:buAutoNum type="arabicPeriod"/>
            </a:pPr>
            <a:r>
              <a:rPr lang="fr-FR" sz="1200" dirty="0"/>
              <a:t>Donner la méthode constructeur de cette classe. La méthode doit </a:t>
            </a:r>
            <a:r>
              <a:rPr lang="fr-FR" sz="1200" dirty="0" err="1"/>
              <a:t>vériﬁer</a:t>
            </a:r>
            <a:r>
              <a:rPr lang="fr-FR" sz="1200" dirty="0"/>
              <a:t> que les valeurs fournies en entrée sont recevables. Dans le cas contraire aucun objet ne devrait être crée. </a:t>
            </a:r>
          </a:p>
          <a:p>
            <a:pPr marL="342900" indent="-342900" algn="just">
              <a:lnSpc>
                <a:spcPct val="150000"/>
              </a:lnSpc>
              <a:buFont typeface="+mj-lt"/>
              <a:buAutoNum type="arabicPeriod"/>
            </a:pPr>
            <a:r>
              <a:rPr lang="fr-FR" sz="1200" dirty="0" err="1"/>
              <a:t>Déﬁnir</a:t>
            </a:r>
            <a:r>
              <a:rPr lang="fr-FR" sz="1200" dirty="0"/>
              <a:t> une méthode </a:t>
            </a:r>
            <a:r>
              <a:rPr lang="fr-FR" sz="1200" dirty="0" err="1"/>
              <a:t>deposer</a:t>
            </a:r>
            <a:r>
              <a:rPr lang="fr-FR" sz="1200" dirty="0"/>
              <a:t> qui permet de déposer une somme positive d’argent. </a:t>
            </a:r>
          </a:p>
          <a:p>
            <a:pPr marL="342900" indent="-342900" algn="just">
              <a:lnSpc>
                <a:spcPct val="150000"/>
              </a:lnSpc>
              <a:buFont typeface="+mj-lt"/>
              <a:buAutoNum type="arabicPeriod"/>
            </a:pPr>
            <a:r>
              <a:rPr lang="fr-FR" sz="1200" dirty="0" err="1"/>
              <a:t>Déﬁnir</a:t>
            </a:r>
            <a:r>
              <a:rPr lang="fr-FR" sz="1200" dirty="0"/>
              <a:t> une méthode retirer qui permet de retirer une somme positive si le solde du compte le permet.</a:t>
            </a:r>
          </a:p>
          <a:p>
            <a:pPr marL="342900" indent="-342900" algn="just">
              <a:lnSpc>
                <a:spcPct val="150000"/>
              </a:lnSpc>
              <a:buFont typeface="+mj-lt"/>
              <a:buAutoNum type="arabicPeriod"/>
            </a:pPr>
            <a:r>
              <a:rPr lang="fr-FR" sz="1200" dirty="0" err="1"/>
              <a:t>Déﬁnir</a:t>
            </a:r>
            <a:r>
              <a:rPr lang="fr-FR" sz="1200" dirty="0"/>
              <a:t> une méthode qui permet d’</a:t>
            </a:r>
            <a:r>
              <a:rPr lang="fr-FR" sz="1200" dirty="0" err="1"/>
              <a:t>aﬃcher</a:t>
            </a:r>
            <a:r>
              <a:rPr lang="fr-FR" sz="1200" dirty="0"/>
              <a:t> un l’état d’un compte sous le forme suivant :</a:t>
            </a:r>
          </a:p>
          <a:p>
            <a:pPr algn="just">
              <a:lnSpc>
                <a:spcPct val="150000"/>
              </a:lnSpc>
            </a:pPr>
            <a:r>
              <a:rPr lang="fr-FR" sz="1200" i="1" dirty="0">
                <a:latin typeface="Consolas" panose="020B0609020204030204" pitchFamily="49" charset="0"/>
              </a:rPr>
              <a:t>	Titulaire : nom du titulaire</a:t>
            </a:r>
          </a:p>
          <a:p>
            <a:pPr algn="just">
              <a:lnSpc>
                <a:spcPct val="150000"/>
              </a:lnSpc>
            </a:pPr>
            <a:r>
              <a:rPr lang="fr-FR" sz="1200" i="1" dirty="0">
                <a:latin typeface="Consolas" panose="020B0609020204030204" pitchFamily="49" charset="0"/>
              </a:rPr>
              <a:t>	Banque : nom de la banque</a:t>
            </a:r>
          </a:p>
          <a:p>
            <a:pPr algn="just">
              <a:lnSpc>
                <a:spcPct val="150000"/>
              </a:lnSpc>
            </a:pPr>
            <a:r>
              <a:rPr lang="fr-FR" sz="1200" i="1" dirty="0">
                <a:latin typeface="Consolas" panose="020B0609020204030204" pitchFamily="49" charset="0"/>
              </a:rPr>
              <a:t>	Solde : solde du compte </a:t>
            </a:r>
          </a:p>
          <a:p>
            <a:pPr algn="just">
              <a:lnSpc>
                <a:spcPct val="150000"/>
              </a:lnSpc>
            </a:pPr>
            <a:endParaRPr lang="fr-FR" sz="400" i="1" dirty="0">
              <a:latin typeface="Consolas" panose="020B0609020204030204" pitchFamily="49" charset="0"/>
            </a:endParaRPr>
          </a:p>
          <a:p>
            <a:pPr algn="just">
              <a:lnSpc>
                <a:spcPct val="150000"/>
              </a:lnSpc>
            </a:pPr>
            <a:r>
              <a:rPr lang="fr-FR" sz="1200" dirty="0"/>
              <a:t>6. On considère une liste </a:t>
            </a:r>
            <a:r>
              <a:rPr lang="fr-FR" sz="1200" b="1" dirty="0" err="1"/>
              <a:t>listComptes</a:t>
            </a:r>
            <a:r>
              <a:rPr lang="fr-FR" sz="1200" dirty="0"/>
              <a:t> de comptes bancaires. Comment faire pour permettre de trier cette liste facilement en fonction de l’ordre alphabétique des noms des titulaires? (Indice pour trier une liste on utilise la méthode sort() de la classe </a:t>
            </a:r>
            <a:r>
              <a:rPr lang="fr-FR" sz="1200" dirty="0" err="1"/>
              <a:t>list</a:t>
            </a:r>
            <a:r>
              <a:rPr lang="fr-FR" sz="1200" dirty="0"/>
              <a:t>). </a:t>
            </a:r>
          </a:p>
          <a:p>
            <a:pPr algn="just">
              <a:lnSpc>
                <a:spcPct val="150000"/>
              </a:lnSpc>
            </a:pPr>
            <a:r>
              <a:rPr lang="fr-FR" sz="1200" dirty="0"/>
              <a:t>7.   Soit c un objet instancié à partir de la classe </a:t>
            </a:r>
            <a:r>
              <a:rPr lang="fr-FR" sz="1200" i="1" dirty="0" err="1"/>
              <a:t>CompteBancaire</a:t>
            </a:r>
            <a:r>
              <a:rPr lang="fr-FR" sz="1200" dirty="0"/>
              <a:t>. Exécuter les instructions suivantes :</a:t>
            </a:r>
          </a:p>
          <a:p>
            <a:pPr lvl="1" algn="just">
              <a:lnSpc>
                <a:spcPct val="150000"/>
              </a:lnSpc>
            </a:pPr>
            <a:r>
              <a:rPr lang="fr-FR" sz="1200" i="1" dirty="0">
                <a:latin typeface="Consolas" panose="020B0609020204030204" pitchFamily="49" charset="0"/>
              </a:rPr>
              <a:t>	c. solde = −300</a:t>
            </a:r>
          </a:p>
          <a:p>
            <a:pPr lvl="1" algn="just">
              <a:lnSpc>
                <a:spcPct val="150000"/>
              </a:lnSpc>
            </a:pPr>
            <a:r>
              <a:rPr lang="fr-FR" sz="1200" i="1" dirty="0">
                <a:latin typeface="Consolas" panose="020B0609020204030204" pitchFamily="49" charset="0"/>
              </a:rPr>
              <a:t>	</a:t>
            </a:r>
            <a:r>
              <a:rPr lang="fr-FR" sz="1200" i="1" dirty="0" err="1">
                <a:latin typeface="Consolas" panose="020B0609020204030204" pitchFamily="49" charset="0"/>
              </a:rPr>
              <a:t>print</a:t>
            </a:r>
            <a:r>
              <a:rPr lang="fr-FR" sz="1200" i="1" dirty="0">
                <a:latin typeface="Consolas" panose="020B0609020204030204" pitchFamily="49" charset="0"/>
              </a:rPr>
              <a:t> c</a:t>
            </a:r>
          </a:p>
          <a:p>
            <a:pPr lvl="1" algn="just">
              <a:lnSpc>
                <a:spcPct val="150000"/>
              </a:lnSpc>
            </a:pPr>
            <a:r>
              <a:rPr lang="fr-FR" sz="1200" i="1" dirty="0">
                <a:latin typeface="Consolas" panose="020B0609020204030204" pitchFamily="49" charset="0"/>
              </a:rPr>
              <a:t>	</a:t>
            </a:r>
            <a:r>
              <a:rPr lang="fr-FR" sz="1200" i="1" dirty="0" err="1">
                <a:latin typeface="Consolas" panose="020B0609020204030204" pitchFamily="49" charset="0"/>
              </a:rPr>
              <a:t>setattr</a:t>
            </a:r>
            <a:r>
              <a:rPr lang="fr-FR" sz="1200" i="1" dirty="0">
                <a:latin typeface="Consolas" panose="020B0609020204030204" pitchFamily="49" charset="0"/>
              </a:rPr>
              <a:t> (c , solde ,−1000)</a:t>
            </a:r>
          </a:p>
          <a:p>
            <a:pPr lvl="1" algn="just">
              <a:lnSpc>
                <a:spcPct val="150000"/>
              </a:lnSpc>
            </a:pPr>
            <a:r>
              <a:rPr lang="fr-FR" sz="1200" i="1" dirty="0">
                <a:latin typeface="Consolas" panose="020B0609020204030204" pitchFamily="49" charset="0"/>
              </a:rPr>
              <a:t>	</a:t>
            </a:r>
            <a:r>
              <a:rPr lang="fr-FR" sz="1200" i="1" dirty="0" err="1">
                <a:latin typeface="Consolas" panose="020B0609020204030204" pitchFamily="49" charset="0"/>
              </a:rPr>
              <a:t>print</a:t>
            </a:r>
            <a:r>
              <a:rPr lang="fr-FR" sz="1200" i="1" dirty="0">
                <a:latin typeface="Consolas" panose="020B0609020204030204" pitchFamily="49" charset="0"/>
              </a:rPr>
              <a:t> c</a:t>
            </a:r>
          </a:p>
          <a:p>
            <a:pPr algn="just"/>
            <a:endParaRPr lang="fr-FR" dirty="0"/>
          </a:p>
        </p:txBody>
      </p:sp>
    </p:spTree>
    <p:extLst>
      <p:ext uri="{BB962C8B-B14F-4D97-AF65-F5344CB8AC3E}">
        <p14:creationId xmlns:p14="http://schemas.microsoft.com/office/powerpoint/2010/main" val="373127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Limites de la programmation procédurale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6</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55880633-2DB8-4229-A05A-07BF46B74624}"/>
              </a:ext>
            </a:extLst>
          </p:cNvPr>
          <p:cNvPicPr>
            <a:picLocks noChangeAspect="1"/>
          </p:cNvPicPr>
          <p:nvPr/>
        </p:nvPicPr>
        <p:blipFill>
          <a:blip r:embed="rId3"/>
          <a:stretch>
            <a:fillRect/>
          </a:stretch>
        </p:blipFill>
        <p:spPr>
          <a:xfrm>
            <a:off x="-1" y="1990060"/>
            <a:ext cx="9144001" cy="3159046"/>
          </a:xfrm>
          <a:prstGeom prst="rect">
            <a:avLst/>
          </a:prstGeom>
        </p:spPr>
      </p:pic>
    </p:spTree>
    <p:extLst>
      <p:ext uri="{BB962C8B-B14F-4D97-AF65-F5344CB8AC3E}">
        <p14:creationId xmlns:p14="http://schemas.microsoft.com/office/powerpoint/2010/main" val="1921528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34952"/>
            <a:ext cx="8394300" cy="723600"/>
          </a:xfrm>
          <a:prstGeom prst="rect">
            <a:avLst/>
          </a:prstGeom>
          <a:noFill/>
          <a:ln>
            <a:noFill/>
          </a:ln>
        </p:spPr>
        <p:txBody>
          <a:bodyPr spcFirstLastPara="1" wrap="square" lIns="91425" tIns="45700" rIns="91425" bIns="45700" anchor="ctr" anchorCtr="0">
            <a:noAutofit/>
          </a:bodyPr>
          <a:lstStyle/>
          <a:p>
            <a:pPr algn="ctr"/>
            <a:r>
              <a:rPr lang="fr-FR" dirty="0"/>
              <a:t>2- Gestion d’un parking </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60</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690817"/>
            <a:ext cx="9144000" cy="5632311"/>
          </a:xfrm>
          <a:prstGeom prst="rect">
            <a:avLst/>
          </a:prstGeom>
        </p:spPr>
        <p:txBody>
          <a:bodyPr wrap="square">
            <a:spAutoFit/>
          </a:bodyPr>
          <a:lstStyle/>
          <a:p>
            <a:pPr algn="just"/>
            <a:endParaRPr lang="fr-FR" sz="1800" dirty="0"/>
          </a:p>
          <a:p>
            <a:pPr marL="285750" indent="-285750" algn="just">
              <a:lnSpc>
                <a:spcPct val="150000"/>
              </a:lnSpc>
              <a:buFont typeface="Wingdings" panose="05000000000000000000" pitchFamily="2" charset="2"/>
              <a:buChar char="§"/>
            </a:pPr>
            <a:r>
              <a:rPr lang="fr-FR" sz="1800" dirty="0"/>
              <a:t>Une société de gestion de parkings de voitures souhaite mettre en place un système automatique d’</a:t>
            </a:r>
            <a:r>
              <a:rPr lang="fr-FR" sz="1800" dirty="0" err="1"/>
              <a:t>aﬃchage</a:t>
            </a:r>
            <a:r>
              <a:rPr lang="fr-FR" sz="1800" dirty="0"/>
              <a:t> en temps réel de nombre de places disponibles dans un parking. </a:t>
            </a:r>
          </a:p>
          <a:p>
            <a:pPr marL="285750" indent="-285750" algn="just">
              <a:lnSpc>
                <a:spcPct val="150000"/>
              </a:lnSpc>
              <a:buFont typeface="Wingdings" panose="05000000000000000000" pitchFamily="2" charset="2"/>
              <a:buChar char="§"/>
            </a:pPr>
            <a:r>
              <a:rPr lang="fr-FR" sz="1800" dirty="0"/>
              <a:t>Un parking est caractérisé par : </a:t>
            </a:r>
          </a:p>
          <a:p>
            <a:pPr algn="just">
              <a:lnSpc>
                <a:spcPct val="150000"/>
              </a:lnSpc>
            </a:pPr>
            <a:r>
              <a:rPr lang="fr-FR" sz="1800" b="1" dirty="0"/>
              <a:t>    son adresse</a:t>
            </a:r>
            <a:r>
              <a:rPr lang="fr-FR" sz="1800" dirty="0"/>
              <a:t>, </a:t>
            </a:r>
            <a:r>
              <a:rPr lang="fr-FR" sz="1800" b="1" dirty="0"/>
              <a:t>sa capacité d’accueil</a:t>
            </a:r>
            <a:r>
              <a:rPr lang="fr-FR" sz="1800" dirty="0"/>
              <a:t>, et </a:t>
            </a:r>
            <a:r>
              <a:rPr lang="fr-FR" sz="1800" b="1" dirty="0"/>
              <a:t>le nombre de portails</a:t>
            </a:r>
            <a:r>
              <a:rPr lang="fr-FR" sz="1800" dirty="0"/>
              <a:t>. </a:t>
            </a:r>
          </a:p>
          <a:p>
            <a:pPr marL="285750" indent="-285750" algn="just">
              <a:lnSpc>
                <a:spcPct val="150000"/>
              </a:lnSpc>
              <a:buFont typeface="Wingdings" panose="05000000000000000000" pitchFamily="2" charset="2"/>
              <a:buChar char="§"/>
            </a:pPr>
            <a:r>
              <a:rPr lang="fr-FR" sz="1800" dirty="0"/>
              <a:t>Chaque portail est dotée d’un écran </a:t>
            </a:r>
            <a:r>
              <a:rPr lang="fr-FR" sz="1800" dirty="0" err="1"/>
              <a:t>aﬃchant</a:t>
            </a:r>
            <a:r>
              <a:rPr lang="fr-FR" sz="1800" dirty="0"/>
              <a:t> un message précisant les informations suivantes : </a:t>
            </a:r>
          </a:p>
          <a:p>
            <a:pPr marL="285750" indent="-285750" algn="just">
              <a:lnSpc>
                <a:spcPct val="150000"/>
              </a:lnSpc>
              <a:buFont typeface="Wingdings" panose="05000000000000000000" pitchFamily="2" charset="2"/>
              <a:buChar char="ü"/>
            </a:pPr>
            <a:r>
              <a:rPr lang="fr-FR" sz="1800" dirty="0"/>
              <a:t>le numéro du portail,</a:t>
            </a:r>
          </a:p>
          <a:p>
            <a:pPr marL="285750" indent="-285750" algn="just">
              <a:lnSpc>
                <a:spcPct val="150000"/>
              </a:lnSpc>
              <a:buFont typeface="Wingdings" panose="05000000000000000000" pitchFamily="2" charset="2"/>
              <a:buChar char="ü"/>
            </a:pPr>
            <a:r>
              <a:rPr lang="fr-FR" sz="1800" dirty="0"/>
              <a:t> le nombre de places libres dans le parking (ou si le parking est complet),</a:t>
            </a:r>
          </a:p>
          <a:p>
            <a:pPr marL="285750" indent="-285750" algn="just">
              <a:lnSpc>
                <a:spcPct val="150000"/>
              </a:lnSpc>
              <a:buFont typeface="Wingdings" panose="05000000000000000000" pitchFamily="2" charset="2"/>
              <a:buChar char="ü"/>
            </a:pPr>
            <a:r>
              <a:rPr lang="fr-FR" sz="1800" dirty="0"/>
              <a:t>le nombre d’entrées et le nombre de sorties </a:t>
            </a:r>
            <a:r>
              <a:rPr lang="fr-FR" sz="1800" dirty="0" err="1"/>
              <a:t>eﬀectuées</a:t>
            </a:r>
            <a:r>
              <a:rPr lang="fr-FR" sz="1800" dirty="0"/>
              <a:t> par le portail. </a:t>
            </a:r>
          </a:p>
          <a:p>
            <a:pPr algn="just">
              <a:lnSpc>
                <a:spcPct val="150000"/>
              </a:lnSpc>
            </a:pPr>
            <a:endParaRPr lang="fr-FR" sz="1800" dirty="0"/>
          </a:p>
          <a:p>
            <a:pPr algn="just">
              <a:lnSpc>
                <a:spcPct val="150000"/>
              </a:lnSpc>
            </a:pPr>
            <a:r>
              <a:rPr lang="fr-FR" sz="1800" dirty="0"/>
              <a:t>Donner les classes nécessaires pour </a:t>
            </a:r>
            <a:r>
              <a:rPr lang="fr-FR" sz="1800" dirty="0" err="1"/>
              <a:t>eﬀectuer</a:t>
            </a:r>
            <a:r>
              <a:rPr lang="fr-FR" sz="1800" dirty="0"/>
              <a:t> cette simulation.</a:t>
            </a:r>
          </a:p>
          <a:p>
            <a:pPr algn="just"/>
            <a:endParaRPr lang="fr-FR" sz="1800" dirty="0"/>
          </a:p>
        </p:txBody>
      </p:sp>
    </p:spTree>
    <p:extLst>
      <p:ext uri="{BB962C8B-B14F-4D97-AF65-F5344CB8AC3E}">
        <p14:creationId xmlns:p14="http://schemas.microsoft.com/office/powerpoint/2010/main" val="2690989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34952"/>
            <a:ext cx="8394300" cy="723600"/>
          </a:xfrm>
          <a:prstGeom prst="rect">
            <a:avLst/>
          </a:prstGeom>
          <a:noFill/>
          <a:ln>
            <a:noFill/>
          </a:ln>
        </p:spPr>
        <p:txBody>
          <a:bodyPr spcFirstLastPara="1" wrap="square" lIns="91425" tIns="45700" rIns="91425" bIns="45700" anchor="ctr" anchorCtr="0">
            <a:noAutofit/>
          </a:bodyPr>
          <a:lstStyle/>
          <a:p>
            <a:pPr algn="ctr"/>
            <a:r>
              <a:rPr lang="fr-FR" dirty="0"/>
              <a:t>3-  Pile &amp; File </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61</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690817"/>
            <a:ext cx="9144000" cy="5883085"/>
          </a:xfrm>
          <a:prstGeom prst="rect">
            <a:avLst/>
          </a:prstGeom>
        </p:spPr>
        <p:txBody>
          <a:bodyPr wrap="square">
            <a:spAutoFit/>
          </a:bodyPr>
          <a:lstStyle/>
          <a:p>
            <a:pPr algn="just"/>
            <a:endParaRPr lang="fr-FR" sz="2000" dirty="0"/>
          </a:p>
          <a:p>
            <a:pPr marL="285750" indent="-285750" algn="just">
              <a:lnSpc>
                <a:spcPct val="150000"/>
              </a:lnSpc>
              <a:buFont typeface="Wingdings" panose="05000000000000000000" pitchFamily="2" charset="2"/>
              <a:buChar char="§"/>
            </a:pPr>
            <a:r>
              <a:rPr lang="fr-FR" sz="2000" dirty="0"/>
              <a:t>Une pile (resp. file) est une structure de données qui permet de stocker des objets et de les retirer en mode dit LIFO :  Last In First Out (resp. FIFO First in First Out). </a:t>
            </a:r>
          </a:p>
          <a:p>
            <a:pPr marL="285750" indent="-285750" algn="just">
              <a:lnSpc>
                <a:spcPct val="150000"/>
              </a:lnSpc>
              <a:buFont typeface="Wingdings" panose="05000000000000000000" pitchFamily="2" charset="2"/>
              <a:buChar char="§"/>
            </a:pPr>
            <a:r>
              <a:rPr lang="fr-FR" sz="2000" dirty="0"/>
              <a:t>On s’intéresse ici à la programmation de </a:t>
            </a:r>
            <a:r>
              <a:rPr lang="fr-FR" sz="2000" dirty="0" err="1"/>
              <a:t>ﬁle</a:t>
            </a:r>
            <a:r>
              <a:rPr lang="fr-FR" sz="2000" dirty="0"/>
              <a:t> ou de pile à capacité bornée.</a:t>
            </a:r>
          </a:p>
          <a:p>
            <a:pPr marL="285750" indent="-285750" algn="just">
              <a:lnSpc>
                <a:spcPct val="150000"/>
              </a:lnSpc>
              <a:buFont typeface="Wingdings" panose="05000000000000000000" pitchFamily="2" charset="2"/>
              <a:buChar char="§"/>
            </a:pPr>
            <a:r>
              <a:rPr lang="fr-FR" sz="2000" dirty="0"/>
              <a:t>Une pile </a:t>
            </a:r>
            <a:r>
              <a:rPr lang="fr-FR" sz="2000" dirty="0" err="1"/>
              <a:t>oﬀre</a:t>
            </a:r>
            <a:r>
              <a:rPr lang="fr-FR" sz="2000" dirty="0"/>
              <a:t> les méthodes suivantes :</a:t>
            </a:r>
          </a:p>
          <a:p>
            <a:pPr marL="285750" indent="-285750" algn="just">
              <a:lnSpc>
                <a:spcPct val="150000"/>
              </a:lnSpc>
              <a:buFont typeface="Wingdings" panose="05000000000000000000" pitchFamily="2" charset="2"/>
              <a:buChar char="Ø"/>
            </a:pPr>
            <a:r>
              <a:rPr lang="fr-FR" sz="2000" b="1" dirty="0"/>
              <a:t>push(</a:t>
            </a:r>
            <a:r>
              <a:rPr lang="fr-FR" sz="2000" b="1" dirty="0" err="1"/>
              <a:t>obj</a:t>
            </a:r>
            <a:r>
              <a:rPr lang="fr-FR" sz="2000" b="1" dirty="0"/>
              <a:t>)</a:t>
            </a:r>
            <a:r>
              <a:rPr lang="fr-FR" sz="2000" dirty="0"/>
              <a:t> permet d’empiler l’élément </a:t>
            </a:r>
            <a:r>
              <a:rPr lang="fr-FR" sz="2000" b="1" dirty="0" err="1"/>
              <a:t>obj</a:t>
            </a:r>
            <a:r>
              <a:rPr lang="fr-FR" sz="2000" dirty="0"/>
              <a:t> si la pile n’est pas pleine. </a:t>
            </a:r>
          </a:p>
          <a:p>
            <a:pPr marL="285750" indent="-285750" algn="just">
              <a:lnSpc>
                <a:spcPct val="150000"/>
              </a:lnSpc>
              <a:buFont typeface="Wingdings" panose="05000000000000000000" pitchFamily="2" charset="2"/>
              <a:buChar char="Ø"/>
            </a:pPr>
            <a:r>
              <a:rPr lang="fr-FR" sz="2000" b="1" dirty="0"/>
              <a:t>pop() </a:t>
            </a:r>
            <a:r>
              <a:rPr lang="fr-FR" sz="2000" dirty="0"/>
              <a:t>permet de retourner l’élément en tête de la pile. Cette méthode lève une exception si la pile est vide. </a:t>
            </a:r>
          </a:p>
          <a:p>
            <a:pPr algn="just">
              <a:lnSpc>
                <a:spcPct val="150000"/>
              </a:lnSpc>
            </a:pPr>
            <a:endParaRPr lang="fr-FR" sz="2000" dirty="0"/>
          </a:p>
          <a:p>
            <a:pPr marL="285750" indent="-285750" algn="just">
              <a:lnSpc>
                <a:spcPct val="150000"/>
              </a:lnSpc>
              <a:buFont typeface="Wingdings" panose="05000000000000000000" pitchFamily="2" charset="2"/>
              <a:buChar char="§"/>
            </a:pPr>
            <a:r>
              <a:rPr lang="fr-FR" sz="2000" dirty="0"/>
              <a:t>Proposer une classe Pile qui modélise une pile bornée.</a:t>
            </a:r>
          </a:p>
          <a:p>
            <a:pPr marL="285750" indent="-285750" algn="just">
              <a:lnSpc>
                <a:spcPct val="150000"/>
              </a:lnSpc>
              <a:buFont typeface="Wingdings" panose="05000000000000000000" pitchFamily="2" charset="2"/>
              <a:buChar char="§"/>
            </a:pPr>
            <a:r>
              <a:rPr lang="fr-FR" sz="2000" dirty="0"/>
              <a:t>En utilisant la classe Pile proposer une classe File qui modélise une </a:t>
            </a:r>
            <a:r>
              <a:rPr lang="fr-FR" sz="2000" dirty="0" err="1"/>
              <a:t>ﬁle</a:t>
            </a:r>
            <a:r>
              <a:rPr lang="fr-FR" sz="2000" dirty="0"/>
              <a:t> d’attente bornée.</a:t>
            </a:r>
          </a:p>
        </p:txBody>
      </p:sp>
    </p:spTree>
    <p:extLst>
      <p:ext uri="{BB962C8B-B14F-4D97-AF65-F5344CB8AC3E}">
        <p14:creationId xmlns:p14="http://schemas.microsoft.com/office/powerpoint/2010/main" val="1553476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34952"/>
            <a:ext cx="8394300" cy="723600"/>
          </a:xfrm>
          <a:prstGeom prst="rect">
            <a:avLst/>
          </a:prstGeom>
          <a:noFill/>
          <a:ln>
            <a:noFill/>
          </a:ln>
        </p:spPr>
        <p:txBody>
          <a:bodyPr spcFirstLastPara="1" wrap="square" lIns="91425" tIns="45700" rIns="91425" bIns="45700" anchor="ctr" anchorCtr="0">
            <a:noAutofit/>
          </a:bodyPr>
          <a:lstStyle/>
          <a:p>
            <a:pPr algn="ctr"/>
            <a:r>
              <a:rPr lang="fr-FR" dirty="0"/>
              <a:t>4- Gestion de salariés </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62</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690817"/>
            <a:ext cx="9144000" cy="4498091"/>
          </a:xfrm>
          <a:prstGeom prst="rect">
            <a:avLst/>
          </a:prstGeom>
        </p:spPr>
        <p:txBody>
          <a:bodyPr wrap="square">
            <a:spAutoFit/>
          </a:bodyPr>
          <a:lstStyle/>
          <a:p>
            <a:pPr algn="just"/>
            <a:endParaRPr lang="fr-FR" sz="2000" dirty="0"/>
          </a:p>
          <a:p>
            <a:pPr marL="285750" indent="-285750" algn="just">
              <a:lnSpc>
                <a:spcPct val="150000"/>
              </a:lnSpc>
              <a:buFont typeface="Wingdings" panose="05000000000000000000" pitchFamily="2" charset="2"/>
              <a:buChar char="§"/>
            </a:pPr>
            <a:r>
              <a:rPr lang="fr-FR" sz="2000" dirty="0"/>
              <a:t>On souhaite développer un programme de gestion de salaires des employées d’une entreprise. Un employé est caractérisé par son prénom, nom et âge. Nous distinguons entre deux catégories d’employés : les commerciaux et les techniciens.</a:t>
            </a:r>
          </a:p>
          <a:p>
            <a:pPr marL="285750" indent="-285750" algn="just">
              <a:lnSpc>
                <a:spcPct val="150000"/>
              </a:lnSpc>
              <a:buFont typeface="Wingdings" panose="05000000000000000000" pitchFamily="2" charset="2"/>
              <a:buChar char="§"/>
            </a:pPr>
            <a:r>
              <a:rPr lang="fr-FR" sz="2000" dirty="0"/>
              <a:t>Parmi les commerciaux on distingue entre les vendeurs et les représentants. Les techniciens peuvent être des techniciens de production ou de manutention. </a:t>
            </a:r>
          </a:p>
          <a:p>
            <a:pPr marL="285750" indent="-285750" algn="just">
              <a:lnSpc>
                <a:spcPct val="150000"/>
              </a:lnSpc>
              <a:buFont typeface="Wingdings" panose="05000000000000000000" pitchFamily="2" charset="2"/>
              <a:buChar char="§"/>
            </a:pPr>
            <a:r>
              <a:rPr lang="fr-FR" sz="2000" dirty="0"/>
              <a:t>On considère les chiffres de de 2017, le salaire minimum mensuel (SMIC) est de 1 480,27€ et que le SMIC journalier est </a:t>
            </a:r>
            <a:r>
              <a:rPr lang="fr-FR" sz="2000" dirty="0" err="1"/>
              <a:t>ﬁxé</a:t>
            </a:r>
            <a:r>
              <a:rPr lang="fr-FR" sz="2000" dirty="0"/>
              <a:t> à 65€.</a:t>
            </a:r>
          </a:p>
        </p:txBody>
      </p:sp>
    </p:spTree>
    <p:extLst>
      <p:ext uri="{BB962C8B-B14F-4D97-AF65-F5344CB8AC3E}">
        <p14:creationId xmlns:p14="http://schemas.microsoft.com/office/powerpoint/2010/main" val="143304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9" y="34952"/>
            <a:ext cx="8394300" cy="723600"/>
          </a:xfrm>
          <a:prstGeom prst="rect">
            <a:avLst/>
          </a:prstGeom>
          <a:noFill/>
          <a:ln>
            <a:noFill/>
          </a:ln>
        </p:spPr>
        <p:txBody>
          <a:bodyPr spcFirstLastPara="1" wrap="square" lIns="91425" tIns="45700" rIns="91425" bIns="45700" anchor="ctr" anchorCtr="0">
            <a:noAutofit/>
          </a:bodyPr>
          <a:lstStyle/>
          <a:p>
            <a:pPr algn="ctr"/>
            <a:r>
              <a:rPr lang="fr-FR" dirty="0"/>
              <a:t>4- Gestion de salariés </a:t>
            </a:r>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63</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855124"/>
            <a:ext cx="9144000" cy="5575309"/>
          </a:xfrm>
          <a:prstGeom prst="rect">
            <a:avLst/>
          </a:prstGeom>
        </p:spPr>
        <p:txBody>
          <a:bodyPr wrap="square">
            <a:spAutoFit/>
          </a:bodyPr>
          <a:lstStyle/>
          <a:p>
            <a:pPr algn="just">
              <a:lnSpc>
                <a:spcPct val="150000"/>
              </a:lnSpc>
            </a:pPr>
            <a:r>
              <a:rPr lang="fr-FR" sz="2000" dirty="0"/>
              <a:t>Les règles de calcul des salaires dépendent de la catégorie des employés. Les règles suivantes sont appliquées :</a:t>
            </a:r>
          </a:p>
          <a:p>
            <a:pPr marL="285750" indent="-285750" algn="just">
              <a:lnSpc>
                <a:spcPct val="150000"/>
              </a:lnSpc>
              <a:buFont typeface="Wingdings" panose="05000000000000000000" pitchFamily="2" charset="2"/>
              <a:buChar char="§"/>
            </a:pPr>
            <a:r>
              <a:rPr lang="fr-FR" sz="2000" dirty="0"/>
              <a:t> Le salaire d’un vendeur est égale au SMIC mensuel auquel on ajoute </a:t>
            </a:r>
            <a:r>
              <a:rPr lang="fr-FR" sz="2000" b="1" dirty="0"/>
              <a:t>10%</a:t>
            </a:r>
            <a:r>
              <a:rPr lang="fr-FR" sz="2000" dirty="0"/>
              <a:t> du </a:t>
            </a:r>
            <a:r>
              <a:rPr lang="fr-FR" sz="2000" dirty="0" err="1"/>
              <a:t>chiﬀre</a:t>
            </a:r>
            <a:r>
              <a:rPr lang="fr-FR" sz="2000" dirty="0"/>
              <a:t> d’</a:t>
            </a:r>
            <a:r>
              <a:rPr lang="fr-FR" sz="2000" dirty="0" err="1"/>
              <a:t>aﬀaire</a:t>
            </a:r>
            <a:r>
              <a:rPr lang="fr-FR" sz="2000" dirty="0"/>
              <a:t> réalisé par le vendeur.</a:t>
            </a:r>
          </a:p>
          <a:p>
            <a:pPr marL="285750" indent="-285750" algn="just">
              <a:lnSpc>
                <a:spcPct val="150000"/>
              </a:lnSpc>
              <a:buFont typeface="Wingdings" panose="05000000000000000000" pitchFamily="2" charset="2"/>
              <a:buChar char="§"/>
            </a:pPr>
            <a:r>
              <a:rPr lang="fr-FR" sz="2000" dirty="0"/>
              <a:t> Le salaire d’un représentant est égale au SMIC mensuel auquel on ajoute </a:t>
            </a:r>
            <a:r>
              <a:rPr lang="fr-FR" sz="2000" b="1" dirty="0"/>
              <a:t>15%</a:t>
            </a:r>
            <a:r>
              <a:rPr lang="fr-FR" sz="2000" dirty="0"/>
              <a:t> du </a:t>
            </a:r>
            <a:r>
              <a:rPr lang="fr-FR" sz="2000" dirty="0" err="1"/>
              <a:t>chiﬀre</a:t>
            </a:r>
            <a:r>
              <a:rPr lang="fr-FR" sz="2000" dirty="0"/>
              <a:t> d’</a:t>
            </a:r>
            <a:r>
              <a:rPr lang="fr-FR" sz="2000" dirty="0" err="1"/>
              <a:t>aﬀaire</a:t>
            </a:r>
            <a:r>
              <a:rPr lang="fr-FR" sz="2000" dirty="0"/>
              <a:t> réalisé par le représentant.</a:t>
            </a:r>
          </a:p>
          <a:p>
            <a:pPr marL="285750" indent="-285750" algn="just">
              <a:lnSpc>
                <a:spcPct val="150000"/>
              </a:lnSpc>
              <a:buFont typeface="Wingdings" panose="05000000000000000000" pitchFamily="2" charset="2"/>
              <a:buChar char="§"/>
            </a:pPr>
            <a:r>
              <a:rPr lang="fr-FR" sz="2000" dirty="0"/>
              <a:t> Le salaire d’un technicien de production est à égale au SMIC journalier multiplié par le nombre de jours travaillés. On y ajoute </a:t>
            </a:r>
            <a:r>
              <a:rPr lang="fr-FR" sz="2000" b="1" dirty="0"/>
              <a:t>5€</a:t>
            </a:r>
            <a:r>
              <a:rPr lang="fr-FR" sz="2000" dirty="0"/>
              <a:t> par pièce produit.</a:t>
            </a:r>
          </a:p>
          <a:p>
            <a:pPr marL="285750" indent="-285750" algn="just">
              <a:lnSpc>
                <a:spcPct val="150000"/>
              </a:lnSpc>
              <a:buFont typeface="Wingdings" panose="05000000000000000000" pitchFamily="2" charset="2"/>
              <a:buChar char="§"/>
            </a:pPr>
            <a:r>
              <a:rPr lang="fr-FR" sz="2000" dirty="0"/>
              <a:t> Le salaire d’un technicien de manutention est égale au SMIC journalier multiplié par le nombre de jours travaillés.</a:t>
            </a:r>
          </a:p>
          <a:p>
            <a:pPr marL="285750" indent="-285750" algn="just">
              <a:lnSpc>
                <a:spcPct val="150000"/>
              </a:lnSpc>
              <a:buFont typeface="Wingdings" panose="05000000000000000000" pitchFamily="2" charset="2"/>
              <a:buChar char="§"/>
            </a:pPr>
            <a:r>
              <a:rPr lang="fr-FR" sz="2000" dirty="0"/>
              <a:t>Donner les classes nécessaires pour la gestion des salaires des employées de cette entreprise</a:t>
            </a:r>
          </a:p>
        </p:txBody>
      </p:sp>
    </p:spTree>
    <p:extLst>
      <p:ext uri="{BB962C8B-B14F-4D97-AF65-F5344CB8AC3E}">
        <p14:creationId xmlns:p14="http://schemas.microsoft.com/office/powerpoint/2010/main" val="2685348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Thank you</a:t>
            </a:r>
            <a:endParaRPr/>
          </a:p>
        </p:txBody>
      </p:sp>
    </p:spTree>
    <p:extLst>
      <p:ext uri="{BB962C8B-B14F-4D97-AF65-F5344CB8AC3E}">
        <p14:creationId xmlns:p14="http://schemas.microsoft.com/office/powerpoint/2010/main" val="259287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Limites de la programmation procédurale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7</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58E2CA27-3294-4BE0-8940-9005551970D6}"/>
              </a:ext>
            </a:extLst>
          </p:cNvPr>
          <p:cNvPicPr>
            <a:picLocks noChangeAspect="1"/>
          </p:cNvPicPr>
          <p:nvPr/>
        </p:nvPicPr>
        <p:blipFill>
          <a:blip r:embed="rId3"/>
          <a:stretch>
            <a:fillRect/>
          </a:stretch>
        </p:blipFill>
        <p:spPr>
          <a:xfrm>
            <a:off x="64823" y="1468667"/>
            <a:ext cx="9014353" cy="4018994"/>
          </a:xfrm>
          <a:prstGeom prst="rect">
            <a:avLst/>
          </a:prstGeom>
        </p:spPr>
      </p:pic>
    </p:spTree>
    <p:extLst>
      <p:ext uri="{BB962C8B-B14F-4D97-AF65-F5344CB8AC3E}">
        <p14:creationId xmlns:p14="http://schemas.microsoft.com/office/powerpoint/2010/main" val="278369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Limites de la programmation procédurale : exemple</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8</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2" name="Picture 1">
            <a:extLst>
              <a:ext uri="{FF2B5EF4-FFF2-40B4-BE49-F238E27FC236}">
                <a16:creationId xmlns:a16="http://schemas.microsoft.com/office/drawing/2014/main" id="{C4B24AA3-0392-44AB-ACCD-027E72610B30}"/>
              </a:ext>
            </a:extLst>
          </p:cNvPr>
          <p:cNvPicPr>
            <a:picLocks noChangeAspect="1"/>
          </p:cNvPicPr>
          <p:nvPr/>
        </p:nvPicPr>
        <p:blipFill>
          <a:blip r:embed="rId3"/>
          <a:stretch>
            <a:fillRect/>
          </a:stretch>
        </p:blipFill>
        <p:spPr>
          <a:xfrm>
            <a:off x="0" y="1282953"/>
            <a:ext cx="9145809" cy="4762247"/>
          </a:xfrm>
          <a:prstGeom prst="rect">
            <a:avLst/>
          </a:prstGeom>
        </p:spPr>
      </p:pic>
    </p:spTree>
    <p:extLst>
      <p:ext uri="{BB962C8B-B14F-4D97-AF65-F5344CB8AC3E}">
        <p14:creationId xmlns:p14="http://schemas.microsoft.com/office/powerpoint/2010/main" val="144824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628649" y="136550"/>
            <a:ext cx="7886700" cy="723600"/>
          </a:xfrm>
          <a:prstGeom prst="rect">
            <a:avLst/>
          </a:prstGeom>
          <a:noFill/>
          <a:ln>
            <a:noFill/>
          </a:ln>
        </p:spPr>
        <p:txBody>
          <a:bodyPr spcFirstLastPara="1" wrap="square" lIns="91425" tIns="45700" rIns="91425" bIns="45700" anchor="ctr" anchorCtr="0">
            <a:noAutofit/>
          </a:bodyPr>
          <a:lstStyle/>
          <a:p>
            <a:pPr algn="ctr"/>
            <a:r>
              <a:rPr lang="fr-FR" dirty="0"/>
              <a:t>Encore mieux !</a:t>
            </a:r>
            <a:endParaRP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9</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pic>
        <p:nvPicPr>
          <p:cNvPr id="3" name="Picture 2">
            <a:extLst>
              <a:ext uri="{FF2B5EF4-FFF2-40B4-BE49-F238E27FC236}">
                <a16:creationId xmlns:a16="http://schemas.microsoft.com/office/drawing/2014/main" id="{0AAE4E8E-9FFD-4292-BC51-66D1E19139C3}"/>
              </a:ext>
            </a:extLst>
          </p:cNvPr>
          <p:cNvPicPr>
            <a:picLocks noChangeAspect="1"/>
          </p:cNvPicPr>
          <p:nvPr/>
        </p:nvPicPr>
        <p:blipFill>
          <a:blip r:embed="rId3"/>
          <a:stretch>
            <a:fillRect/>
          </a:stretch>
        </p:blipFill>
        <p:spPr>
          <a:xfrm>
            <a:off x="-1" y="1642678"/>
            <a:ext cx="9112361" cy="3437321"/>
          </a:xfrm>
          <a:prstGeom prst="rect">
            <a:avLst/>
          </a:prstGeom>
        </p:spPr>
      </p:pic>
    </p:spTree>
    <p:extLst>
      <p:ext uri="{BB962C8B-B14F-4D97-AF65-F5344CB8AC3E}">
        <p14:creationId xmlns:p14="http://schemas.microsoft.com/office/powerpoint/2010/main" val="4028110944"/>
      </p:ext>
    </p:extLst>
  </p:cSld>
  <p:clrMapOvr>
    <a:masterClrMapping/>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918</Words>
  <Application>Microsoft Office PowerPoint</Application>
  <PresentationFormat>On-screen Show (4:3)</PresentationFormat>
  <Paragraphs>176</Paragraphs>
  <Slides>64</Slides>
  <Notes>64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64</vt:i4>
      </vt:variant>
    </vt:vector>
  </HeadingPairs>
  <TitlesOfParts>
    <vt:vector size="70" baseType="lpstr">
      <vt:lpstr>Arial</vt:lpstr>
      <vt:lpstr>Wingdings</vt:lpstr>
      <vt:lpstr>Calibri</vt:lpstr>
      <vt:lpstr>Consolas</vt:lpstr>
      <vt:lpstr>3_Office Theme</vt:lpstr>
      <vt:lpstr>2_Office Theme</vt:lpstr>
      <vt:lpstr>Programmation orientée objet en Python</vt:lpstr>
      <vt:lpstr>Programmation orientée objet : objectifs</vt:lpstr>
      <vt:lpstr>Programmation orientée objet : objectifs</vt:lpstr>
      <vt:lpstr>Programmation orientée objet : objectifs</vt:lpstr>
      <vt:lpstr>Limites de la programmation procédurale : exemple</vt:lpstr>
      <vt:lpstr>Limites de la programmation procédurale : exemple</vt:lpstr>
      <vt:lpstr>Limites de la programmation procédurale : exemple</vt:lpstr>
      <vt:lpstr>Limites de la programmation procédurale : exemple</vt:lpstr>
      <vt:lpstr>Encore mieux !</vt:lpstr>
      <vt:lpstr>Encore mieux !</vt:lpstr>
      <vt:lpstr>Encore mieux !</vt:lpstr>
      <vt:lpstr>Denitions</vt:lpstr>
      <vt:lpstr>Denitions</vt:lpstr>
      <vt:lpstr>Classe : exemple</vt:lpstr>
      <vt:lpstr>Notation graphique : UML (Unified Modeling Language)</vt:lpstr>
      <vt:lpstr>Notation graphique : UML (Unified Modeling Language)</vt:lpstr>
      <vt:lpstr>UML : Exemple</vt:lpstr>
      <vt:lpstr>UML : Exemple</vt:lpstr>
      <vt:lpstr>UML </vt:lpstr>
      <vt:lpstr>Classes : fonctions predenies </vt:lpstr>
      <vt:lpstr>Types d'attributs</vt:lpstr>
      <vt:lpstr>Attributs : exemples</vt:lpstr>
      <vt:lpstr>Attributs : exemples</vt:lpstr>
      <vt:lpstr>Protection d'attributs</vt:lpstr>
      <vt:lpstr>Gestion des attributs d'instance</vt:lpstr>
      <vt:lpstr>Gestion des attributs d'instance</vt:lpstr>
      <vt:lpstr>Gestion d'attributs de classes</vt:lpstr>
      <vt:lpstr>Attributs : autres fonctions predenies</vt:lpstr>
      <vt:lpstr>Methode d'instances</vt:lpstr>
      <vt:lpstr>Méthodes de classe</vt:lpstr>
      <vt:lpstr>Comparaison d'objets</vt:lpstr>
      <vt:lpstr>Comparaison d'objets</vt:lpstr>
      <vt:lpstr>Comparaison d'objets</vt:lpstr>
      <vt:lpstr>Autres fonctions de comparaison</vt:lpstr>
      <vt:lpstr>Affichage d'objet</vt:lpstr>
      <vt:lpstr>Exceptions</vt:lpstr>
      <vt:lpstr>Exceptions &amp; Objets</vt:lpstr>
      <vt:lpstr>Exceptions</vt:lpstr>
      <vt:lpstr>Traitement des exceptions</vt:lpstr>
      <vt:lpstr>Exceptions &amp; Objets</vt:lpstr>
      <vt:lpstr>assert : Exemple 1</vt:lpstr>
      <vt:lpstr>assert : Exemple 2</vt:lpstr>
      <vt:lpstr>Relations entre classes</vt:lpstr>
      <vt:lpstr>Relation d'utilisation : UML</vt:lpstr>
      <vt:lpstr>Relation d'utilisation : Exemple</vt:lpstr>
      <vt:lpstr>Relation d'utilisation : Exemple</vt:lpstr>
      <vt:lpstr>Relation d’héritage</vt:lpstr>
      <vt:lpstr>Relation d'heritage : UML</vt:lpstr>
      <vt:lpstr>Relation d’héritage : syntaxe Python</vt:lpstr>
      <vt:lpstr>Héritage multiple : gestion de conflits</vt:lpstr>
      <vt:lpstr>Héritage : exemple</vt:lpstr>
      <vt:lpstr>Classe abstraite</vt:lpstr>
      <vt:lpstr>Classe abstraite : Exemple</vt:lpstr>
      <vt:lpstr>Classe abstraite : Exemple</vt:lpstr>
      <vt:lpstr>Classe abstraite : Exemple</vt:lpstr>
      <vt:lpstr>Classe abstraite</vt:lpstr>
      <vt:lpstr>Module abc : utilisation</vt:lpstr>
      <vt:lpstr>POO Labs  </vt:lpstr>
      <vt:lpstr>1- Compte bancaire</vt:lpstr>
      <vt:lpstr>2- Gestion d’un parking </vt:lpstr>
      <vt:lpstr>3-  Pile &amp; File </vt:lpstr>
      <vt:lpstr>4- Gestion de salariés </vt:lpstr>
      <vt:lpstr>4- Gestion de salariés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 Introduction to Blockchain  The Bitcoin Blockchain   </dc:title>
  <dc:creator>rishik</dc:creator>
  <cp:lastModifiedBy>Ahmed Hosni</cp:lastModifiedBy>
  <cp:revision>116</cp:revision>
  <dcterms:created xsi:type="dcterms:W3CDTF">2012-09-27T10:11:07Z</dcterms:created>
  <dcterms:modified xsi:type="dcterms:W3CDTF">2019-12-05T10:30:35Z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0x01010039668769A69D98409B120A8F0C997A1300750D0261E1EFCC46A9FBC9BE55ECD7AB</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Topics">
    <vt:lpwstr/>
  </property>
  <property fmtid="{D5CDD505-2E9C-101B-9397-08002B2CF9AE}" pid="7" name="Language">
    <vt:lpwstr>English</vt:lpwstr>
  </property>
  <property fmtid="{D5CDD505-2E9C-101B-9397-08002B2CF9AE}" pid="8" name="Classification">
    <vt:lpwstr>Public</vt:lpwstr>
  </property>
  <property fmtid="{D5CDD505-2E9C-101B-9397-08002B2CF9AE}" pid="9" name="ST OrganizationTaxHTField0">
    <vt:lpwstr/>
  </property>
  <property fmtid="{D5CDD505-2E9C-101B-9397-08002B2CF9AE}" pid="10" name="Doc Date">
    <vt:lpwstr>2012-03-02T14:54:27Z</vt:lpwstr>
  </property>
  <property fmtid="{D5CDD505-2E9C-101B-9397-08002B2CF9AE}" pid="11" name="RoutingRuleDescription">
    <vt:lpwstr/>
  </property>
  <property fmtid="{D5CDD505-2E9C-101B-9397-08002B2CF9AE}" pid="12" name="TopicsTaxHTField0">
    <vt:lpwstr/>
  </property>
  <property fmtid="{D5CDD505-2E9C-101B-9397-08002B2CF9AE}" pid="13" name="PublishingContact">
    <vt:lpwstr/>
  </property>
  <property fmtid="{D5CDD505-2E9C-101B-9397-08002B2CF9AE}" pid="14" name="hfd4f7438eb64b4fb2740c42c2d09f06">
    <vt:lpwstr/>
  </property>
  <property fmtid="{D5CDD505-2E9C-101B-9397-08002B2CF9AE}" pid="15" name="Sub TopicTaxHTField0">
    <vt:lpwstr/>
  </property>
</Properties>
</file>