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48"/>
  </p:notesMasterIdLst>
  <p:sldIdLst>
    <p:sldId id="256" r:id="rId3"/>
    <p:sldId id="384" r:id="rId4"/>
    <p:sldId id="257" r:id="rId5"/>
    <p:sldId id="344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285" r:id="rId33"/>
    <p:sldId id="373" r:id="rId34"/>
    <p:sldId id="372" r:id="rId35"/>
    <p:sldId id="345" r:id="rId36"/>
    <p:sldId id="374" r:id="rId37"/>
    <p:sldId id="375" r:id="rId38"/>
    <p:sldId id="376" r:id="rId39"/>
    <p:sldId id="377" r:id="rId40"/>
    <p:sldId id="378" r:id="rId41"/>
    <p:sldId id="379" r:id="rId42"/>
    <p:sldId id="380" r:id="rId43"/>
    <p:sldId id="381" r:id="rId44"/>
    <p:sldId id="382" r:id="rId45"/>
    <p:sldId id="383" r:id="rId46"/>
    <p:sldId id="343" r:id="rId4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orient="horz" pos="812">
          <p15:clr>
            <a:srgbClr val="000000"/>
          </p15:clr>
        </p15:guide>
        <p15:guide id="3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6" roundtripDataSignature="AMtx7mgdwha1DXh13JkAsd7RYtQbsz3F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6390FB-4590-4AD1-B7F3-0478CE26943B}">
  <a:tblStyle styleId="{B96390FB-4590-4AD1-B7F3-0478CE2694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777" autoAdjust="0"/>
  </p:normalViewPr>
  <p:slideViewPr>
    <p:cSldViewPr snapToGrid="0">
      <p:cViewPr varScale="1">
        <p:scale>
          <a:sx n="57" d="100"/>
          <a:sy n="57" d="100"/>
        </p:scale>
        <p:origin x="1776" y="78"/>
      </p:cViewPr>
      <p:guideLst>
        <p:guide orient="horz" pos="2160"/>
        <p:guide orient="horz" pos="81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font" Target="fonts/font2.fntdata"/><Relationship Id="rId76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4.fntdata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font" Target="fonts/font3.fntdata"/><Relationship Id="rId80" Type="http://schemas.openxmlformats.org/officeDocument/2006/relationships/tableStyles" Target="tableStyles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Author: Ahmed Hosni</a:t>
            </a:r>
            <a:endParaRPr dirty="0"/>
          </a:p>
        </p:txBody>
      </p:sp>
      <p:sp>
        <p:nvSpPr>
          <p:cNvPr id="34" name="Google Shape;34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6357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5924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093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9279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5849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7669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3196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08587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8840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1565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Author: Ahmed Hosni</a:t>
            </a:r>
            <a:endParaRPr dirty="0"/>
          </a:p>
        </p:txBody>
      </p:sp>
      <p:sp>
        <p:nvSpPr>
          <p:cNvPr id="34" name="Google Shape;34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48119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2543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77481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8745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30207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64555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93534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0069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95959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05095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3641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71364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95974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84398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85357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36168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92359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4516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82539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8160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79480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12902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32173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54967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43510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61078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2502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6674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4632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8944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4723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6123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title">
  <p:cSld name="1_Section 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9"/>
          <p:cNvSpPr txBox="1">
            <a:spLocks noGrp="1"/>
          </p:cNvSpPr>
          <p:nvPr>
            <p:ph type="title"/>
          </p:nvPr>
        </p:nvSpPr>
        <p:spPr>
          <a:xfrm>
            <a:off x="585056" y="4281115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8"/>
          <p:cNvPicPr preferRelativeResize="0"/>
          <p:nvPr/>
        </p:nvPicPr>
        <p:blipFill rotWithShape="1">
          <a:blip r:embed="rId3">
            <a:alphaModFix/>
          </a:blip>
          <a:srcRect l="18260" r="10397" b="48524"/>
          <a:stretch/>
        </p:blipFill>
        <p:spPr>
          <a:xfrm>
            <a:off x="0" y="4762"/>
            <a:ext cx="9144000" cy="39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3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4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4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4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4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"/>
          <p:cNvSpPr txBox="1">
            <a:spLocks noGrp="1"/>
          </p:cNvSpPr>
          <p:nvPr>
            <p:ph type="title"/>
          </p:nvPr>
        </p:nvSpPr>
        <p:spPr>
          <a:xfrm>
            <a:off x="585787" y="3886200"/>
            <a:ext cx="7772400" cy="175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ctr">
              <a:buSzPts val="3600"/>
            </a:pPr>
            <a:r>
              <a:rPr lang="fr-FR"/>
              <a:t>Programmation avancée  </a:t>
            </a:r>
            <a:r>
              <a:rPr lang="fr-FR" dirty="0"/>
              <a:t>en </a:t>
            </a:r>
            <a:br>
              <a:rPr lang="fr-FR" dirty="0"/>
            </a:br>
            <a:r>
              <a:rPr lang="fr-FR" dirty="0"/>
              <a:t>Python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300"/>
            </a:pPr>
            <a:r>
              <a:rPr lang="fr-FR" dirty="0"/>
              <a:t>Thread en python : exemple I</a:t>
            </a:r>
          </a:p>
        </p:txBody>
      </p:sp>
      <p:sp>
        <p:nvSpPr>
          <p:cNvPr id="43" name="Google Shape;43;p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6CE2FD-E3DA-42EA-A8DB-A79B68871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219200"/>
            <a:ext cx="9126207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54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300"/>
            </a:pPr>
            <a:r>
              <a:rPr lang="fr-FR" dirty="0"/>
              <a:t>Thread en python : exemple I</a:t>
            </a:r>
          </a:p>
        </p:txBody>
      </p:sp>
      <p:sp>
        <p:nvSpPr>
          <p:cNvPr id="43" name="Google Shape;43;p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41E36F-2CB8-4831-B760-B510FD013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1905"/>
            <a:ext cx="9122241" cy="378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47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300"/>
            </a:pPr>
            <a:r>
              <a:rPr lang="fr-FR" dirty="0"/>
              <a:t>Thread en python : exemple I</a:t>
            </a:r>
          </a:p>
        </p:txBody>
      </p:sp>
      <p:sp>
        <p:nvSpPr>
          <p:cNvPr id="43" name="Google Shape;43;p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217872-DACF-4390-A121-1C882BFCB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4" y="1356357"/>
            <a:ext cx="9129306" cy="486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89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300"/>
            </a:pPr>
            <a:r>
              <a:rPr lang="fr-FR" dirty="0"/>
              <a:t>Synchronisation des threads : exemple II</a:t>
            </a:r>
          </a:p>
        </p:txBody>
      </p:sp>
      <p:sp>
        <p:nvSpPr>
          <p:cNvPr id="43" name="Google Shape;43;p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72113F-104D-4571-8502-3A052B7AC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0" y="1347537"/>
            <a:ext cx="9112880" cy="487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26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300"/>
            </a:pPr>
            <a:r>
              <a:rPr lang="fr-FR" dirty="0"/>
              <a:t>Synchronisation des threads : exemple II</a:t>
            </a:r>
          </a:p>
        </p:txBody>
      </p:sp>
      <p:sp>
        <p:nvSpPr>
          <p:cNvPr id="43" name="Google Shape;43;p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EC157B-679C-4BED-BAF1-7A7DF314D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26" y="1204274"/>
            <a:ext cx="9148125" cy="445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93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300"/>
            </a:pPr>
            <a:r>
              <a:rPr lang="fr-FR" dirty="0"/>
              <a:t>Synchronisation des threads : exemple II</a:t>
            </a:r>
          </a:p>
        </p:txBody>
      </p:sp>
      <p:sp>
        <p:nvSpPr>
          <p:cNvPr id="43" name="Google Shape;43;p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8AD8BA-5844-4058-A6E1-147557EA0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5932"/>
            <a:ext cx="9143999" cy="386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07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300"/>
            </a:pPr>
            <a:r>
              <a:rPr lang="fr-FR" dirty="0"/>
              <a:t>Synchronisation des threads : exemple II</a:t>
            </a:r>
          </a:p>
        </p:txBody>
      </p:sp>
      <p:sp>
        <p:nvSpPr>
          <p:cNvPr id="43" name="Google Shape;43;p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F51442-0A4E-4415-8B6F-0FD65F35A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8" y="1219200"/>
            <a:ext cx="9135112" cy="526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77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300"/>
            </a:pPr>
            <a:r>
              <a:rPr lang="fr-FR" dirty="0"/>
              <a:t>Synchronisation des threads : Verrouillage</a:t>
            </a:r>
          </a:p>
        </p:txBody>
      </p:sp>
      <p:sp>
        <p:nvSpPr>
          <p:cNvPr id="43" name="Google Shape;43;p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BADB4E-AE08-4863-BC79-1942A097D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1" y="1738591"/>
            <a:ext cx="9116864" cy="361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53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300"/>
            </a:pPr>
            <a:r>
              <a:rPr lang="fr-FR" dirty="0"/>
              <a:t>Synchronisation des threads : Verrouillage</a:t>
            </a:r>
          </a:p>
        </p:txBody>
      </p:sp>
      <p:sp>
        <p:nvSpPr>
          <p:cNvPr id="43" name="Google Shape;43;p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CBA1AF-C7D3-41B4-990A-1685FE711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4186"/>
            <a:ext cx="9182351" cy="352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73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300"/>
            </a:pPr>
            <a:r>
              <a:rPr lang="fr-FR" dirty="0"/>
              <a:t>Verrouillage en python</a:t>
            </a:r>
          </a:p>
        </p:txBody>
      </p:sp>
      <p:sp>
        <p:nvSpPr>
          <p:cNvPr id="43" name="Google Shape;43;p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FE2A07-A3CB-4B63-AAF3-EEE17CCE7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1" y="1219200"/>
            <a:ext cx="9029618" cy="513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3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"/>
          <p:cNvSpPr txBox="1">
            <a:spLocks noGrp="1"/>
          </p:cNvSpPr>
          <p:nvPr>
            <p:ph type="title"/>
          </p:nvPr>
        </p:nvSpPr>
        <p:spPr>
          <a:xfrm>
            <a:off x="585787" y="3886200"/>
            <a:ext cx="7772400" cy="175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ctr">
              <a:buSzPts val="3600"/>
            </a:pPr>
            <a:r>
              <a:rPr lang="fr-FR" dirty="0"/>
              <a:t>Programmation concurrente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214985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300"/>
            </a:pPr>
            <a:r>
              <a:rPr lang="fr-FR" dirty="0"/>
              <a:t>Verrouillage : exemple</a:t>
            </a:r>
          </a:p>
        </p:txBody>
      </p:sp>
      <p:sp>
        <p:nvSpPr>
          <p:cNvPr id="43" name="Google Shape;43;p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AA6964-CA75-4453-824E-8C298F675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75" y="1558253"/>
            <a:ext cx="8902449" cy="399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99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300"/>
            </a:pPr>
            <a:r>
              <a:rPr lang="fr-FR" dirty="0"/>
              <a:t>Verrouillage : exemple</a:t>
            </a:r>
          </a:p>
        </p:txBody>
      </p:sp>
      <p:sp>
        <p:nvSpPr>
          <p:cNvPr id="43" name="Google Shape;43;p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1BE1D5-72AA-47B9-892A-F06237178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4651"/>
            <a:ext cx="9144000" cy="562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63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300"/>
            </a:pPr>
            <a:r>
              <a:rPr lang="fr-FR" dirty="0"/>
              <a:t>Synchronisation des threads : exemple</a:t>
            </a:r>
          </a:p>
        </p:txBody>
      </p:sp>
      <p:sp>
        <p:nvSpPr>
          <p:cNvPr id="43" name="Google Shape;43;p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78C1CC-3C37-4B18-9C87-1CDC14B9E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9200"/>
            <a:ext cx="9076259" cy="541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02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300"/>
            </a:pPr>
            <a:r>
              <a:rPr lang="fr-FR" dirty="0"/>
              <a:t>Synchronisation des threads : Condition</a:t>
            </a:r>
          </a:p>
        </p:txBody>
      </p:sp>
      <p:sp>
        <p:nvSpPr>
          <p:cNvPr id="43" name="Google Shape;43;p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3CF527-41AC-4EBA-915C-509880F44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7" y="1329288"/>
            <a:ext cx="9073953" cy="502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32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300"/>
            </a:pPr>
            <a:r>
              <a:rPr lang="fr-FR" dirty="0"/>
              <a:t>Condition : étude de cas</a:t>
            </a:r>
          </a:p>
        </p:txBody>
      </p:sp>
      <p:sp>
        <p:nvSpPr>
          <p:cNvPr id="43" name="Google Shape;43;p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4D992F-9546-4F06-91F0-112082D0C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2" y="1253770"/>
            <a:ext cx="8951752" cy="496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25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300"/>
            </a:pPr>
            <a:r>
              <a:rPr lang="fr-FR" dirty="0"/>
              <a:t>Exemple : File d’attente bornée</a:t>
            </a:r>
          </a:p>
        </p:txBody>
      </p:sp>
      <p:sp>
        <p:nvSpPr>
          <p:cNvPr id="43" name="Google Shape;43;p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A7D9BF-1BB8-47F3-911F-1276D1D14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84" y="1825460"/>
            <a:ext cx="9037916" cy="316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29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300"/>
            </a:pPr>
            <a:r>
              <a:rPr lang="fr-FR" dirty="0"/>
              <a:t>Exemple : File d’attente bornée</a:t>
            </a:r>
          </a:p>
        </p:txBody>
      </p:sp>
      <p:sp>
        <p:nvSpPr>
          <p:cNvPr id="43" name="Google Shape;43;p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D22296-02B3-4A51-9A42-26B922671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0" y="1413898"/>
            <a:ext cx="9124710" cy="402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97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300"/>
            </a:pPr>
            <a:r>
              <a:rPr lang="fr-FR" dirty="0"/>
              <a:t>Exemple : File d’attente bornée</a:t>
            </a:r>
          </a:p>
        </p:txBody>
      </p:sp>
      <p:sp>
        <p:nvSpPr>
          <p:cNvPr id="43" name="Google Shape;43;p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EBCFF0-18A1-4852-AB26-2BB206217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0397"/>
            <a:ext cx="9103683" cy="328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13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300"/>
            </a:pPr>
            <a:r>
              <a:rPr lang="fr-FR" dirty="0"/>
              <a:t>Exemple : File d’attente bornée</a:t>
            </a:r>
          </a:p>
        </p:txBody>
      </p:sp>
      <p:sp>
        <p:nvSpPr>
          <p:cNvPr id="43" name="Google Shape;43;p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1D2C9B-9532-49AC-9951-384CEE686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564229"/>
            <a:ext cx="9159598" cy="373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53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300"/>
            </a:pPr>
            <a:r>
              <a:rPr lang="fr-FR" dirty="0"/>
              <a:t>Exemple : File d’attente bornée</a:t>
            </a:r>
          </a:p>
        </p:txBody>
      </p:sp>
      <p:sp>
        <p:nvSpPr>
          <p:cNvPr id="43" name="Google Shape;43;p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C00A3B-E43C-4491-A2E3-7C905F2B4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6187"/>
            <a:ext cx="9029675" cy="348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0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300"/>
            </a:pPr>
            <a:r>
              <a:rPr lang="fr-FR" dirty="0"/>
              <a:t>Programme concurrent</a:t>
            </a:r>
          </a:p>
        </p:txBody>
      </p:sp>
      <p:sp>
        <p:nvSpPr>
          <p:cNvPr id="43" name="Google Shape;43;p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AEDB1A-F75F-4203-9741-FC45F84A0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432651"/>
            <a:ext cx="9057459" cy="474801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300"/>
            </a:pPr>
            <a:r>
              <a:rPr lang="fr-FR" dirty="0"/>
              <a:t>Exemple : File d’attente bornée</a:t>
            </a:r>
          </a:p>
        </p:txBody>
      </p:sp>
      <p:sp>
        <p:nvSpPr>
          <p:cNvPr id="43" name="Google Shape;43;p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F7EC6E-B5EF-4678-8DFF-062D6E3BB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2550"/>
            <a:ext cx="91440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56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>
            <a:spLocks noGrp="1"/>
          </p:cNvSpPr>
          <p:nvPr>
            <p:ph type="title"/>
          </p:nvPr>
        </p:nvSpPr>
        <p:spPr>
          <a:xfrm>
            <a:off x="533400" y="39624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b="1" dirty="0" err="1"/>
              <a:t>Programmation</a:t>
            </a:r>
            <a:r>
              <a:rPr lang="en-US" b="1" dirty="0"/>
              <a:t> clients/</a:t>
            </a:r>
            <a:r>
              <a:rPr lang="en-US" b="1" dirty="0" err="1"/>
              <a:t>serveur</a:t>
            </a:r>
            <a:endParaRPr lang="en-US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300"/>
            </a:pPr>
            <a:r>
              <a:rPr lang="fr-FR" dirty="0"/>
              <a:t>Programmation clients/serveur</a:t>
            </a:r>
          </a:p>
        </p:txBody>
      </p:sp>
      <p:sp>
        <p:nvSpPr>
          <p:cNvPr id="43" name="Google Shape;43;p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AE4C39-0DD0-48B0-AFD6-1378E20AB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67" y="1090897"/>
            <a:ext cx="8980716" cy="483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46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300"/>
            </a:pPr>
            <a:r>
              <a:rPr lang="fr-FR" dirty="0"/>
              <a:t>Numéro de Port</a:t>
            </a:r>
          </a:p>
        </p:txBody>
      </p:sp>
      <p:sp>
        <p:nvSpPr>
          <p:cNvPr id="43" name="Google Shape;43;p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32435A-9723-484F-922D-7A21E50E7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71" y="1540934"/>
            <a:ext cx="9122812" cy="379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230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300"/>
            </a:pPr>
            <a:r>
              <a:rPr lang="fr-FR" dirty="0"/>
              <a:t>Connexion </a:t>
            </a:r>
            <a:r>
              <a:rPr lang="fr-FR" dirty="0" err="1"/>
              <a:t>Client/Serveur</a:t>
            </a:r>
            <a:endParaRPr lang="fr-FR" dirty="0"/>
          </a:p>
        </p:txBody>
      </p:sp>
      <p:sp>
        <p:nvSpPr>
          <p:cNvPr id="43" name="Google Shape;43;p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42127B-9FF6-44EF-8BB0-7DD251924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9" y="2218267"/>
            <a:ext cx="9124952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92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300"/>
            </a:pPr>
            <a:r>
              <a:rPr lang="fr-FR" dirty="0"/>
              <a:t>Rappel : Architecture Logicielle TCP/IP</a:t>
            </a:r>
          </a:p>
        </p:txBody>
      </p:sp>
      <p:sp>
        <p:nvSpPr>
          <p:cNvPr id="43" name="Google Shape;43;p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62FD89-AE88-4EC8-AF35-E2E346E69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58" y="1219200"/>
            <a:ext cx="8176683" cy="547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486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300"/>
            </a:pPr>
            <a:r>
              <a:rPr lang="fr-FR" dirty="0"/>
              <a:t>Rappel : protocoles de transport</a:t>
            </a:r>
          </a:p>
        </p:txBody>
      </p:sp>
      <p:sp>
        <p:nvSpPr>
          <p:cNvPr id="43" name="Google Shape;43;p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3D37D9-074A-456D-BF00-9A8445996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29951"/>
            <a:ext cx="9069990" cy="293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23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300"/>
            </a:pPr>
            <a:r>
              <a:rPr lang="fr-FR" dirty="0"/>
              <a:t>Le concept de socket</a:t>
            </a:r>
          </a:p>
        </p:txBody>
      </p:sp>
      <p:sp>
        <p:nvSpPr>
          <p:cNvPr id="43" name="Google Shape;43;p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E147E7-FC2C-47E9-9EBD-074E80F40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9199"/>
            <a:ext cx="9144000" cy="458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179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300"/>
            </a:pPr>
            <a:r>
              <a:rPr lang="fr-FR" dirty="0"/>
              <a:t>La classe : socket</a:t>
            </a:r>
          </a:p>
        </p:txBody>
      </p:sp>
      <p:sp>
        <p:nvSpPr>
          <p:cNvPr id="43" name="Google Shape;43;p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BBF4E1-59EA-46CD-8D74-947795FF9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318" y="1930400"/>
            <a:ext cx="9120817" cy="298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78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300"/>
            </a:pPr>
            <a:r>
              <a:rPr lang="fr-FR" dirty="0"/>
              <a:t>Exemple</a:t>
            </a:r>
          </a:p>
        </p:txBody>
      </p:sp>
      <p:sp>
        <p:nvSpPr>
          <p:cNvPr id="43" name="Google Shape;43;p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748B57-8046-42AF-AB8D-AFE26CE8E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1273213"/>
            <a:ext cx="8515350" cy="521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4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300"/>
            </a:pPr>
            <a:r>
              <a:rPr lang="fr-FR" dirty="0"/>
              <a:t>Etats d’un thread</a:t>
            </a:r>
          </a:p>
        </p:txBody>
      </p:sp>
      <p:sp>
        <p:nvSpPr>
          <p:cNvPr id="43" name="Google Shape;43;p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30706C-AECD-4C94-8492-51E8C9008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1" y="1599945"/>
            <a:ext cx="9066449" cy="364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622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300"/>
            </a:pPr>
            <a:r>
              <a:rPr lang="fr-FR" dirty="0"/>
              <a:t>Socket en python</a:t>
            </a:r>
          </a:p>
        </p:txBody>
      </p:sp>
      <p:sp>
        <p:nvSpPr>
          <p:cNvPr id="43" name="Google Shape;43;p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2CD3EE-8DC8-4400-AFBA-13E2FBEF2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" y="1447523"/>
            <a:ext cx="9087076" cy="395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673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300"/>
            </a:pPr>
            <a:r>
              <a:rPr lang="fr-FR" dirty="0"/>
              <a:t>Socket en python</a:t>
            </a:r>
          </a:p>
        </p:txBody>
      </p:sp>
      <p:sp>
        <p:nvSpPr>
          <p:cNvPr id="43" name="Google Shape;43;p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A218F7-0D31-4A53-AA8F-3B4A10F05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7" y="1727200"/>
            <a:ext cx="903845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230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300"/>
            </a:pPr>
            <a:r>
              <a:rPr lang="fr-FR" dirty="0"/>
              <a:t>Serveur TCP</a:t>
            </a:r>
          </a:p>
        </p:txBody>
      </p:sp>
      <p:sp>
        <p:nvSpPr>
          <p:cNvPr id="43" name="Google Shape;43;p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B1055C-1632-4C10-9852-D0768FE2E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3196"/>
            <a:ext cx="9144000" cy="355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75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300"/>
            </a:pPr>
            <a:r>
              <a:rPr lang="fr-FR" dirty="0"/>
              <a:t>Serveur TCP = </a:t>
            </a:r>
            <a:r>
              <a:rPr lang="fr-FR" dirty="0" err="1"/>
              <a:t>multi-thread</a:t>
            </a:r>
            <a:endParaRPr lang="fr-FR" dirty="0"/>
          </a:p>
        </p:txBody>
      </p:sp>
      <p:sp>
        <p:nvSpPr>
          <p:cNvPr id="43" name="Google Shape;43;p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3B074-F7E7-47F7-8B30-6CA175523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43" y="1219199"/>
            <a:ext cx="8789113" cy="550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356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300"/>
            </a:pPr>
            <a:r>
              <a:rPr lang="fr-FR" dirty="0"/>
              <a:t>Serveur UDP</a:t>
            </a:r>
          </a:p>
        </p:txBody>
      </p:sp>
      <p:sp>
        <p:nvSpPr>
          <p:cNvPr id="43" name="Google Shape;43;p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44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E6F044-316E-41A8-BB2A-AFD2504C9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6" y="2032000"/>
            <a:ext cx="9013726" cy="281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824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>
            <a:spLocks noGrp="1"/>
          </p:cNvSpPr>
          <p:nvPr>
            <p:ph type="title"/>
          </p:nvPr>
        </p:nvSpPr>
        <p:spPr>
          <a:xfrm>
            <a:off x="533400" y="39624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287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300"/>
            </a:pPr>
            <a:r>
              <a:rPr lang="fr-FR" dirty="0"/>
              <a:t>Thread : Cycle de vie</a:t>
            </a:r>
          </a:p>
        </p:txBody>
      </p:sp>
      <p:sp>
        <p:nvSpPr>
          <p:cNvPr id="43" name="Google Shape;43;p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51B031-326B-478A-9DDA-6EEDEA5DD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142004"/>
            <a:ext cx="7865795" cy="557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20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300"/>
            </a:pPr>
            <a:r>
              <a:rPr lang="fr-FR" dirty="0"/>
              <a:t>Thread en python</a:t>
            </a:r>
          </a:p>
        </p:txBody>
      </p:sp>
      <p:sp>
        <p:nvSpPr>
          <p:cNvPr id="43" name="Google Shape;43;p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3E341A-1226-41F4-A188-D3100FFB8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7" y="1845734"/>
            <a:ext cx="8891006" cy="352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6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300"/>
            </a:pPr>
            <a:r>
              <a:rPr lang="fr-FR" dirty="0"/>
              <a:t>Classe Thread : méthodes</a:t>
            </a:r>
          </a:p>
        </p:txBody>
      </p:sp>
      <p:sp>
        <p:nvSpPr>
          <p:cNvPr id="43" name="Google Shape;43;p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3DC8AD-5AAF-4858-8D39-66A6590C7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1" y="1219200"/>
            <a:ext cx="9116059" cy="508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31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300"/>
            </a:pPr>
            <a:r>
              <a:rPr lang="fr-FR" dirty="0"/>
              <a:t>Classe Thread : méthodes</a:t>
            </a:r>
          </a:p>
        </p:txBody>
      </p:sp>
      <p:sp>
        <p:nvSpPr>
          <p:cNvPr id="43" name="Google Shape;43;p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EE5954-0F0D-486F-97DF-2A34BE7DB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7" y="1219200"/>
            <a:ext cx="9106533" cy="541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07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300"/>
            </a:pPr>
            <a:r>
              <a:rPr lang="fr-FR" dirty="0"/>
              <a:t>Thread en python : exemple</a:t>
            </a:r>
          </a:p>
        </p:txBody>
      </p:sp>
      <p:sp>
        <p:nvSpPr>
          <p:cNvPr id="43" name="Google Shape;43;p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7312CB-1A75-4301-BE83-E018D6556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1471"/>
            <a:ext cx="9144000" cy="472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48180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</TotalTime>
  <Words>240</Words>
  <Application>Microsoft Office PowerPoint</Application>
  <PresentationFormat>On-screen Show (4:3)</PresentationFormat>
  <Paragraphs>90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3_Office Theme</vt:lpstr>
      <vt:lpstr>2_Office Theme</vt:lpstr>
      <vt:lpstr>Programmation avancée  en  Python</vt:lpstr>
      <vt:lpstr>Programmation concurrente</vt:lpstr>
      <vt:lpstr>Programme concurrent</vt:lpstr>
      <vt:lpstr>Etats d’un thread</vt:lpstr>
      <vt:lpstr>Thread : Cycle de vie</vt:lpstr>
      <vt:lpstr>Thread en python</vt:lpstr>
      <vt:lpstr>Classe Thread : méthodes</vt:lpstr>
      <vt:lpstr>Classe Thread : méthodes</vt:lpstr>
      <vt:lpstr>Thread en python : exemple</vt:lpstr>
      <vt:lpstr>Thread en python : exemple I</vt:lpstr>
      <vt:lpstr>Thread en python : exemple I</vt:lpstr>
      <vt:lpstr>Thread en python : exemple I</vt:lpstr>
      <vt:lpstr>Synchronisation des threads : exemple II</vt:lpstr>
      <vt:lpstr>Synchronisation des threads : exemple II</vt:lpstr>
      <vt:lpstr>Synchronisation des threads : exemple II</vt:lpstr>
      <vt:lpstr>Synchronisation des threads : exemple II</vt:lpstr>
      <vt:lpstr>Synchronisation des threads : Verrouillage</vt:lpstr>
      <vt:lpstr>Synchronisation des threads : Verrouillage</vt:lpstr>
      <vt:lpstr>Verrouillage en python</vt:lpstr>
      <vt:lpstr>Verrouillage : exemple</vt:lpstr>
      <vt:lpstr>Verrouillage : exemple</vt:lpstr>
      <vt:lpstr>Synchronisation des threads : exemple</vt:lpstr>
      <vt:lpstr>Synchronisation des threads : Condition</vt:lpstr>
      <vt:lpstr>Condition : étude de cas</vt:lpstr>
      <vt:lpstr>Exemple : File d’attente bornée</vt:lpstr>
      <vt:lpstr>Exemple : File d’attente bornée</vt:lpstr>
      <vt:lpstr>Exemple : File d’attente bornée</vt:lpstr>
      <vt:lpstr>Exemple : File d’attente bornée</vt:lpstr>
      <vt:lpstr>Exemple : File d’attente bornée</vt:lpstr>
      <vt:lpstr>Exemple : File d’attente bornée</vt:lpstr>
      <vt:lpstr>Programmation clients/serveur</vt:lpstr>
      <vt:lpstr>Programmation clients/serveur</vt:lpstr>
      <vt:lpstr>Numéro de Port</vt:lpstr>
      <vt:lpstr>Connexion Client/Serveur</vt:lpstr>
      <vt:lpstr>Rappel : Architecture Logicielle TCP/IP</vt:lpstr>
      <vt:lpstr>Rappel : protocoles de transport</vt:lpstr>
      <vt:lpstr>Le concept de socket</vt:lpstr>
      <vt:lpstr>La classe : socket</vt:lpstr>
      <vt:lpstr>Exemple</vt:lpstr>
      <vt:lpstr>Socket en python</vt:lpstr>
      <vt:lpstr>Socket en python</vt:lpstr>
      <vt:lpstr>Serveur TCP</vt:lpstr>
      <vt:lpstr>Serveur TCP = multi-thread</vt:lpstr>
      <vt:lpstr>Serveur UDP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02 :: Introduction to Blockchain  The Bitcoin Blockchain   </dc:title>
  <dc:creator>rishik</dc:creator>
  <cp:lastModifiedBy>Ahmed Hosni</cp:lastModifiedBy>
  <cp:revision>180</cp:revision>
  <dcterms:created xsi:type="dcterms:W3CDTF">2012-09-27T10:11:07Z</dcterms:created>
  <dcterms:modified xsi:type="dcterms:W3CDTF">2019-12-05T22:07:59Z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0x01010039668769A69D98409B120A8F0C997A1300750D0261E1EFCC46A9FBC9BE55ECD7AB</vt:lpwstr>
  </property>
  <property fmtid="{D5CDD505-2E9C-101B-9397-08002B2CF9AE}" pid="3" name="TaxKeyword">
    <vt:lpwstr/>
  </property>
  <property fmtid="{D5CDD505-2E9C-101B-9397-08002B2CF9AE}" pid="4" name="TaxCatchAll">
    <vt:lpwstr/>
  </property>
  <property fmtid="{D5CDD505-2E9C-101B-9397-08002B2CF9AE}" pid="5" name="TaxKeywordTaxHTField">
    <vt:lpwstr/>
  </property>
  <property fmtid="{D5CDD505-2E9C-101B-9397-08002B2CF9AE}" pid="6" name="Topics">
    <vt:lpwstr/>
  </property>
  <property fmtid="{D5CDD505-2E9C-101B-9397-08002B2CF9AE}" pid="7" name="Language">
    <vt:lpwstr>English</vt:lpwstr>
  </property>
  <property fmtid="{D5CDD505-2E9C-101B-9397-08002B2CF9AE}" pid="8" name="Classification">
    <vt:lpwstr>Public</vt:lpwstr>
  </property>
  <property fmtid="{D5CDD505-2E9C-101B-9397-08002B2CF9AE}" pid="9" name="ST OrganizationTaxHTField0">
    <vt:lpwstr/>
  </property>
  <property fmtid="{D5CDD505-2E9C-101B-9397-08002B2CF9AE}" pid="10" name="Doc Date">
    <vt:lpwstr>2012-03-02T14:54:27Z</vt:lpwstr>
  </property>
  <property fmtid="{D5CDD505-2E9C-101B-9397-08002B2CF9AE}" pid="11" name="RoutingRuleDescription">
    <vt:lpwstr/>
  </property>
  <property fmtid="{D5CDD505-2E9C-101B-9397-08002B2CF9AE}" pid="12" name="TopicsTaxHTField0">
    <vt:lpwstr/>
  </property>
  <property fmtid="{D5CDD505-2E9C-101B-9397-08002B2CF9AE}" pid="13" name="PublishingContact">
    <vt:lpwstr/>
  </property>
  <property fmtid="{D5CDD505-2E9C-101B-9397-08002B2CF9AE}" pid="14" name="hfd4f7438eb64b4fb2740c42c2d09f06">
    <vt:lpwstr/>
  </property>
  <property fmtid="{D5CDD505-2E9C-101B-9397-08002B2CF9AE}" pid="15" name="Sub TopicTaxHTField0">
    <vt:lpwstr/>
  </property>
</Properties>
</file>