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4"/>
  </p:notesMasterIdLst>
  <p:sldIdLst>
    <p:sldId id="256" r:id="rId3"/>
    <p:sldId id="347" r:id="rId4"/>
    <p:sldId id="349" r:id="rId5"/>
    <p:sldId id="348" r:id="rId6"/>
    <p:sldId id="350" r:id="rId7"/>
    <p:sldId id="351" r:id="rId8"/>
    <p:sldId id="352" r:id="rId9"/>
    <p:sldId id="353" r:id="rId10"/>
    <p:sldId id="354" r:id="rId11"/>
    <p:sldId id="355" r:id="rId12"/>
    <p:sldId id="343" r:id="rId13"/>
  </p:sldIdLst>
  <p:sldSz cx="9144000" cy="6858000" type="screen4x3"/>
  <p:notesSz cx="6858000" cy="9144000"/>
  <p:embeddedFontLst>
    <p:embeddedFont>
      <p:font typeface="Calibri" panose="020F050202020403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orient="horz" pos="812">
          <p15:clr>
            <a:srgbClr val="000000"/>
          </p15:clr>
        </p15:guide>
        <p15:guide id="3"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6" roundtripDataSignature="AMtx7mgdwha1DXh13JkAsd7RYtQbsz3FF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6390FB-4590-4AD1-B7F3-0478CE26943B}">
  <a:tblStyle styleId="{B96390FB-4590-4AD1-B7F3-0478CE2694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77" autoAdjust="0"/>
  </p:normalViewPr>
  <p:slideViewPr>
    <p:cSldViewPr snapToGrid="0">
      <p:cViewPr varScale="1">
        <p:scale>
          <a:sx n="57" d="100"/>
          <a:sy n="57" d="100"/>
        </p:scale>
        <p:origin x="1776" y="78"/>
      </p:cViewPr>
      <p:guideLst>
        <p:guide orient="horz" pos="2160"/>
        <p:guide orient="horz" pos="81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80" Type="http://schemas.openxmlformats.org/officeDocument/2006/relationships/tableStyles" Target="tableStyles.xml"/><Relationship Id="rId3" Type="http://schemas.openxmlformats.org/officeDocument/2006/relationships/slide" Target="slides/slide1.xml"/><Relationship Id="rId76"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79"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1.fntdata"/><Relationship Id="rId10" Type="http://schemas.openxmlformats.org/officeDocument/2006/relationships/slide" Target="slides/slide8.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77"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 name="Google Shape;3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dirty="0"/>
              <a:t>Author: Ahmed Hosni</a:t>
            </a:r>
            <a:endParaRPr dirty="0"/>
          </a:p>
        </p:txBody>
      </p:sp>
      <p:sp>
        <p:nvSpPr>
          <p:cNvPr id="34" name="Google Shape;34;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endParaRPr lang="fr-FR" sz="1800" b="1" i="0" u="none" strike="noStrike" cap="none" dirty="0">
              <a:solidFill>
                <a:srgbClr val="000000"/>
              </a:solidFill>
              <a:effectLst/>
              <a:latin typeface="Arial"/>
              <a:ea typeface="Arial"/>
              <a:cs typeface="Arial"/>
              <a:sym typeface="Arial"/>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8576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2502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r>
              <a:rPr lang="fr-FR" sz="1800" b="0" i="0" u="none" strike="noStrike" cap="none" dirty="0">
                <a:solidFill>
                  <a:srgbClr val="000000"/>
                </a:solidFill>
                <a:effectLst/>
                <a:latin typeface="Arial"/>
                <a:ea typeface="Arial"/>
                <a:cs typeface="Arial"/>
                <a:sym typeface="Arial"/>
              </a:rPr>
              <a:t>Un </a:t>
            </a:r>
            <a:r>
              <a:rPr lang="fr-FR" sz="1800" b="0" i="0" u="none" strike="noStrike" cap="none" dirty="0" err="1">
                <a:solidFill>
                  <a:srgbClr val="000000"/>
                </a:solidFill>
                <a:effectLst/>
                <a:latin typeface="Arial"/>
                <a:ea typeface="Arial"/>
                <a:cs typeface="Arial"/>
                <a:sym typeface="Arial"/>
              </a:rPr>
              <a:t>framework</a:t>
            </a:r>
            <a:r>
              <a:rPr lang="fr-FR" sz="1800" b="0" i="0" u="none" strike="noStrike" cap="none" dirty="0">
                <a:solidFill>
                  <a:srgbClr val="000000"/>
                </a:solidFill>
                <a:effectLst/>
                <a:latin typeface="Arial"/>
                <a:ea typeface="Arial"/>
                <a:cs typeface="Arial"/>
                <a:sym typeface="Arial"/>
              </a:rPr>
              <a:t> (cadre de travail, en français) est un ensemble d’outils qui simplifie le travail d’un développeur.</a:t>
            </a:r>
          </a:p>
          <a:p>
            <a:r>
              <a:rPr lang="fr-FR" sz="1800" b="0" i="0" u="none" strike="noStrike" cap="none" dirty="0">
                <a:solidFill>
                  <a:srgbClr val="000000"/>
                </a:solidFill>
                <a:effectLst/>
                <a:latin typeface="Arial"/>
                <a:ea typeface="Arial"/>
                <a:cs typeface="Arial"/>
                <a:sym typeface="Arial"/>
              </a:rPr>
              <a:t>Un </a:t>
            </a:r>
            <a:r>
              <a:rPr lang="fr-FR" sz="1800" b="0" i="0" u="none" strike="noStrike" cap="none" dirty="0" err="1">
                <a:solidFill>
                  <a:srgbClr val="000000"/>
                </a:solidFill>
                <a:effectLst/>
                <a:latin typeface="Arial"/>
                <a:ea typeface="Arial"/>
                <a:cs typeface="Arial"/>
                <a:sym typeface="Arial"/>
              </a:rPr>
              <a:t>framework</a:t>
            </a:r>
            <a:r>
              <a:rPr lang="fr-FR" sz="1800" b="0" i="0" u="none" strike="noStrike" cap="none" dirty="0">
                <a:solidFill>
                  <a:srgbClr val="000000"/>
                </a:solidFill>
                <a:effectLst/>
                <a:latin typeface="Arial"/>
                <a:ea typeface="Arial"/>
                <a:cs typeface="Arial"/>
                <a:sym typeface="Arial"/>
              </a:rPr>
              <a:t> est destiné à des développeurs, et non à des novices. Un </a:t>
            </a:r>
            <a:r>
              <a:rPr lang="fr-FR" sz="1800" b="0" i="0" u="none" strike="noStrike" cap="none" dirty="0" err="1">
                <a:solidFill>
                  <a:srgbClr val="000000"/>
                </a:solidFill>
                <a:effectLst/>
                <a:latin typeface="Arial"/>
                <a:ea typeface="Arial"/>
                <a:cs typeface="Arial"/>
                <a:sym typeface="Arial"/>
              </a:rPr>
              <a:t>framework</a:t>
            </a:r>
            <a:r>
              <a:rPr lang="fr-FR" sz="1800" b="0" i="0" u="none" strike="noStrike" cap="none" dirty="0">
                <a:solidFill>
                  <a:srgbClr val="000000"/>
                </a:solidFill>
                <a:effectLst/>
                <a:latin typeface="Arial"/>
                <a:ea typeface="Arial"/>
                <a:cs typeface="Arial"/>
                <a:sym typeface="Arial"/>
              </a:rPr>
              <a:t> nécessite un temps d’apprentissage avant de pouvoir être pleinement utilisé.</a:t>
            </a:r>
          </a:p>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5235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1556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5469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6248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3055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117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4002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9da15441_0_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fr-FR" sz="1800" b="1" i="0" u="none" strike="noStrike" cap="none" dirty="0">
              <a:solidFill>
                <a:srgbClr val="000000"/>
              </a:solidFill>
              <a:effectLst/>
              <a:latin typeface="Arial"/>
              <a:ea typeface="Arial"/>
              <a:cs typeface="Arial"/>
              <a:sym typeface="Arial"/>
            </a:endParaRPr>
          </a:p>
        </p:txBody>
      </p:sp>
      <p:sp>
        <p:nvSpPr>
          <p:cNvPr id="49" name="Google Shape;49;g6f9da15441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5439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Section title">
  <p:cSld name="1_Section title">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585056" y="4281115"/>
            <a:ext cx="7772400" cy="136207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4000"/>
              <a:buFont typeface="Calibri"/>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800">
                <a:solidFill>
                  <a:srgbClr val="89898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800">
                <a:solidFill>
                  <a:srgbClr val="89898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1"/>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8"/>
          <p:cNvPicPr preferRelativeResize="0"/>
          <p:nvPr/>
        </p:nvPicPr>
        <p:blipFill rotWithShape="1">
          <a:blip r:embed="rId3">
            <a:alphaModFix/>
          </a:blip>
          <a:srcRect l="18260" r="10397" b="48524"/>
          <a:stretch/>
        </p:blipFill>
        <p:spPr>
          <a:xfrm>
            <a:off x="0" y="4762"/>
            <a:ext cx="9144000" cy="3911600"/>
          </a:xfrm>
          <a:prstGeom prst="rect">
            <a:avLst/>
          </a:prstGeom>
          <a:noFill/>
          <a:ln>
            <a:noFill/>
          </a:ln>
        </p:spPr>
      </p:pic>
      <p:sp>
        <p:nvSpPr>
          <p:cNvPr id="11" name="Google Shape;11;p3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38"/>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8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8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4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40"/>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 name="Google Shape;22;p4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4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4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djangoproject.com/en/3.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djangopackages.com/"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txBox="1">
            <a:spLocks noGrp="1"/>
          </p:cNvSpPr>
          <p:nvPr>
            <p:ph type="title"/>
          </p:nvPr>
        </p:nvSpPr>
        <p:spPr>
          <a:xfrm>
            <a:off x="585787" y="3886200"/>
            <a:ext cx="7772400" cy="1757362"/>
          </a:xfrm>
          <a:prstGeom prst="rect">
            <a:avLst/>
          </a:prstGeom>
          <a:noFill/>
          <a:ln>
            <a:noFill/>
          </a:ln>
        </p:spPr>
        <p:txBody>
          <a:bodyPr spcFirstLastPara="1" wrap="square" lIns="91425" tIns="45700" rIns="91425" bIns="45700" anchor="t" anchorCtr="0">
            <a:normAutofit/>
          </a:bodyPr>
          <a:lstStyle/>
          <a:p>
            <a:pPr lvl="0" algn="ctr">
              <a:buSzPts val="3600"/>
            </a:pPr>
            <a:r>
              <a:rPr lang="fr-FR"/>
              <a:t>Présentation du Framework </a:t>
            </a:r>
            <a:r>
              <a:rPr lang="fr-FR" dirty="0"/>
              <a:t>Django</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0"/>
        <p:cNvGrpSpPr/>
        <p:nvPr/>
      </p:nvGrpSpPr>
      <p:grpSpPr>
        <a:xfrm>
          <a:off x="0" y="0"/>
          <a:ext cx="0" cy="0"/>
          <a:chOff x="0" y="0"/>
          <a:chExt cx="0" cy="0"/>
        </a:xfrm>
      </p:grpSpPr>
      <p:sp>
        <p:nvSpPr>
          <p:cNvPr id="58" name="Rectangle 5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21177"/>
            <a:ext cx="3249230"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Google Shape;51;g6f9da15441_0_3"/>
          <p:cNvSpPr txBox="1">
            <a:spLocks noGrp="1"/>
          </p:cNvSpPr>
          <p:nvPr>
            <p:ph type="title"/>
          </p:nvPr>
        </p:nvSpPr>
        <p:spPr>
          <a:xfrm>
            <a:off x="201863" y="914400"/>
            <a:ext cx="3330455" cy="2887579"/>
          </a:xfrm>
          <a:prstGeom prst="rect">
            <a:avLst/>
          </a:prstGeom>
        </p:spPr>
        <p:txBody>
          <a:bodyPr spcFirstLastPara="1" vert="horz" lIns="91440" tIns="45720" rIns="91440" bIns="45720" rtlCol="0" anchor="b" anchorCtr="0">
            <a:normAutofit/>
          </a:bodyPr>
          <a:lstStyle/>
          <a:p>
            <a:pPr algn="ctr"/>
            <a:r>
              <a:rPr lang="fr-FR" sz="3200" b="1" dirty="0">
                <a:solidFill>
                  <a:schemeClr val="bg1"/>
                </a:solidFill>
                <a:latin typeface="Arial"/>
                <a:ea typeface="Arial"/>
                <a:cs typeface="Arial"/>
                <a:sym typeface="Arial"/>
              </a:rPr>
              <a:t>Gestion d'un projet</a:t>
            </a:r>
          </a:p>
        </p:txBody>
      </p:sp>
      <p:cxnSp>
        <p:nvCxnSpPr>
          <p:cNvPr id="60" name="Straight Connector 5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3344" y="3910267"/>
            <a:ext cx="1940093"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60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pPr marL="0" marR="0" lvl="0" indent="0" algn="r" rtl="0">
                <a:spcBef>
                  <a:spcPts val="0"/>
                </a:spcBef>
                <a:spcAft>
                  <a:spcPts val="600"/>
                </a:spcAft>
                <a:buClr>
                  <a:srgbClr val="898989"/>
                </a:buClr>
                <a:buSzPts val="900"/>
                <a:buFont typeface="Calibri"/>
                <a:buNone/>
              </a:pPr>
              <a:t>10</a:t>
            </a:fld>
            <a:endParaRPr lang="fr-FR"/>
          </a:p>
        </p:txBody>
      </p:sp>
      <p:pic>
        <p:nvPicPr>
          <p:cNvPr id="2" name="Picture 1">
            <a:extLst>
              <a:ext uri="{FF2B5EF4-FFF2-40B4-BE49-F238E27FC236}">
                <a16:creationId xmlns:a16="http://schemas.microsoft.com/office/drawing/2014/main" id="{C33CE7BD-E8E2-4058-9B3F-9BD331A9A788}"/>
              </a:ext>
            </a:extLst>
          </p:cNvPr>
          <p:cNvPicPr>
            <a:picLocks noChangeAspect="1"/>
          </p:cNvPicPr>
          <p:nvPr/>
        </p:nvPicPr>
        <p:blipFill>
          <a:blip r:embed="rId3"/>
          <a:stretch>
            <a:fillRect/>
          </a:stretch>
        </p:blipFill>
        <p:spPr>
          <a:xfrm>
            <a:off x="3583118" y="286710"/>
            <a:ext cx="5560881" cy="1390844"/>
          </a:xfrm>
          <a:prstGeom prst="rect">
            <a:avLst/>
          </a:prstGeom>
        </p:spPr>
      </p:pic>
      <p:pic>
        <p:nvPicPr>
          <p:cNvPr id="3" name="Picture 2">
            <a:extLst>
              <a:ext uri="{FF2B5EF4-FFF2-40B4-BE49-F238E27FC236}">
                <a16:creationId xmlns:a16="http://schemas.microsoft.com/office/drawing/2014/main" id="{AA5A9E79-6744-4987-B694-EFF9B7840ADD}"/>
              </a:ext>
            </a:extLst>
          </p:cNvPr>
          <p:cNvPicPr>
            <a:picLocks noChangeAspect="1"/>
          </p:cNvPicPr>
          <p:nvPr/>
        </p:nvPicPr>
        <p:blipFill>
          <a:blip r:embed="rId4"/>
          <a:stretch>
            <a:fillRect/>
          </a:stretch>
        </p:blipFill>
        <p:spPr>
          <a:xfrm>
            <a:off x="3607476" y="1892069"/>
            <a:ext cx="5536524" cy="3514883"/>
          </a:xfrm>
          <a:prstGeom prst="rect">
            <a:avLst/>
          </a:prstGeom>
        </p:spPr>
      </p:pic>
      <p:pic>
        <p:nvPicPr>
          <p:cNvPr id="4" name="Picture 3">
            <a:extLst>
              <a:ext uri="{FF2B5EF4-FFF2-40B4-BE49-F238E27FC236}">
                <a16:creationId xmlns:a16="http://schemas.microsoft.com/office/drawing/2014/main" id="{7C8443CB-92E6-4A54-94A9-C88296D8C39E}"/>
              </a:ext>
            </a:extLst>
          </p:cNvPr>
          <p:cNvPicPr>
            <a:picLocks noChangeAspect="1"/>
          </p:cNvPicPr>
          <p:nvPr/>
        </p:nvPicPr>
        <p:blipFill>
          <a:blip r:embed="rId5"/>
          <a:stretch>
            <a:fillRect/>
          </a:stretch>
        </p:blipFill>
        <p:spPr>
          <a:xfrm>
            <a:off x="3583118" y="5670454"/>
            <a:ext cx="5536524" cy="685896"/>
          </a:xfrm>
          <a:prstGeom prst="rect">
            <a:avLst/>
          </a:prstGeom>
        </p:spPr>
      </p:pic>
      <p:pic>
        <p:nvPicPr>
          <p:cNvPr id="5122" name="Picture 2" descr="Image result for crepe bretonne">
            <a:extLst>
              <a:ext uri="{FF2B5EF4-FFF2-40B4-BE49-F238E27FC236}">
                <a16:creationId xmlns:a16="http://schemas.microsoft.com/office/drawing/2014/main" id="{E71AE286-A81D-49C1-A6F6-0DAFC0EABF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723" y="4446001"/>
            <a:ext cx="3079763" cy="1666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00094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533400" y="3962400"/>
            <a:ext cx="7772400" cy="136207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Thank you</a:t>
            </a:r>
            <a:endParaRPr/>
          </a:p>
        </p:txBody>
      </p:sp>
    </p:spTree>
    <p:extLst>
      <p:ext uri="{BB962C8B-B14F-4D97-AF65-F5344CB8AC3E}">
        <p14:creationId xmlns:p14="http://schemas.microsoft.com/office/powerpoint/2010/main" val="259287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0"/>
        <p:cNvGrpSpPr/>
        <p:nvPr/>
      </p:nvGrpSpPr>
      <p:grpSpPr>
        <a:xfrm>
          <a:off x="0" y="0"/>
          <a:ext cx="0" cy="0"/>
          <a:chOff x="0" y="0"/>
          <a:chExt cx="0" cy="0"/>
        </a:xfrm>
      </p:grpSpPr>
      <p:sp>
        <p:nvSpPr>
          <p:cNvPr id="58" name="Rectangle 5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21177"/>
            <a:ext cx="3249230"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Google Shape;51;g6f9da15441_0_3"/>
          <p:cNvSpPr txBox="1">
            <a:spLocks noGrp="1"/>
          </p:cNvSpPr>
          <p:nvPr>
            <p:ph type="title"/>
          </p:nvPr>
        </p:nvSpPr>
        <p:spPr>
          <a:xfrm>
            <a:off x="505677" y="914400"/>
            <a:ext cx="2743200" cy="2887579"/>
          </a:xfrm>
          <a:prstGeom prst="rect">
            <a:avLst/>
          </a:prstGeom>
        </p:spPr>
        <p:txBody>
          <a:bodyPr spcFirstLastPara="1" vert="horz" lIns="91440" tIns="45720" rIns="91440" bIns="45720" rtlCol="0" anchor="b" anchorCtr="0">
            <a:normAutofit/>
          </a:bodyPr>
          <a:lstStyle/>
          <a:p>
            <a:pPr algn="ctr">
              <a:spcBef>
                <a:spcPct val="0"/>
              </a:spcBef>
            </a:pPr>
            <a:r>
              <a:rPr lang="en-US" sz="4200" b="1" kern="1200" dirty="0" err="1">
                <a:solidFill>
                  <a:srgbClr val="FFFFFF"/>
                </a:solidFill>
                <a:latin typeface="+mj-lt"/>
                <a:ea typeface="+mj-ea"/>
                <a:cs typeface="+mj-cs"/>
              </a:rPr>
              <a:t>Qu’est-ce</a:t>
            </a:r>
            <a:r>
              <a:rPr lang="en-US" sz="4200" b="1" kern="1200" dirty="0">
                <a:solidFill>
                  <a:srgbClr val="FFFFFF"/>
                </a:solidFill>
                <a:latin typeface="+mj-lt"/>
                <a:ea typeface="+mj-ea"/>
                <a:cs typeface="+mj-cs"/>
              </a:rPr>
              <a:t> que Django ?</a:t>
            </a:r>
          </a:p>
        </p:txBody>
      </p:sp>
      <p:cxnSp>
        <p:nvCxnSpPr>
          <p:cNvPr id="60" name="Straight Connector 5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3344" y="3910267"/>
            <a:ext cx="1940093"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39594970-3034-4D34-8555-78F2B1BCAD92}"/>
              </a:ext>
            </a:extLst>
          </p:cNvPr>
          <p:cNvPicPr>
            <a:picLocks noChangeAspect="1"/>
          </p:cNvPicPr>
          <p:nvPr/>
        </p:nvPicPr>
        <p:blipFill>
          <a:blip r:embed="rId3"/>
          <a:stretch>
            <a:fillRect/>
          </a:stretch>
        </p:blipFill>
        <p:spPr>
          <a:xfrm>
            <a:off x="3583588" y="704398"/>
            <a:ext cx="5560412" cy="5449204"/>
          </a:xfrm>
          <a:prstGeom prst="rect">
            <a:avLst/>
          </a:prstGeom>
        </p:spPr>
      </p:pic>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60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pPr marL="0" marR="0" lvl="0" indent="0" algn="r" rtl="0">
                <a:spcBef>
                  <a:spcPts val="0"/>
                </a:spcBef>
                <a:spcAft>
                  <a:spcPts val="600"/>
                </a:spcAft>
                <a:buClr>
                  <a:srgbClr val="898989"/>
                </a:buClr>
                <a:buSzPts val="900"/>
                <a:buFont typeface="Calibri"/>
                <a:buNone/>
              </a:pPr>
              <a:t>2</a:t>
            </a:fld>
            <a:endParaRPr lang="fr-FR"/>
          </a:p>
        </p:txBody>
      </p:sp>
    </p:spTree>
    <p:extLst>
      <p:ext uri="{BB962C8B-B14F-4D97-AF65-F5344CB8AC3E}">
        <p14:creationId xmlns:p14="http://schemas.microsoft.com/office/powerpoint/2010/main" val="14330418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0"/>
        <p:cNvGrpSpPr/>
        <p:nvPr/>
      </p:nvGrpSpPr>
      <p:grpSpPr>
        <a:xfrm>
          <a:off x="0" y="0"/>
          <a:ext cx="0" cy="0"/>
          <a:chOff x="0" y="0"/>
          <a:chExt cx="0" cy="0"/>
        </a:xfrm>
      </p:grpSpPr>
      <p:sp>
        <p:nvSpPr>
          <p:cNvPr id="58" name="Rectangle 5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21177"/>
            <a:ext cx="3249230"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Google Shape;51;g6f9da15441_0_3"/>
          <p:cNvSpPr txBox="1">
            <a:spLocks noGrp="1"/>
          </p:cNvSpPr>
          <p:nvPr>
            <p:ph type="title"/>
          </p:nvPr>
        </p:nvSpPr>
        <p:spPr>
          <a:xfrm>
            <a:off x="201863" y="914400"/>
            <a:ext cx="3330455" cy="2887579"/>
          </a:xfrm>
          <a:prstGeom prst="rect">
            <a:avLst/>
          </a:prstGeom>
        </p:spPr>
        <p:txBody>
          <a:bodyPr spcFirstLastPara="1" vert="horz" lIns="91440" tIns="45720" rIns="91440" bIns="45720" rtlCol="0" anchor="b" anchorCtr="0">
            <a:normAutofit/>
          </a:bodyPr>
          <a:lstStyle/>
          <a:p>
            <a:pPr algn="ctr">
              <a:spcBef>
                <a:spcPct val="0"/>
              </a:spcBef>
            </a:pPr>
            <a:r>
              <a:rPr lang="en-US" sz="3200" b="1" kern="1200" dirty="0">
                <a:solidFill>
                  <a:srgbClr val="FFFFFF"/>
                </a:solidFill>
                <a:latin typeface="+mj-lt"/>
                <a:ea typeface="+mj-ea"/>
                <a:cs typeface="+mj-cs"/>
              </a:rPr>
              <a:t>Téléchargement </a:t>
            </a:r>
            <a:br>
              <a:rPr lang="en-US" sz="3200" b="1" kern="1200" dirty="0">
                <a:solidFill>
                  <a:srgbClr val="FFFFFF"/>
                </a:solidFill>
                <a:latin typeface="+mj-lt"/>
                <a:ea typeface="+mj-ea"/>
                <a:cs typeface="+mj-cs"/>
              </a:rPr>
            </a:br>
            <a:r>
              <a:rPr lang="en-US" sz="3200" b="1" kern="1200" dirty="0">
                <a:solidFill>
                  <a:srgbClr val="FFFFFF"/>
                </a:solidFill>
                <a:latin typeface="+mj-lt"/>
                <a:ea typeface="+mj-ea"/>
                <a:cs typeface="+mj-cs"/>
              </a:rPr>
              <a:t>et </a:t>
            </a:r>
            <a:br>
              <a:rPr lang="en-US" sz="3200" b="1" kern="1200" dirty="0">
                <a:solidFill>
                  <a:srgbClr val="FFFFFF"/>
                </a:solidFill>
                <a:latin typeface="+mj-lt"/>
                <a:ea typeface="+mj-ea"/>
                <a:cs typeface="+mj-cs"/>
              </a:rPr>
            </a:br>
            <a:r>
              <a:rPr lang="en-US" sz="3200" b="1" kern="1200" dirty="0">
                <a:solidFill>
                  <a:srgbClr val="FFFFFF"/>
                </a:solidFill>
                <a:latin typeface="+mj-lt"/>
                <a:ea typeface="+mj-ea"/>
                <a:cs typeface="+mj-cs"/>
              </a:rPr>
              <a:t>installation</a:t>
            </a:r>
            <a:br>
              <a:rPr lang="en-US" sz="3200" b="1" kern="1200" dirty="0">
                <a:solidFill>
                  <a:srgbClr val="FFFFFF"/>
                </a:solidFill>
                <a:latin typeface="+mj-lt"/>
                <a:ea typeface="+mj-ea"/>
                <a:cs typeface="+mj-cs"/>
              </a:rPr>
            </a:br>
            <a:br>
              <a:rPr lang="en-US" sz="3200" b="1" kern="1200" dirty="0">
                <a:solidFill>
                  <a:srgbClr val="FFFFFF"/>
                </a:solidFill>
                <a:latin typeface="+mj-lt"/>
                <a:ea typeface="+mj-ea"/>
                <a:cs typeface="+mj-cs"/>
              </a:rPr>
            </a:br>
            <a:r>
              <a:rPr lang="fr-FR" sz="1400" dirty="0">
                <a:hlinkClick r:id="rId3"/>
              </a:rPr>
              <a:t>https://docs.djangoproject.com/en/3.0/</a:t>
            </a:r>
            <a:endParaRPr lang="en-US" sz="3200" b="1" kern="1200" dirty="0">
              <a:solidFill>
                <a:srgbClr val="FFFFFF"/>
              </a:solidFill>
              <a:latin typeface="+mj-lt"/>
              <a:ea typeface="+mj-ea"/>
              <a:cs typeface="+mj-cs"/>
            </a:endParaRPr>
          </a:p>
        </p:txBody>
      </p:sp>
      <p:cxnSp>
        <p:nvCxnSpPr>
          <p:cNvPr id="60" name="Straight Connector 5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3344" y="3910267"/>
            <a:ext cx="1940093"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60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pPr marL="0" marR="0" lvl="0" indent="0" algn="r" rtl="0">
                <a:spcBef>
                  <a:spcPts val="0"/>
                </a:spcBef>
                <a:spcAft>
                  <a:spcPts val="600"/>
                </a:spcAft>
                <a:buClr>
                  <a:srgbClr val="898989"/>
                </a:buClr>
                <a:buSzPts val="900"/>
                <a:buFont typeface="Calibri"/>
                <a:buNone/>
              </a:pPr>
              <a:t>3</a:t>
            </a:fld>
            <a:endParaRPr lang="fr-FR"/>
          </a:p>
        </p:txBody>
      </p:sp>
      <p:pic>
        <p:nvPicPr>
          <p:cNvPr id="3" name="Picture 2">
            <a:extLst>
              <a:ext uri="{FF2B5EF4-FFF2-40B4-BE49-F238E27FC236}">
                <a16:creationId xmlns:a16="http://schemas.microsoft.com/office/drawing/2014/main" id="{C6292209-4FF5-47DA-AD83-8A4208E5C1EA}"/>
              </a:ext>
            </a:extLst>
          </p:cNvPr>
          <p:cNvPicPr>
            <a:picLocks noChangeAspect="1"/>
          </p:cNvPicPr>
          <p:nvPr/>
        </p:nvPicPr>
        <p:blipFill>
          <a:blip r:embed="rId4"/>
          <a:stretch>
            <a:fillRect/>
          </a:stretch>
        </p:blipFill>
        <p:spPr>
          <a:xfrm>
            <a:off x="3583118" y="288947"/>
            <a:ext cx="5543949" cy="1619476"/>
          </a:xfrm>
          <a:prstGeom prst="rect">
            <a:avLst/>
          </a:prstGeom>
        </p:spPr>
      </p:pic>
      <p:pic>
        <p:nvPicPr>
          <p:cNvPr id="4" name="Picture 3">
            <a:extLst>
              <a:ext uri="{FF2B5EF4-FFF2-40B4-BE49-F238E27FC236}">
                <a16:creationId xmlns:a16="http://schemas.microsoft.com/office/drawing/2014/main" id="{9BC68135-E982-404B-BAB5-3F2CE6B11116}"/>
              </a:ext>
            </a:extLst>
          </p:cNvPr>
          <p:cNvPicPr>
            <a:picLocks noChangeAspect="1"/>
          </p:cNvPicPr>
          <p:nvPr/>
        </p:nvPicPr>
        <p:blipFill>
          <a:blip r:embed="rId5"/>
          <a:stretch>
            <a:fillRect/>
          </a:stretch>
        </p:blipFill>
        <p:spPr>
          <a:xfrm>
            <a:off x="3590494" y="2273388"/>
            <a:ext cx="5491863" cy="2162477"/>
          </a:xfrm>
          <a:prstGeom prst="rect">
            <a:avLst/>
          </a:prstGeom>
        </p:spPr>
      </p:pic>
      <p:pic>
        <p:nvPicPr>
          <p:cNvPr id="2" name="Picture 1">
            <a:extLst>
              <a:ext uri="{FF2B5EF4-FFF2-40B4-BE49-F238E27FC236}">
                <a16:creationId xmlns:a16="http://schemas.microsoft.com/office/drawing/2014/main" id="{9DE9194D-D4CF-4F2D-B05C-4B42B7FEE637}"/>
              </a:ext>
            </a:extLst>
          </p:cNvPr>
          <p:cNvPicPr>
            <a:picLocks noChangeAspect="1"/>
          </p:cNvPicPr>
          <p:nvPr/>
        </p:nvPicPr>
        <p:blipFill>
          <a:blip r:embed="rId6"/>
          <a:stretch>
            <a:fillRect/>
          </a:stretch>
        </p:blipFill>
        <p:spPr>
          <a:xfrm>
            <a:off x="3660508" y="4740059"/>
            <a:ext cx="5230829" cy="1362895"/>
          </a:xfrm>
          <a:prstGeom prst="rect">
            <a:avLst/>
          </a:prstGeom>
        </p:spPr>
      </p:pic>
    </p:spTree>
    <p:extLst>
      <p:ext uri="{BB962C8B-B14F-4D97-AF65-F5344CB8AC3E}">
        <p14:creationId xmlns:p14="http://schemas.microsoft.com/office/powerpoint/2010/main" val="5550679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8" y="34952"/>
            <a:ext cx="9022951" cy="723600"/>
          </a:xfrm>
          <a:prstGeom prst="rect">
            <a:avLst/>
          </a:prstGeom>
          <a:noFill/>
          <a:ln>
            <a:noFill/>
          </a:ln>
        </p:spPr>
        <p:txBody>
          <a:bodyPr spcFirstLastPara="1" wrap="square" lIns="91425" tIns="45700" rIns="91425" bIns="45700" anchor="ctr" anchorCtr="0">
            <a:noAutofit/>
          </a:bodyPr>
          <a:lstStyle/>
          <a:p>
            <a:pPr algn="ctr"/>
            <a:r>
              <a:rPr lang="fr-FR" b="1" dirty="0"/>
              <a:t>Le fonctionnement de Django</a:t>
            </a:r>
            <a:endParaRPr lang="fr-F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4</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sp>
        <p:nvSpPr>
          <p:cNvPr id="3" name="Rectangle 2">
            <a:extLst>
              <a:ext uri="{FF2B5EF4-FFF2-40B4-BE49-F238E27FC236}">
                <a16:creationId xmlns:a16="http://schemas.microsoft.com/office/drawing/2014/main" id="{ECAD769A-062D-497F-B30E-76DB64E17DEC}"/>
              </a:ext>
            </a:extLst>
          </p:cNvPr>
          <p:cNvSpPr/>
          <p:nvPr/>
        </p:nvSpPr>
        <p:spPr>
          <a:xfrm>
            <a:off x="0" y="707753"/>
            <a:ext cx="9144000" cy="577850"/>
          </a:xfrm>
          <a:prstGeom prst="rect">
            <a:avLst/>
          </a:prstGeom>
        </p:spPr>
        <p:txBody>
          <a:bodyPr wrap="square">
            <a:spAutoFit/>
          </a:bodyPr>
          <a:lstStyle/>
          <a:p>
            <a:pPr marL="285750" indent="-285750" algn="just">
              <a:lnSpc>
                <a:spcPct val="150000"/>
              </a:lnSpc>
              <a:buFont typeface="Wingdings" panose="05000000000000000000" pitchFamily="2" charset="2"/>
              <a:buChar char="§"/>
            </a:pPr>
            <a:r>
              <a:rPr lang="fr-FR" sz="2400" b="1" dirty="0"/>
              <a:t>L’architecture MVC:</a:t>
            </a:r>
          </a:p>
        </p:txBody>
      </p:sp>
      <p:pic>
        <p:nvPicPr>
          <p:cNvPr id="2" name="Picture 1">
            <a:extLst>
              <a:ext uri="{FF2B5EF4-FFF2-40B4-BE49-F238E27FC236}">
                <a16:creationId xmlns:a16="http://schemas.microsoft.com/office/drawing/2014/main" id="{C5FA3DDB-874C-4CE7-B026-5F7C794D0181}"/>
              </a:ext>
            </a:extLst>
          </p:cNvPr>
          <p:cNvPicPr>
            <a:picLocks noChangeAspect="1"/>
          </p:cNvPicPr>
          <p:nvPr/>
        </p:nvPicPr>
        <p:blipFill>
          <a:blip r:embed="rId3"/>
          <a:stretch>
            <a:fillRect/>
          </a:stretch>
        </p:blipFill>
        <p:spPr>
          <a:xfrm>
            <a:off x="24131" y="1258615"/>
            <a:ext cx="9095738" cy="2332240"/>
          </a:xfrm>
          <a:prstGeom prst="rect">
            <a:avLst/>
          </a:prstGeom>
        </p:spPr>
      </p:pic>
      <p:pic>
        <p:nvPicPr>
          <p:cNvPr id="1026" name="Picture 2" descr="https://user.oc-static.com/files/386001_387000/386517.png">
            <a:extLst>
              <a:ext uri="{FF2B5EF4-FFF2-40B4-BE49-F238E27FC236}">
                <a16:creationId xmlns:a16="http://schemas.microsoft.com/office/drawing/2014/main" id="{ADB40EF0-519E-4D64-912A-FC5EB67D54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247" y="3591673"/>
            <a:ext cx="7211483" cy="3228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34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8" y="34952"/>
            <a:ext cx="9022951" cy="723600"/>
          </a:xfrm>
          <a:prstGeom prst="rect">
            <a:avLst/>
          </a:prstGeom>
          <a:noFill/>
          <a:ln>
            <a:noFill/>
          </a:ln>
        </p:spPr>
        <p:txBody>
          <a:bodyPr spcFirstLastPara="1" wrap="square" lIns="91425" tIns="45700" rIns="91425" bIns="45700" anchor="ctr" anchorCtr="0">
            <a:noAutofit/>
          </a:bodyPr>
          <a:lstStyle/>
          <a:p>
            <a:pPr algn="ctr"/>
            <a:r>
              <a:rPr lang="fr-FR" b="1" dirty="0"/>
              <a:t>Le fonctionnement de Django</a:t>
            </a:r>
            <a:endParaRPr lang="fr-F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5</a:t>
            </a:fld>
            <a:endParaRPr/>
          </a:p>
        </p:txBody>
      </p:sp>
      <p:sp>
        <p:nvSpPr>
          <p:cNvPr id="53" name="Google Shape;53;g6f9da15441_0_3"/>
          <p:cNvSpPr txBox="1"/>
          <p:nvPr/>
        </p:nvSpPr>
        <p:spPr>
          <a:xfrm>
            <a:off x="311075" y="1447800"/>
            <a:ext cx="8394300" cy="115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600"/>
              </a:spcBef>
              <a:spcAft>
                <a:spcPts val="0"/>
              </a:spcAft>
              <a:buClr>
                <a:schemeClr val="dk1"/>
              </a:buClr>
              <a:buSzPts val="1800"/>
              <a:buFont typeface="Calibri"/>
              <a:buNone/>
            </a:pPr>
            <a:endParaRPr/>
          </a:p>
        </p:txBody>
      </p:sp>
      <p:sp>
        <p:nvSpPr>
          <p:cNvPr id="3" name="Rectangle 2">
            <a:extLst>
              <a:ext uri="{FF2B5EF4-FFF2-40B4-BE49-F238E27FC236}">
                <a16:creationId xmlns:a16="http://schemas.microsoft.com/office/drawing/2014/main" id="{ECAD769A-062D-497F-B30E-76DB64E17DEC}"/>
              </a:ext>
            </a:extLst>
          </p:cNvPr>
          <p:cNvSpPr/>
          <p:nvPr/>
        </p:nvSpPr>
        <p:spPr>
          <a:xfrm>
            <a:off x="0" y="707753"/>
            <a:ext cx="9144000" cy="577850"/>
          </a:xfrm>
          <a:prstGeom prst="rect">
            <a:avLst/>
          </a:prstGeom>
        </p:spPr>
        <p:txBody>
          <a:bodyPr wrap="square">
            <a:spAutoFit/>
          </a:bodyPr>
          <a:lstStyle/>
          <a:p>
            <a:pPr marL="285750" indent="-285750" algn="just">
              <a:lnSpc>
                <a:spcPct val="150000"/>
              </a:lnSpc>
              <a:buFont typeface="Wingdings" panose="05000000000000000000" pitchFamily="2" charset="2"/>
              <a:buChar char="§"/>
            </a:pPr>
            <a:r>
              <a:rPr lang="fr-FR" sz="2400" b="1" dirty="0">
                <a:solidFill>
                  <a:srgbClr val="002060"/>
                </a:solidFill>
              </a:rPr>
              <a:t>L’architecture MVC:</a:t>
            </a:r>
          </a:p>
        </p:txBody>
      </p:sp>
      <p:pic>
        <p:nvPicPr>
          <p:cNvPr id="4" name="Picture 3">
            <a:extLst>
              <a:ext uri="{FF2B5EF4-FFF2-40B4-BE49-F238E27FC236}">
                <a16:creationId xmlns:a16="http://schemas.microsoft.com/office/drawing/2014/main" id="{5B3A096D-941C-4351-8FE6-85DC4B7624D0}"/>
              </a:ext>
            </a:extLst>
          </p:cNvPr>
          <p:cNvPicPr>
            <a:picLocks noChangeAspect="1"/>
          </p:cNvPicPr>
          <p:nvPr/>
        </p:nvPicPr>
        <p:blipFill>
          <a:blip r:embed="rId3"/>
          <a:stretch>
            <a:fillRect/>
          </a:stretch>
        </p:blipFill>
        <p:spPr>
          <a:xfrm>
            <a:off x="121047" y="1274519"/>
            <a:ext cx="8857938" cy="5566548"/>
          </a:xfrm>
          <a:prstGeom prst="rect">
            <a:avLst/>
          </a:prstGeom>
        </p:spPr>
      </p:pic>
    </p:spTree>
    <p:extLst>
      <p:ext uri="{BB962C8B-B14F-4D97-AF65-F5344CB8AC3E}">
        <p14:creationId xmlns:p14="http://schemas.microsoft.com/office/powerpoint/2010/main" val="4013355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8" y="34952"/>
            <a:ext cx="9022951" cy="723600"/>
          </a:xfrm>
          <a:prstGeom prst="rect">
            <a:avLst/>
          </a:prstGeom>
          <a:noFill/>
          <a:ln>
            <a:noFill/>
          </a:ln>
        </p:spPr>
        <p:txBody>
          <a:bodyPr spcFirstLastPara="1" wrap="square" lIns="91425" tIns="45700" rIns="91425" bIns="45700" anchor="ctr" anchorCtr="0">
            <a:noAutofit/>
          </a:bodyPr>
          <a:lstStyle/>
          <a:p>
            <a:pPr algn="ctr"/>
            <a:r>
              <a:rPr lang="fr-FR" b="1" dirty="0"/>
              <a:t>Le fonctionnement de Django</a:t>
            </a:r>
            <a:endParaRPr lang="fr-F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6</a:t>
            </a:fld>
            <a:endParaRPr/>
          </a:p>
        </p:txBody>
      </p:sp>
      <p:sp>
        <p:nvSpPr>
          <p:cNvPr id="3" name="Rectangle 2">
            <a:extLst>
              <a:ext uri="{FF2B5EF4-FFF2-40B4-BE49-F238E27FC236}">
                <a16:creationId xmlns:a16="http://schemas.microsoft.com/office/drawing/2014/main" id="{ECAD769A-062D-497F-B30E-76DB64E17DEC}"/>
              </a:ext>
            </a:extLst>
          </p:cNvPr>
          <p:cNvSpPr/>
          <p:nvPr/>
        </p:nvSpPr>
        <p:spPr>
          <a:xfrm>
            <a:off x="0" y="707753"/>
            <a:ext cx="9144000" cy="577850"/>
          </a:xfrm>
          <a:prstGeom prst="rect">
            <a:avLst/>
          </a:prstGeom>
        </p:spPr>
        <p:txBody>
          <a:bodyPr wrap="square">
            <a:spAutoFit/>
          </a:bodyPr>
          <a:lstStyle/>
          <a:p>
            <a:pPr marL="285750" indent="-285750" algn="just">
              <a:lnSpc>
                <a:spcPct val="150000"/>
              </a:lnSpc>
              <a:buFont typeface="Wingdings" panose="05000000000000000000" pitchFamily="2" charset="2"/>
              <a:buChar char="§"/>
            </a:pPr>
            <a:r>
              <a:rPr lang="fr-FR" sz="2400" b="1" dirty="0">
                <a:solidFill>
                  <a:srgbClr val="002060"/>
                </a:solidFill>
              </a:rPr>
              <a:t>La spécificité de Django : le modèle MVT</a:t>
            </a:r>
          </a:p>
        </p:txBody>
      </p:sp>
      <p:pic>
        <p:nvPicPr>
          <p:cNvPr id="4" name="Picture 3">
            <a:extLst>
              <a:ext uri="{FF2B5EF4-FFF2-40B4-BE49-F238E27FC236}">
                <a16:creationId xmlns:a16="http://schemas.microsoft.com/office/drawing/2014/main" id="{893DBB77-C76A-4BA6-92BF-BB9432C123AA}"/>
              </a:ext>
            </a:extLst>
          </p:cNvPr>
          <p:cNvPicPr>
            <a:picLocks noChangeAspect="1"/>
          </p:cNvPicPr>
          <p:nvPr/>
        </p:nvPicPr>
        <p:blipFill>
          <a:blip r:embed="rId3"/>
          <a:stretch>
            <a:fillRect/>
          </a:stretch>
        </p:blipFill>
        <p:spPr>
          <a:xfrm>
            <a:off x="-838" y="1710267"/>
            <a:ext cx="9143162" cy="4119031"/>
          </a:xfrm>
          <a:prstGeom prst="rect">
            <a:avLst/>
          </a:prstGeom>
        </p:spPr>
      </p:pic>
    </p:spTree>
    <p:extLst>
      <p:ext uri="{BB962C8B-B14F-4D97-AF65-F5344CB8AC3E}">
        <p14:creationId xmlns:p14="http://schemas.microsoft.com/office/powerpoint/2010/main" val="326003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8" y="34952"/>
            <a:ext cx="9022951" cy="723600"/>
          </a:xfrm>
          <a:prstGeom prst="rect">
            <a:avLst/>
          </a:prstGeom>
          <a:noFill/>
          <a:ln>
            <a:noFill/>
          </a:ln>
        </p:spPr>
        <p:txBody>
          <a:bodyPr spcFirstLastPara="1" wrap="square" lIns="91425" tIns="45700" rIns="91425" bIns="45700" anchor="ctr" anchorCtr="0">
            <a:noAutofit/>
          </a:bodyPr>
          <a:lstStyle/>
          <a:p>
            <a:pPr algn="ctr"/>
            <a:r>
              <a:rPr lang="fr-FR" b="1" dirty="0"/>
              <a:t>Le fonctionnement de Django</a:t>
            </a:r>
            <a:endParaRPr lang="fr-F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7</a:t>
            </a:fld>
            <a:endParaRPr/>
          </a:p>
        </p:txBody>
      </p:sp>
      <p:sp>
        <p:nvSpPr>
          <p:cNvPr id="3" name="Rectangle 2">
            <a:extLst>
              <a:ext uri="{FF2B5EF4-FFF2-40B4-BE49-F238E27FC236}">
                <a16:creationId xmlns:a16="http://schemas.microsoft.com/office/drawing/2014/main" id="{ECAD769A-062D-497F-B30E-76DB64E17DEC}"/>
              </a:ext>
            </a:extLst>
          </p:cNvPr>
          <p:cNvSpPr/>
          <p:nvPr/>
        </p:nvSpPr>
        <p:spPr>
          <a:xfrm>
            <a:off x="0" y="707753"/>
            <a:ext cx="9144000" cy="577850"/>
          </a:xfrm>
          <a:prstGeom prst="rect">
            <a:avLst/>
          </a:prstGeom>
        </p:spPr>
        <p:txBody>
          <a:bodyPr wrap="square">
            <a:spAutoFit/>
          </a:bodyPr>
          <a:lstStyle/>
          <a:p>
            <a:pPr marL="285750" indent="-285750" algn="just">
              <a:lnSpc>
                <a:spcPct val="150000"/>
              </a:lnSpc>
              <a:buFont typeface="Wingdings" panose="05000000000000000000" pitchFamily="2" charset="2"/>
              <a:buChar char="§"/>
            </a:pPr>
            <a:r>
              <a:rPr lang="fr-FR" sz="2400" b="1" dirty="0">
                <a:solidFill>
                  <a:srgbClr val="002060"/>
                </a:solidFill>
              </a:rPr>
              <a:t>La spécificité de Django : le modèle MVT</a:t>
            </a:r>
          </a:p>
        </p:txBody>
      </p:sp>
      <p:pic>
        <p:nvPicPr>
          <p:cNvPr id="2050" name="Picture 2" descr="https://user.oc-static.com/files/386001_387000/386517.png">
            <a:extLst>
              <a:ext uri="{FF2B5EF4-FFF2-40B4-BE49-F238E27FC236}">
                <a16:creationId xmlns:a16="http://schemas.microsoft.com/office/drawing/2014/main" id="{B5BEC495-257B-411C-A52D-AB2DD949A8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264" y="1285603"/>
            <a:ext cx="7365471" cy="28956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773BAD6-8F14-49E4-9E9B-5CFFD36603DE}"/>
              </a:ext>
            </a:extLst>
          </p:cNvPr>
          <p:cNvPicPr>
            <a:picLocks noChangeAspect="1"/>
          </p:cNvPicPr>
          <p:nvPr/>
        </p:nvPicPr>
        <p:blipFill>
          <a:blip r:embed="rId4"/>
          <a:stretch>
            <a:fillRect/>
          </a:stretch>
        </p:blipFill>
        <p:spPr>
          <a:xfrm>
            <a:off x="60524" y="4581676"/>
            <a:ext cx="9022952" cy="1640537"/>
          </a:xfrm>
          <a:prstGeom prst="rect">
            <a:avLst/>
          </a:prstGeom>
        </p:spPr>
      </p:pic>
    </p:spTree>
    <p:extLst>
      <p:ext uri="{BB962C8B-B14F-4D97-AF65-F5344CB8AC3E}">
        <p14:creationId xmlns:p14="http://schemas.microsoft.com/office/powerpoint/2010/main" val="4130021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6f9da15441_0_3"/>
          <p:cNvSpPr txBox="1">
            <a:spLocks noGrp="1"/>
          </p:cNvSpPr>
          <p:nvPr>
            <p:ph type="title"/>
          </p:nvPr>
        </p:nvSpPr>
        <p:spPr>
          <a:xfrm>
            <a:off x="121048" y="34952"/>
            <a:ext cx="9022951" cy="723600"/>
          </a:xfrm>
          <a:prstGeom prst="rect">
            <a:avLst/>
          </a:prstGeom>
          <a:noFill/>
          <a:ln>
            <a:noFill/>
          </a:ln>
        </p:spPr>
        <p:txBody>
          <a:bodyPr spcFirstLastPara="1" wrap="square" lIns="91425" tIns="45700" rIns="91425" bIns="45700" anchor="ctr" anchorCtr="0">
            <a:noAutofit/>
          </a:bodyPr>
          <a:lstStyle/>
          <a:p>
            <a:pPr algn="ctr"/>
            <a:r>
              <a:rPr lang="fr-FR" b="1" dirty="0"/>
              <a:t>Le fonctionnement de Django</a:t>
            </a:r>
            <a:endParaRPr lang="fr-FR" dirty="0"/>
          </a:p>
        </p:txBody>
      </p: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t>8</a:t>
            </a:fld>
            <a:endParaRPr/>
          </a:p>
        </p:txBody>
      </p:sp>
      <p:sp>
        <p:nvSpPr>
          <p:cNvPr id="3" name="Rectangle 2">
            <a:extLst>
              <a:ext uri="{FF2B5EF4-FFF2-40B4-BE49-F238E27FC236}">
                <a16:creationId xmlns:a16="http://schemas.microsoft.com/office/drawing/2014/main" id="{ECAD769A-062D-497F-B30E-76DB64E17DEC}"/>
              </a:ext>
            </a:extLst>
          </p:cNvPr>
          <p:cNvSpPr/>
          <p:nvPr/>
        </p:nvSpPr>
        <p:spPr>
          <a:xfrm>
            <a:off x="0" y="707753"/>
            <a:ext cx="9144000" cy="5774209"/>
          </a:xfrm>
          <a:prstGeom prst="rect">
            <a:avLst/>
          </a:prstGeom>
        </p:spPr>
        <p:txBody>
          <a:bodyPr wrap="square">
            <a:spAutoFit/>
          </a:bodyPr>
          <a:lstStyle/>
          <a:p>
            <a:pPr marL="285750" indent="-285750" algn="just">
              <a:lnSpc>
                <a:spcPct val="150000"/>
              </a:lnSpc>
              <a:buFont typeface="Wingdings" panose="05000000000000000000" pitchFamily="2" charset="2"/>
              <a:buChar char="§"/>
            </a:pPr>
            <a:r>
              <a:rPr lang="fr-FR" sz="2400" b="1" dirty="0">
                <a:solidFill>
                  <a:srgbClr val="002060"/>
                </a:solidFill>
              </a:rPr>
              <a:t>La spécificité de Django : le modèle MVT</a:t>
            </a:r>
          </a:p>
          <a:p>
            <a:pPr algn="just">
              <a:lnSpc>
                <a:spcPct val="150000"/>
              </a:lnSpc>
            </a:pPr>
            <a:endParaRPr lang="fr-FR" b="1" dirty="0">
              <a:solidFill>
                <a:srgbClr val="002060"/>
              </a:solidFill>
            </a:endParaRPr>
          </a:p>
          <a:p>
            <a:pPr marL="285750" indent="-285750" algn="just">
              <a:lnSpc>
                <a:spcPct val="150000"/>
              </a:lnSpc>
              <a:buFont typeface="Wingdings" panose="05000000000000000000" pitchFamily="2" charset="2"/>
              <a:buChar char="§"/>
            </a:pPr>
            <a:r>
              <a:rPr lang="fr-FR" sz="1500" dirty="0"/>
              <a:t>On en revient donc au modèle </a:t>
            </a:r>
            <a:r>
              <a:rPr lang="fr-FR" sz="1500" b="1" dirty="0"/>
              <a:t>MVT</a:t>
            </a:r>
            <a:r>
              <a:rPr lang="fr-FR" sz="1500" dirty="0"/>
              <a:t>. Le développeur se doit de fournir le modèle, la vue et le </a:t>
            </a:r>
            <a:r>
              <a:rPr lang="fr-FR" sz="1500" dirty="0" err="1"/>
              <a:t>template</a:t>
            </a:r>
            <a:r>
              <a:rPr lang="fr-FR" sz="1500" dirty="0"/>
              <a:t>. Une fois cela fait, il suffit d’assigner la vue à une URL précise, et la page est accessible.</a:t>
            </a:r>
          </a:p>
          <a:p>
            <a:pPr marL="285750" indent="-285750" algn="just">
              <a:lnSpc>
                <a:spcPct val="150000"/>
              </a:lnSpc>
              <a:buFont typeface="Wingdings" panose="05000000000000000000" pitchFamily="2" charset="2"/>
              <a:buChar char="§"/>
            </a:pPr>
            <a:r>
              <a:rPr lang="fr-FR" sz="1500" dirty="0"/>
              <a:t>Si le </a:t>
            </a:r>
            <a:r>
              <a:rPr lang="fr-FR" sz="1500" dirty="0" err="1"/>
              <a:t>template</a:t>
            </a:r>
            <a:r>
              <a:rPr lang="fr-FR" sz="1500" dirty="0"/>
              <a:t> est un fichier HTML classique, un modèle en revanche sera écrit sous la forme d’une classe Python où chaque attribut correspondra à un champ dans la base de données. Django se chargera ensuite de créer la table correspondante dans la base de données, et de faire la liaison entre la base de données et les objets de votre classe. Non seulement, il n’y a plus besoin d’écrire de requêtes pour interagir avec la base de données, mais en plus, le </a:t>
            </a:r>
            <a:r>
              <a:rPr lang="fr-FR" sz="1500" dirty="0" err="1"/>
              <a:t>framework</a:t>
            </a:r>
            <a:r>
              <a:rPr lang="fr-FR" sz="1500" dirty="0"/>
              <a:t> propose la représentation de chaque entrée de la table sous forme d’une instance de la classe qui a été écrite.</a:t>
            </a:r>
          </a:p>
          <a:p>
            <a:pPr marL="285750" indent="-285750" algn="just">
              <a:lnSpc>
                <a:spcPct val="150000"/>
              </a:lnSpc>
              <a:buFont typeface="Wingdings" panose="05000000000000000000" pitchFamily="2" charset="2"/>
              <a:buChar char="§"/>
            </a:pPr>
            <a:r>
              <a:rPr lang="fr-FR" sz="1500" dirty="0"/>
              <a:t> Il suffit donc d’accéder aux attributs de la classe pour accéder aux éléments dans la table et pouvoir les modifier, ce qui est très pratique !</a:t>
            </a:r>
          </a:p>
          <a:p>
            <a:pPr marL="285750" indent="-285750" algn="just">
              <a:lnSpc>
                <a:spcPct val="150000"/>
              </a:lnSpc>
              <a:buFont typeface="Wingdings" panose="05000000000000000000" pitchFamily="2" charset="2"/>
              <a:buChar char="§"/>
            </a:pPr>
            <a:r>
              <a:rPr lang="fr-FR" sz="1500" dirty="0"/>
              <a:t>Enfin, une vue est une simple fonction qui prend comme paramètres des informations sur la requête (s’il s’agit d’une requête GET ou POST, par exemple), et les paramètres qui ont été donnés dans l’URL.</a:t>
            </a:r>
          </a:p>
          <a:p>
            <a:pPr marL="285750" indent="-285750" algn="just">
              <a:lnSpc>
                <a:spcPct val="150000"/>
              </a:lnSpc>
              <a:buFont typeface="Wingdings" panose="05000000000000000000" pitchFamily="2" charset="2"/>
              <a:buChar char="§"/>
            </a:pPr>
            <a:r>
              <a:rPr lang="fr-FR" sz="1500" dirty="0"/>
              <a:t>À la suite de cela, la vue générera le </a:t>
            </a:r>
            <a:r>
              <a:rPr lang="fr-FR" sz="1500" dirty="0" err="1"/>
              <a:t>template</a:t>
            </a:r>
            <a:r>
              <a:rPr lang="fr-FR" sz="1500" dirty="0"/>
              <a:t> avec le bon contenu et le renverra à l’utilisateur.</a:t>
            </a:r>
          </a:p>
        </p:txBody>
      </p:sp>
    </p:spTree>
    <p:extLst>
      <p:ext uri="{BB962C8B-B14F-4D97-AF65-F5344CB8AC3E}">
        <p14:creationId xmlns:p14="http://schemas.microsoft.com/office/powerpoint/2010/main" val="2329966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0"/>
        <p:cNvGrpSpPr/>
        <p:nvPr/>
      </p:nvGrpSpPr>
      <p:grpSpPr>
        <a:xfrm>
          <a:off x="0" y="0"/>
          <a:ext cx="0" cy="0"/>
          <a:chOff x="0" y="0"/>
          <a:chExt cx="0" cy="0"/>
        </a:xfrm>
      </p:grpSpPr>
      <p:sp>
        <p:nvSpPr>
          <p:cNvPr id="58" name="Rectangle 5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21177"/>
            <a:ext cx="3249230"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Google Shape;51;g6f9da15441_0_3"/>
          <p:cNvSpPr txBox="1">
            <a:spLocks noGrp="1"/>
          </p:cNvSpPr>
          <p:nvPr>
            <p:ph type="title"/>
          </p:nvPr>
        </p:nvSpPr>
        <p:spPr>
          <a:xfrm>
            <a:off x="201863" y="914400"/>
            <a:ext cx="3330455" cy="2887579"/>
          </a:xfrm>
          <a:prstGeom prst="rect">
            <a:avLst/>
          </a:prstGeom>
        </p:spPr>
        <p:txBody>
          <a:bodyPr spcFirstLastPara="1" vert="horz" lIns="91440" tIns="45720" rIns="91440" bIns="45720" rtlCol="0" anchor="b" anchorCtr="0">
            <a:normAutofit/>
          </a:bodyPr>
          <a:lstStyle/>
          <a:p>
            <a:pPr lvl="0" algn="ctr">
              <a:lnSpc>
                <a:spcPct val="100000"/>
              </a:lnSpc>
              <a:buClr>
                <a:srgbClr val="000000"/>
              </a:buClr>
              <a:buSzPts val="1400"/>
              <a:defRPr/>
            </a:pPr>
            <a:r>
              <a:rPr lang="fr-FR" sz="3200" b="1" dirty="0">
                <a:solidFill>
                  <a:schemeClr val="bg1"/>
                </a:solidFill>
                <a:latin typeface="Arial"/>
                <a:ea typeface="Arial"/>
                <a:cs typeface="Arial"/>
                <a:sym typeface="Arial"/>
              </a:rPr>
              <a:t>Projets et applications</a:t>
            </a:r>
          </a:p>
        </p:txBody>
      </p:sp>
      <p:cxnSp>
        <p:nvCxnSpPr>
          <p:cNvPr id="60" name="Straight Connector 5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3344" y="3910267"/>
            <a:ext cx="1940093"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52" name="Google Shape;52;g6f9da15441_0_3"/>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600"/>
              </a:spcAft>
              <a:buClr>
                <a:srgbClr val="898989"/>
              </a:buClr>
              <a:buSzPts val="900"/>
              <a:buFont typeface="Calibri"/>
              <a:buNone/>
            </a:pPr>
            <a:fld id="{00000000-1234-1234-1234-123412341234}" type="slidenum">
              <a:rPr lang="en-US" sz="900" b="0" i="0" u="none" strike="noStrike" cap="none">
                <a:solidFill>
                  <a:srgbClr val="898989"/>
                </a:solidFill>
                <a:latin typeface="Calibri"/>
                <a:ea typeface="Calibri"/>
                <a:cs typeface="Calibri"/>
                <a:sym typeface="Calibri"/>
              </a:rPr>
              <a:pPr marL="0" marR="0" lvl="0" indent="0" algn="r" rtl="0">
                <a:spcBef>
                  <a:spcPts val="0"/>
                </a:spcBef>
                <a:spcAft>
                  <a:spcPts val="600"/>
                </a:spcAft>
                <a:buClr>
                  <a:srgbClr val="898989"/>
                </a:buClr>
                <a:buSzPts val="900"/>
                <a:buFont typeface="Calibri"/>
                <a:buNone/>
              </a:pPr>
              <a:t>9</a:t>
            </a:fld>
            <a:endParaRPr lang="fr-FR"/>
          </a:p>
        </p:txBody>
      </p:sp>
      <p:pic>
        <p:nvPicPr>
          <p:cNvPr id="5" name="Picture 4">
            <a:extLst>
              <a:ext uri="{FF2B5EF4-FFF2-40B4-BE49-F238E27FC236}">
                <a16:creationId xmlns:a16="http://schemas.microsoft.com/office/drawing/2014/main" id="{3D5A7718-ADDD-4006-8DBF-58466D387999}"/>
              </a:ext>
            </a:extLst>
          </p:cNvPr>
          <p:cNvPicPr>
            <a:picLocks noChangeAspect="1"/>
          </p:cNvPicPr>
          <p:nvPr/>
        </p:nvPicPr>
        <p:blipFill>
          <a:blip r:embed="rId3"/>
          <a:stretch>
            <a:fillRect/>
          </a:stretch>
        </p:blipFill>
        <p:spPr>
          <a:xfrm>
            <a:off x="3583119" y="617057"/>
            <a:ext cx="5560881" cy="3087271"/>
          </a:xfrm>
          <a:prstGeom prst="rect">
            <a:avLst/>
          </a:prstGeom>
        </p:spPr>
      </p:pic>
      <p:pic>
        <p:nvPicPr>
          <p:cNvPr id="6" name="Picture 5">
            <a:extLst>
              <a:ext uri="{FF2B5EF4-FFF2-40B4-BE49-F238E27FC236}">
                <a16:creationId xmlns:a16="http://schemas.microsoft.com/office/drawing/2014/main" id="{5D1DF753-D60E-4511-A770-CF2077F094C0}"/>
              </a:ext>
            </a:extLst>
          </p:cNvPr>
          <p:cNvPicPr>
            <a:picLocks noChangeAspect="1"/>
          </p:cNvPicPr>
          <p:nvPr/>
        </p:nvPicPr>
        <p:blipFill>
          <a:blip r:embed="rId4"/>
          <a:stretch>
            <a:fillRect/>
          </a:stretch>
        </p:blipFill>
        <p:spPr>
          <a:xfrm>
            <a:off x="3620700" y="4011865"/>
            <a:ext cx="5523300" cy="2070814"/>
          </a:xfrm>
          <a:prstGeom prst="rect">
            <a:avLst/>
          </a:prstGeom>
        </p:spPr>
      </p:pic>
      <p:sp>
        <p:nvSpPr>
          <p:cNvPr id="7" name="Rectangle 6">
            <a:extLst>
              <a:ext uri="{FF2B5EF4-FFF2-40B4-BE49-F238E27FC236}">
                <a16:creationId xmlns:a16="http://schemas.microsoft.com/office/drawing/2014/main" id="{D73CEE3B-A428-45D6-8E70-1021AE00D148}"/>
              </a:ext>
            </a:extLst>
          </p:cNvPr>
          <p:cNvSpPr/>
          <p:nvPr/>
        </p:nvSpPr>
        <p:spPr>
          <a:xfrm>
            <a:off x="557926" y="4051354"/>
            <a:ext cx="2591674" cy="2031325"/>
          </a:xfrm>
          <a:prstGeom prst="rect">
            <a:avLst/>
          </a:prstGeom>
        </p:spPr>
        <p:txBody>
          <a:bodyPr wrap="square">
            <a:spAutoFit/>
          </a:bodyPr>
          <a:lstStyle/>
          <a:p>
            <a:r>
              <a:rPr lang="fr-FR" b="1" dirty="0">
                <a:solidFill>
                  <a:schemeClr val="bg1"/>
                </a:solidFill>
                <a:latin typeface="+mj-lt"/>
              </a:rPr>
              <a:t>Il existe des milliers d’applications open source que vous pouvez télécharger et intégrer à vos projets.</a:t>
            </a:r>
          </a:p>
          <a:p>
            <a:endParaRPr lang="fr-FR" b="1" dirty="0">
              <a:solidFill>
                <a:schemeClr val="bg1"/>
              </a:solidFill>
              <a:latin typeface="+mj-lt"/>
            </a:endParaRPr>
          </a:p>
          <a:p>
            <a:r>
              <a:rPr lang="fr-FR" b="1" dirty="0">
                <a:solidFill>
                  <a:schemeClr val="bg1"/>
                </a:solidFill>
                <a:latin typeface="+mj-lt"/>
              </a:rPr>
              <a:t>N’hésitez pas à faire un tour sur </a:t>
            </a:r>
            <a:r>
              <a:rPr lang="fr-FR" b="1" u="sng" dirty="0">
                <a:solidFill>
                  <a:srgbClr val="FFFF00"/>
                </a:solidFill>
                <a:latin typeface="+mj-lt"/>
                <a:hlinkClick r:id="rId5">
                  <a:extLst>
                    <a:ext uri="{A12FA001-AC4F-418D-AE19-62706E023703}">
                      <ahyp:hlinkClr xmlns:ahyp="http://schemas.microsoft.com/office/drawing/2018/hyperlinkcolor" val="tx"/>
                    </a:ext>
                  </a:extLst>
                </a:hlinkClick>
              </a:rPr>
              <a:t>Django Packages</a:t>
            </a:r>
            <a:r>
              <a:rPr lang="fr-FR" b="1" dirty="0">
                <a:solidFill>
                  <a:srgbClr val="FFFF00"/>
                </a:solidFill>
                <a:latin typeface="+mj-lt"/>
              </a:rPr>
              <a:t> </a:t>
            </a:r>
            <a:r>
              <a:rPr lang="fr-FR" b="1" dirty="0">
                <a:solidFill>
                  <a:schemeClr val="bg1"/>
                </a:solidFill>
                <a:latin typeface="+mj-lt"/>
              </a:rPr>
              <a:t>pour trouver votre bonheur.</a:t>
            </a:r>
          </a:p>
        </p:txBody>
      </p:sp>
    </p:spTree>
    <p:extLst>
      <p:ext uri="{BB962C8B-B14F-4D97-AF65-F5344CB8AC3E}">
        <p14:creationId xmlns:p14="http://schemas.microsoft.com/office/powerpoint/2010/main" val="333272668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158</Words>
  <Application>Microsoft Office PowerPoint</Application>
  <PresentationFormat>On-screen Show (4:3)</PresentationFormat>
  <Paragraphs>38</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Wingdings</vt:lpstr>
      <vt:lpstr>Calibri</vt:lpstr>
      <vt:lpstr>3_Office Theme</vt:lpstr>
      <vt:lpstr>2_Office Theme</vt:lpstr>
      <vt:lpstr>Présentation du Framework Django</vt:lpstr>
      <vt:lpstr>Qu’est-ce que Django ?</vt:lpstr>
      <vt:lpstr>Téléchargement  et  installation  https://docs.djangoproject.com/en/3.0/</vt:lpstr>
      <vt:lpstr>Le fonctionnement de Django</vt:lpstr>
      <vt:lpstr>Le fonctionnement de Django</vt:lpstr>
      <vt:lpstr>Le fonctionnement de Django</vt:lpstr>
      <vt:lpstr>Le fonctionnement de Django</vt:lpstr>
      <vt:lpstr>Le fonctionnement de Django</vt:lpstr>
      <vt:lpstr>Projets et applications</vt:lpstr>
      <vt:lpstr>Gestion d'un projet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Développement web avec le Framework Django</dc:title>
  <dc:creator>Ahmed Hosni</dc:creator>
  <cp:lastModifiedBy>Ahmed Hosni</cp:lastModifiedBy>
  <cp:revision>30</cp:revision>
  <dcterms:created xsi:type="dcterms:W3CDTF">2019-12-05T18:10:24Z</dcterms:created>
  <dcterms:modified xsi:type="dcterms:W3CDTF">2019-12-05T21:54:58Z</dcterms:modified>
</cp:coreProperties>
</file>