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61"/>
  </p:notesMasterIdLst>
  <p:sldIdLst>
    <p:sldId id="256" r:id="rId3"/>
    <p:sldId id="257" r:id="rId4"/>
    <p:sldId id="290" r:id="rId5"/>
    <p:sldId id="289" r:id="rId6"/>
    <p:sldId id="286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285" r:id="rId6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812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dwha1DXh13JkAsd7RYtQbsz3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390FB-4590-4AD1-B7F3-0478CE26943B}">
  <a:tblStyle styleId="{B96390FB-4590-4AD1-B7F3-0478CE269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77" autoAdjust="0"/>
  </p:normalViewPr>
  <p:slideViewPr>
    <p:cSldViewPr snapToGrid="0">
      <p:cViewPr varScale="1">
        <p:scale>
          <a:sx n="57" d="100"/>
          <a:sy n="57" d="100"/>
        </p:scale>
        <p:origin x="1776" y="78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Ahmed Hosni</a:t>
            </a:r>
            <a:endParaRPr dirty="0"/>
          </a:p>
        </p:txBody>
      </p:sp>
      <p:sp>
        <p:nvSpPr>
          <p:cNvPr id="34" name="Google Shape;3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98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6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989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71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81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846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53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66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2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7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06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11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54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352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963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568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18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6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666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28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460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448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281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9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716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02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030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809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034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167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17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7293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127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726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822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25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1146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528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3464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638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955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95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3947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3020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015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1522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794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113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441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177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483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44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22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79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9da15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6f9da15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5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title">
  <p:cSld name="1_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8"/>
          <p:cNvPicPr preferRelativeResize="0"/>
          <p:nvPr/>
        </p:nvPicPr>
        <p:blipFill rotWithShape="1">
          <a:blip r:embed="rId3">
            <a:alphaModFix/>
          </a:blip>
          <a:srcRect l="18260" r="10397" b="48524"/>
          <a:stretch/>
        </p:blipFill>
        <p:spPr>
          <a:xfrm>
            <a:off x="0" y="4762"/>
            <a:ext cx="91440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585787" y="3886200"/>
            <a:ext cx="7772400" cy="175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fr-FR" dirty="0"/>
              <a:t>Programmation </a:t>
            </a:r>
            <a:r>
              <a:rPr lang="fr-FR" dirty="0" err="1"/>
              <a:t>orientee</a:t>
            </a:r>
            <a:r>
              <a:rPr lang="fr-FR"/>
              <a:t> objet en Python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Encore mieux !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8E4703-B71B-48CF-96C8-F97DDC5E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" y="1501315"/>
            <a:ext cx="9016033" cy="29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2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Encore mieux !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B4E0B-058C-45A8-9C4B-0B1D478C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77015"/>
            <a:ext cx="9144001" cy="2642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65D17-113C-4775-891A-775AF7F7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7708"/>
            <a:ext cx="9144000" cy="18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 err="1"/>
              <a:t>Denitions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77E34-5C0A-4E23-901F-B4F958CC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2846"/>
            <a:ext cx="9131869" cy="45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3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 err="1"/>
              <a:t>Denitions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D79E7-717B-43F7-B9AC-0C8F55D3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0" y="860150"/>
            <a:ext cx="8976540" cy="48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8ECCE-3CE1-4450-AA61-A9ECCF31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Notation graphique : </a:t>
            </a:r>
            <a:r>
              <a:rPr lang="fr-FR" sz="2400" dirty="0"/>
              <a:t>UML (</a:t>
            </a:r>
            <a:r>
              <a:rPr lang="fr-FR" sz="2400" dirty="0" err="1"/>
              <a:t>Unified</a:t>
            </a:r>
            <a:r>
              <a:rPr lang="fr-FR" sz="2400" dirty="0"/>
              <a:t> Modeling </a:t>
            </a:r>
            <a:r>
              <a:rPr lang="fr-FR" sz="2400" dirty="0" err="1"/>
              <a:t>Language</a:t>
            </a:r>
            <a:r>
              <a:rPr lang="fr-FR" sz="2400" dirty="0"/>
              <a:t>)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A6A60-E8BB-4BA0-95B5-F8735B95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129"/>
            <a:ext cx="9115104" cy="36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3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Notation graphique : </a:t>
            </a:r>
            <a:r>
              <a:rPr lang="fr-FR" sz="2400" dirty="0"/>
              <a:t>UML (</a:t>
            </a:r>
            <a:r>
              <a:rPr lang="fr-FR" sz="2400" dirty="0" err="1"/>
              <a:t>Unified</a:t>
            </a:r>
            <a:r>
              <a:rPr lang="fr-FR" sz="2400" dirty="0"/>
              <a:t> Modeling </a:t>
            </a:r>
            <a:r>
              <a:rPr lang="fr-FR" sz="2400" dirty="0" err="1"/>
              <a:t>Language</a:t>
            </a:r>
            <a:r>
              <a:rPr lang="fr-FR" sz="2400" dirty="0"/>
              <a:t>)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4F948-B8E3-42BD-B7B7-752356C4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51" y="2457313"/>
            <a:ext cx="9164921" cy="23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UML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C15D2-DBDB-40C4-BFE6-DC878758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799"/>
            <a:ext cx="9144000" cy="44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5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UML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3BD67-07B6-401E-B6A2-403FB904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7" y="948266"/>
            <a:ext cx="6876575" cy="58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UML 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73484-C5BA-478A-AFE2-0ECE0436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" y="1345167"/>
            <a:ext cx="8929189" cy="42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Programmation orientée objet : objectifs</a:t>
            </a:r>
            <a:endParaRPr dirty="0"/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1F7B8-770C-4DE1-AD19-2859EF65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1" y="1852848"/>
            <a:ext cx="9017280" cy="31086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Classes : fonctions </a:t>
            </a:r>
            <a:r>
              <a:rPr lang="fr-FR" dirty="0" err="1"/>
              <a:t>predenies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BB201-BECE-4F16-9B94-DC7743C6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11976"/>
            <a:ext cx="9144001" cy="55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6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Types d'attributs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F9EF5-B38B-4C46-B4AD-1250E8EB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" y="860149"/>
            <a:ext cx="8973109" cy="49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Attributs : exemples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4C863-E977-4098-A2CB-DDE3C282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5139"/>
            <a:ext cx="9062946" cy="42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Attributs : exemples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6D90B-F1E1-48A0-B0DC-B34A91BC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8115"/>
            <a:ext cx="9144000" cy="25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Protection d'attributs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51EB3-8DD6-45F1-B807-AE984FBD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" y="1447800"/>
            <a:ext cx="9116453" cy="33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Gestion des attributs d'instance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502AD4-09B4-4ABC-876A-82814125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0598"/>
            <a:ext cx="9108550" cy="47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0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Gestion des attributs d'instance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17C24-9C5B-4FE9-8421-6A934F59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20" y="1367667"/>
            <a:ext cx="9158120" cy="37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Gestion d'attributs de classes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30DB9-7AD8-43E2-A278-4D02C68C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" y="1231627"/>
            <a:ext cx="8993758" cy="46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1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Attributs : autres fonctions </a:t>
            </a:r>
            <a:r>
              <a:rPr lang="fr-FR" dirty="0" err="1"/>
              <a:t>predenies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45D43-CC52-4EA9-A993-691677B9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207"/>
            <a:ext cx="9144000" cy="55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 err="1"/>
              <a:t>Methode</a:t>
            </a:r>
            <a:r>
              <a:rPr lang="fr-FR" dirty="0"/>
              <a:t> d'instances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B6E03-0358-41B1-B4EC-3942A84F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99561"/>
            <a:ext cx="9144001" cy="5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Programmation orientée objet : objectifs</a:t>
            </a:r>
            <a:endParaRPr dirty="0"/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E338B2-33A3-4BD0-84D9-F09F407E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2" y="1838102"/>
            <a:ext cx="8978293" cy="38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Méthodes de classe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9CCD9-3496-4B96-B459-4E9DD41E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604"/>
            <a:ext cx="9101907" cy="3672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2BA3A-A358-40A8-B70D-CE8E6C5D3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9" y="4555647"/>
            <a:ext cx="9037462" cy="21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Comparaison d'objets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60E19-064D-43B8-A6C6-E38522E4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994"/>
            <a:ext cx="9081980" cy="41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39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Comparaison d'objets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F4D29-0559-4D27-98CA-C1467DDF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496"/>
            <a:ext cx="9095390" cy="52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08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Comparaison d'objets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38F72-4940-4816-A52F-FA26846D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47799"/>
            <a:ext cx="9091213" cy="34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4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Autres fonctions de comparaison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D3215A-71E5-4CF5-B482-F9ED0C3E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45" y="949355"/>
            <a:ext cx="5371205" cy="55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2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Affichage d'objet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CDE7F-35F6-4232-91B8-834BD965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821"/>
            <a:ext cx="9154345" cy="46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Exceptions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B5C63-CFA2-4BB5-A33C-996278F93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259"/>
            <a:ext cx="9055072" cy="53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4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Exceptions &amp; Objets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6B262-5BC7-4AD8-A029-530C4F73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069"/>
            <a:ext cx="9156846" cy="49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Exceptions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446AA-52B3-480F-AFFD-F9B6DA5B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667"/>
            <a:ext cx="9176690" cy="54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9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Traitement des exceptions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07467-28EE-4964-8B90-2AABBC38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5" y="1288808"/>
            <a:ext cx="9080649" cy="4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Programmation orientée objet : objectifs</a:t>
            </a:r>
            <a:endParaRPr dirty="0"/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F38A8-533D-4C7A-BD8F-ADDFF76C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" y="1821737"/>
            <a:ext cx="9137730" cy="32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9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Exceptions &amp; Objets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F702A-2A5D-495A-A719-9A5B59D1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" y="1288236"/>
            <a:ext cx="8891801" cy="43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0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 err="1"/>
              <a:t>assert</a:t>
            </a:r>
            <a:r>
              <a:rPr lang="fr-FR" dirty="0"/>
              <a:t> : Exemple 1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2486F-1A28-4EBE-9AA1-43DC60FF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" y="1319485"/>
            <a:ext cx="8918379" cy="43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0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 err="1"/>
              <a:t>assert</a:t>
            </a:r>
            <a:r>
              <a:rPr lang="fr-FR" dirty="0"/>
              <a:t> : Exemple 2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63E32-D9A3-417F-80DF-0DBE7669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33" y="1646321"/>
            <a:ext cx="9183865" cy="37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3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Relations entre classes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3DDA3-97F6-405A-B73E-DCC89D5B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" y="990280"/>
            <a:ext cx="8753400" cy="5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6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 d'utilisation : UML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AA8A4-CA2E-452F-ACEB-5750BA4F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736821"/>
            <a:ext cx="9088900" cy="35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5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 d'utilisation : Exemple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7F579-52B7-488D-B8A3-A1ACAF86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773"/>
            <a:ext cx="9224708" cy="54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0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 d'utilisation : Exemple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4749D-4C9D-41DA-950A-2BAA783A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931"/>
            <a:ext cx="9037934" cy="50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7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 d’héritage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F10A0-EBC0-4D7E-BB20-E720E64F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47800"/>
            <a:ext cx="9060195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62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 d'</a:t>
            </a:r>
            <a:r>
              <a:rPr lang="fr-FR" dirty="0" err="1"/>
              <a:t>heritage</a:t>
            </a:r>
            <a:r>
              <a:rPr lang="fr-FR" dirty="0"/>
              <a:t> : UML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4D5AF-D5B9-4436-97BC-F64A14BC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" y="1447799"/>
            <a:ext cx="8907484" cy="4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9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Relation d’héritage : syntaxe Python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3C472-6F42-4126-906B-4DA905AF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83965"/>
            <a:ext cx="9161007" cy="49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Limites de la programmation procédurale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53641-BD36-4D49-8F42-3FF2C782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" y="1111706"/>
            <a:ext cx="8996311" cy="51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1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Héritage multiple : gestion de conflits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F66CD-9B76-4352-9668-EAB6E66E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894"/>
            <a:ext cx="9179466" cy="29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9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Héritage : exemple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F6C8F-263F-4F8F-B982-76B1DB9C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47800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35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 abstraite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DBA0A5-26D0-4A1F-BAEC-9C651E9C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5" y="1139010"/>
            <a:ext cx="9132536" cy="50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4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 abstraite : Exemple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EF25C-6110-49DE-AFE4-3AE3A78A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63922" cy="42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44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 abstraite : Exemple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CC35A-1D41-408B-A10A-975E1250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177"/>
            <a:ext cx="9104826" cy="45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75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 abstraite : Exemple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77CBB-A509-4859-9E71-8158029D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5290"/>
            <a:ext cx="9165804" cy="49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Classe abstraite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89BAF-B07E-4FC3-8BF4-67BB5F7C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5" y="1955926"/>
            <a:ext cx="9137167" cy="30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2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121049" y="136550"/>
            <a:ext cx="83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Module abc : utilisation</a:t>
            </a:r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873B3-14D0-40EC-B7FA-EBA16239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0150"/>
            <a:ext cx="9144000" cy="55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533400" y="39624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Limites de la programmation procédurale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80633-2DB8-4229-A05A-07BF46B7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90060"/>
            <a:ext cx="9144001" cy="31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2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Limites de la programmation procédurale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2CA27-3294-4BE0-8940-90055519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" y="1468667"/>
            <a:ext cx="9014353" cy="40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9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Limites de la programmation procédurale : exemple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24AA3-0392-44AB-ACCD-027E7261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953"/>
            <a:ext cx="9145809" cy="47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9da15441_0_3"/>
          <p:cNvSpPr txBox="1">
            <a:spLocks noGrp="1"/>
          </p:cNvSpPr>
          <p:nvPr>
            <p:ph type="title"/>
          </p:nvPr>
        </p:nvSpPr>
        <p:spPr>
          <a:xfrm>
            <a:off x="628649" y="136550"/>
            <a:ext cx="78867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dirty="0"/>
              <a:t>Encore mieux !</a:t>
            </a:r>
            <a:endParaRPr dirty="0"/>
          </a:p>
        </p:txBody>
      </p:sp>
      <p:sp>
        <p:nvSpPr>
          <p:cNvPr id="52" name="Google Shape;52;g6f9da15441_0_3"/>
          <p:cNvSpPr txBox="1"/>
          <p:nvPr/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53" name="Google Shape;53;g6f9da15441_0_3"/>
          <p:cNvSpPr txBox="1"/>
          <p:nvPr/>
        </p:nvSpPr>
        <p:spPr>
          <a:xfrm>
            <a:off x="311075" y="1447800"/>
            <a:ext cx="83943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E4E8E-9FFD-4292-BC51-66D1E191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42678"/>
            <a:ext cx="9112361" cy="34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094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272</Words>
  <Application>Microsoft Office PowerPoint</Application>
  <PresentationFormat>On-screen Show (4:3)</PresentationFormat>
  <Paragraphs>116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3_Office Theme</vt:lpstr>
      <vt:lpstr>2_Office Theme</vt:lpstr>
      <vt:lpstr>Programmation orientee objet en Python</vt:lpstr>
      <vt:lpstr>Programmation orientée objet : objectifs</vt:lpstr>
      <vt:lpstr>Programmation orientée objet : objectifs</vt:lpstr>
      <vt:lpstr>Programmation orientée objet : objectifs</vt:lpstr>
      <vt:lpstr>Limites de la programmation procédurale : exemple</vt:lpstr>
      <vt:lpstr>Limites de la programmation procédurale : exemple</vt:lpstr>
      <vt:lpstr>Limites de la programmation procédurale : exemple</vt:lpstr>
      <vt:lpstr>Limites de la programmation procédurale : exemple</vt:lpstr>
      <vt:lpstr>Encore mieux !</vt:lpstr>
      <vt:lpstr>Encore mieux !</vt:lpstr>
      <vt:lpstr>Encore mieux !</vt:lpstr>
      <vt:lpstr>Denitions</vt:lpstr>
      <vt:lpstr>Denitions</vt:lpstr>
      <vt:lpstr>Classe : exemple</vt:lpstr>
      <vt:lpstr>Notation graphique : UML (Unified Modeling Language)</vt:lpstr>
      <vt:lpstr>Notation graphique : UML (Unified Modeling Language)</vt:lpstr>
      <vt:lpstr>UML : Exemple</vt:lpstr>
      <vt:lpstr>UML : Exemple</vt:lpstr>
      <vt:lpstr>UML </vt:lpstr>
      <vt:lpstr>Classes : fonctions predenies </vt:lpstr>
      <vt:lpstr>Types d'attributs</vt:lpstr>
      <vt:lpstr>Attributs : exemples</vt:lpstr>
      <vt:lpstr>Attributs : exemples</vt:lpstr>
      <vt:lpstr>Protection d'attributs</vt:lpstr>
      <vt:lpstr>Gestion des attributs d'instance</vt:lpstr>
      <vt:lpstr>Gestion des attributs d'instance</vt:lpstr>
      <vt:lpstr>Gestion d'attributs de classes</vt:lpstr>
      <vt:lpstr>Attributs : autres fonctions predenies</vt:lpstr>
      <vt:lpstr>Methode d'instances</vt:lpstr>
      <vt:lpstr>Méthodes de classe</vt:lpstr>
      <vt:lpstr>Comparaison d'objets</vt:lpstr>
      <vt:lpstr>Comparaison d'objets</vt:lpstr>
      <vt:lpstr>Comparaison d'objets</vt:lpstr>
      <vt:lpstr>Autres fonctions de comparaison</vt:lpstr>
      <vt:lpstr>Affichage d'objet</vt:lpstr>
      <vt:lpstr>Exceptions</vt:lpstr>
      <vt:lpstr>Exceptions &amp; Objets</vt:lpstr>
      <vt:lpstr>Exceptions</vt:lpstr>
      <vt:lpstr>Traitement des exceptions</vt:lpstr>
      <vt:lpstr>Exceptions &amp; Objets</vt:lpstr>
      <vt:lpstr>assert : Exemple 1</vt:lpstr>
      <vt:lpstr>assert : Exemple 2</vt:lpstr>
      <vt:lpstr>Relations entre classes</vt:lpstr>
      <vt:lpstr>Relation d'utilisation : UML</vt:lpstr>
      <vt:lpstr>Relation d'utilisation : Exemple</vt:lpstr>
      <vt:lpstr>Relation d'utilisation : Exemple</vt:lpstr>
      <vt:lpstr>Relation d’héritage</vt:lpstr>
      <vt:lpstr>Relation d'heritage : UML</vt:lpstr>
      <vt:lpstr>Relation d’héritage : syntaxe Python</vt:lpstr>
      <vt:lpstr>Héritage multiple : gestion de conflits</vt:lpstr>
      <vt:lpstr>Héritage : exemple</vt:lpstr>
      <vt:lpstr>Classe abstraite</vt:lpstr>
      <vt:lpstr>Classe abstraite : Exemple</vt:lpstr>
      <vt:lpstr>Classe abstraite : Exemple</vt:lpstr>
      <vt:lpstr>Classe abstraite : Exemple</vt:lpstr>
      <vt:lpstr>Classe abstraite</vt:lpstr>
      <vt:lpstr>Module abc : utilisation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:: Introduction to Blockchain  The Bitcoin Blockchain   </dc:title>
  <dc:creator>rishik</dc:creator>
  <cp:lastModifiedBy>Ahmed Hosni</cp:lastModifiedBy>
  <cp:revision>94</cp:revision>
  <dcterms:created xsi:type="dcterms:W3CDTF">2012-09-27T10:11:07Z</dcterms:created>
  <dcterms:modified xsi:type="dcterms:W3CDTF">2019-12-03T21:24:10Z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0x01010039668769A69D98409B120A8F0C997A1300750D0261E1EFCC46A9FBC9BE55ECD7AB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Topics">
    <vt:lpwstr/>
  </property>
  <property fmtid="{D5CDD505-2E9C-101B-9397-08002B2CF9AE}" pid="7" name="Language">
    <vt:lpwstr>English</vt:lpwstr>
  </property>
  <property fmtid="{D5CDD505-2E9C-101B-9397-08002B2CF9AE}" pid="8" name="Classification">
    <vt:lpwstr>Public</vt:lpwstr>
  </property>
  <property fmtid="{D5CDD505-2E9C-101B-9397-08002B2CF9AE}" pid="9" name="ST OrganizationTaxHTField0">
    <vt:lpwstr/>
  </property>
  <property fmtid="{D5CDD505-2E9C-101B-9397-08002B2CF9AE}" pid="10" name="Doc Date">
    <vt:lpwstr>2012-03-02T14:54:27Z</vt:lpwstr>
  </property>
  <property fmtid="{D5CDD505-2E9C-101B-9397-08002B2CF9AE}" pid="11" name="RoutingRuleDescription">
    <vt:lpwstr/>
  </property>
  <property fmtid="{D5CDD505-2E9C-101B-9397-08002B2CF9AE}" pid="12" name="TopicsTaxHTField0">
    <vt:lpwstr/>
  </property>
  <property fmtid="{D5CDD505-2E9C-101B-9397-08002B2CF9AE}" pid="13" name="PublishingContact">
    <vt:lpwstr/>
  </property>
  <property fmtid="{D5CDD505-2E9C-101B-9397-08002B2CF9AE}" pid="14" name="hfd4f7438eb64b4fb2740c42c2d09f06">
    <vt:lpwstr/>
  </property>
  <property fmtid="{D5CDD505-2E9C-101B-9397-08002B2CF9AE}" pid="15" name="Sub TopicTaxHTField0">
    <vt:lpwstr/>
  </property>
</Properties>
</file>