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59" r:id="rId4"/>
    <p:sldId id="266" r:id="rId5"/>
    <p:sldId id="265" r:id="rId6"/>
    <p:sldId id="270" r:id="rId7"/>
    <p:sldId id="273" r:id="rId8"/>
    <p:sldId id="262" r:id="rId9"/>
    <p:sldId id="276" r:id="rId10"/>
    <p:sldId id="275" r:id="rId11"/>
    <p:sldId id="263" r:id="rId12"/>
    <p:sldId id="260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82" autoAdjust="0"/>
  </p:normalViewPr>
  <p:slideViewPr>
    <p:cSldViewPr snapToGrid="0">
      <p:cViewPr varScale="1">
        <p:scale>
          <a:sx n="88" d="100"/>
          <a:sy n="88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somos o grupo da grande ideia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 Jhones, o Mario, e eu sou o Ravena.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Gustavo não está presente conosco pois tinha uma viagem internacional marcada a mais de 3 meses, mas foi o principal idealizador e entusiasta do projeto.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nossa proposta é a criação e viabilização de um produto de rastreamento, com ou sem seguro, para bicicletas.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 um mercado de aproximadamente trinta mil seguros de bicicleta por ano, achamos pertinente, também, levantar parcerias para atuar no modelo atual de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seguro”, e temos contatos avançados com estes dois importantes players da área de seguro para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ambas focadas principalmente em seguro de bicicletas.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exemplo, nasceu em 2015, tem seiscentos acessos por dia no site e uma média de trezentas novas apólices por mês.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não tem dados consolidados, pois está se lançando neste mercado.</a:t>
            </a:r>
          </a:p>
          <a:p>
            <a:r>
              <a:rPr lang="pt-BR" dirty="0" smtClean="0"/>
              <a:t>Também consideramos</a:t>
            </a:r>
            <a:r>
              <a:rPr lang="pt-BR" baseline="0" dirty="0" smtClean="0"/>
              <a:t> importante </a:t>
            </a:r>
            <a:r>
              <a:rPr lang="pt-BR" baseline="0" smtClean="0"/>
              <a:t>validar </a:t>
            </a:r>
            <a:r>
              <a:rPr lang="pt-BR" baseline="0" smtClean="0"/>
              <a:t>a </a:t>
            </a:r>
            <a:r>
              <a:rPr lang="pt-BR" baseline="0" dirty="0" smtClean="0"/>
              <a:t>possibilidade de redesenhar o rastreador para poder utilizar uma bicicleta como plataforma.</a:t>
            </a:r>
          </a:p>
          <a:p>
            <a:r>
              <a:rPr lang="pt-BR" baseline="0" dirty="0" smtClean="0"/>
              <a:t>Conversamos com o pessoal da área técnica, que nos contou que houve um protótipo para a </a:t>
            </a:r>
            <a:r>
              <a:rPr lang="pt-BR" baseline="0" dirty="0" err="1" smtClean="0"/>
              <a:t>Yellow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Bike</a:t>
            </a:r>
            <a:r>
              <a:rPr lang="pt-BR" baseline="0" dirty="0" smtClean="0"/>
              <a:t>, e fizemos um comparativo com o rastreador deles, que vem importado da china e custa, para um valor unitário, cem dólares.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6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11 - Quanto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 que tenhamos procurado diversos colegas de diversas áreas, os custos que conseguimos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levantarsão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apenas estimados. Estes custos envolvem o seguinte: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redesenho da placa de circuito do rastreador para caber em uma bicicleta; envolve a área técnica e necessita de um engenheiro eletrônico.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do portal de integração com as seguradoras – no formato do portal e-commerce atual; envolve a área de TI.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planejamento de marketing; envolvendo a própria.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 para as áreas envolvidas e parceiros que instalarão os kits.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Por-quê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implementar a nossa ideia, esperamos como resultado criar um novo nicho de mercado para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aumentando a receita e faturamento.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Procuramos, também, refletir maior segurança para os usuários de bicicleta, possibilitando a recuperação de seu bem no caso de sinistro.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visamos adequar e alinhar mais um produto com a Nova Cultura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promovendo uma maior qualidade de vida tanto para os usuários de bicicleta quanto para os demais, ao passo que cada usuário representa menos utilização do transporte convencional.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projeto representa, inclusive, o apoio à uma mudança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população, incentivando atitudes e posturas mais sustentáveis.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9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–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Quadrinhos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para ilustrar a interação do usuário, de uma forma mais descontraída, bolamos esse HQ.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– Protótipo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Também, desenvolvemos um protótipo de cotação dos serviços de Rastreador e Rastreador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estimar esses valores de seguros, somamos o valor da mensalidade do rastreador atual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uma estimativa de 15% do valor original da bicicleta.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4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15 – Referências / Bibliografia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bicicleta está num cenário aquecido e robusto, conforme os dados da última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Shimano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evento anual mais importante da área no Brasil.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nós, o que interessa...</a:t>
            </a:r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que é um mercado em pleno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ascenção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âmbito da produção que retomou seu crescimento em dois mil e dezoito;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termos de faturamento, aumentando incessantemente;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relativo à investimentos, que mais que dobrou de dois mil e dezessete para dois mil e dezoito.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 nos interessa...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sensação de insegurança que persiste, com apoio da mídia em noticiar roubos e furtos, ainda que...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segurança em si esteja em pleno crescimento, e o índice de roubos e furtos de bicicleta esteja caindo significantemente.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ainda pontuar que o formato para a bicicleta difere do formato para motos, pois o cenário de ambas é muito distinto.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conversa informal com um amigo da polícia civil, levantamos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oficialmente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roubos de moto se dão basicamente para alimentar o mercado de autopeças e transporte de curtas distancias de pessoas ou ilícitos; proporcionam agilidade e fuga rápida;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roubos de bicicleta não estão ligados ao crime organizado, visam o uso próprio e não possuem um mercado formal; os usuários de bicicleta tendem a adquirir seus produtos em lojas especializadas e costumam exigir nota fiscal, para a ocasião de acionamento da garantia.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– o quê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 isso, entramos em nossa proposta: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solução de rastreamento, com ou sem seguro para bicicletas, que promova o atendimento pioneiro a um mercado hoje inexplorado, extremamente carente desse tipo de serviço no Brasil, que amplie a abrangência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mercado de rastreamento no Brasil.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2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viabilizar este projeto, planejamos validar nossas premissas com uma pesquisa quantitativa, onde aprendemos que a probabilidade de contratação de um serviço de seguro aumenta significativamente conforme o valor do bem, e que quando há um serviço de rastreamento envolvido, a intenção de contratação é ainda maior.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intenção de contratação rastreador para todos os entrevistados, de zero a dez, tem média sete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valor entre mil e dois mil, mas sobe para sete virgula sete se atrelado também a um seguro.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dois a cinco mil reais, sobe de sete vírgula oito para oito vírgula dois.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as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custam mais de cinco mil reais, a contratação de rastreamento sobe de seis vírgula quatro para oito vírgula nove quando combinado o rastreador com seguro.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–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dentre os 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entrevistados que se declararam dispostos a contratar o serviço de rastreamento, a probabilidade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 significativamente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quando sugerido o combo seguro mais rastreador.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mil a dois mil, sobe de quarenta e dois de para cinquenta e oito por cento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as bicicletas entre dois e cinco mil, vai de sessenta e quatro para sessenta e nove por cento.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Acima de cinco mil reais, vai de sessenta que contratariam só o rastreador para oitenta e três que contratariam o pacote.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6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kau.co/" TargetMode="External"/><Relationship Id="rId5" Type="http://schemas.openxmlformats.org/officeDocument/2006/relationships/hyperlink" Target="https://veloseguro.com/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c-ins-cot.herokuap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cicletasroubadas.com.br/" TargetMode="External"/><Relationship Id="rId7" Type="http://schemas.openxmlformats.org/officeDocument/2006/relationships/hyperlink" Target="https://abraciclo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manofest.com.br/" TargetMode="External"/><Relationship Id="rId5" Type="http://schemas.openxmlformats.org/officeDocument/2006/relationships/hyperlink" Target="https://g1.globo.com/" TargetMode="External"/><Relationship Id="rId4" Type="http://schemas.openxmlformats.org/officeDocument/2006/relationships/hyperlink" Target="http://www.aliancabike.org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269172"/>
            <a:ext cx="3813777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A GRANDE IDEIA</a:t>
            </a:r>
            <a:br>
              <a:rPr lang="pt-BR" dirty="0" smtClean="0">
                <a:latin typeface="Pathway Gothic One" panose="02000506050000020004" pitchFamily="2" charset="0"/>
              </a:rPr>
            </a:br>
            <a:r>
              <a:rPr lang="pt-BR" dirty="0" smtClean="0">
                <a:latin typeface="Pathway Gothic One" panose="02000506050000020004" pitchFamily="2" charset="0"/>
              </a:rPr>
              <a:t>ITURAN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Pathway Gothic One" panose="02000506050000020004" pitchFamily="2" charset="0"/>
              </a:rPr>
              <a:t>ITURAN SEGURO - BIKE</a:t>
            </a:r>
            <a:endParaRPr lang="pt-BR" sz="3200" dirty="0">
              <a:latin typeface="Pathway Gothic One" panose="0200050605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Viabilidade de </a:t>
            </a:r>
            <a:r>
              <a:rPr lang="pt-BR" dirty="0" err="1" smtClean="0"/>
              <a:t>re-engenharia</a:t>
            </a:r>
            <a:r>
              <a:rPr lang="pt-BR" dirty="0" smtClean="0"/>
              <a:t> do rastreador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Área técnica (</a:t>
            </a:r>
            <a:r>
              <a:rPr lang="pt-BR" dirty="0" err="1" smtClean="0"/>
              <a:t>Ituran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Yellow</a:t>
            </a:r>
            <a:r>
              <a:rPr lang="pt-BR" dirty="0" smtClean="0"/>
              <a:t> </a:t>
            </a:r>
            <a:r>
              <a:rPr lang="pt-BR" dirty="0" err="1" smtClean="0"/>
              <a:t>Bike</a:t>
            </a:r>
            <a:r>
              <a:rPr lang="pt-BR" dirty="0" smtClean="0"/>
              <a:t> (comparativo)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799443" y="1825625"/>
            <a:ext cx="2554357" cy="2557528"/>
            <a:chOff x="8799443" y="1825625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825625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314908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52081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4013821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6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0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BUDGET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Redesenho do rastreador</a:t>
            </a:r>
            <a:br>
              <a:rPr lang="pt-BR" dirty="0" smtClean="0"/>
            </a:br>
            <a:r>
              <a:rPr lang="pt-BR" sz="1600" dirty="0" smtClean="0"/>
              <a:t>(Técnica)</a:t>
            </a:r>
          </a:p>
          <a:p>
            <a:endParaRPr lang="pt-BR" dirty="0" smtClean="0"/>
          </a:p>
          <a:p>
            <a:r>
              <a:rPr lang="pt-BR" dirty="0" smtClean="0"/>
              <a:t>Integrações com </a:t>
            </a:r>
            <a:r>
              <a:rPr lang="pt-BR" dirty="0"/>
              <a:t>seguradoras</a:t>
            </a:r>
            <a:br>
              <a:rPr lang="pt-BR" dirty="0"/>
            </a:br>
            <a:r>
              <a:rPr lang="pt-BR" sz="1600" dirty="0" smtClean="0"/>
              <a:t>(TI)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Marketing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Treinamento para áreas e parceiros</a:t>
            </a:r>
            <a:r>
              <a:rPr lang="pt-BR"/>
              <a:t/>
            </a:r>
            <a:br>
              <a:rPr lang="pt-BR"/>
            </a:br>
            <a:r>
              <a:rPr lang="pt-BR" sz="1600" smtClean="0"/>
              <a:t>(Técnica</a:t>
            </a:r>
            <a:r>
              <a:rPr lang="pt-BR" sz="1600" dirty="0"/>
              <a:t>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QUANTO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RESULTADOS ESPERADOS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Aumento na receita</a:t>
            </a:r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err="1" smtClean="0"/>
              <a:t>Qualituran</a:t>
            </a:r>
            <a:endParaRPr lang="pt-BR" dirty="0" smtClean="0"/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 smtClean="0"/>
              <a:t>Mudança do </a:t>
            </a:r>
            <a:r>
              <a:rPr lang="pt-BR" dirty="0" err="1" smtClean="0"/>
              <a:t>mindset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Bahnschrift SemiBold Condensed" panose="020B0502040204020203" pitchFamily="34" charset="0"/>
              </a:rPr>
              <a:t>| PORQUÊ |</a:t>
            </a:r>
            <a:endParaRPr lang="pt-B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407831"/>
            <a:ext cx="9823807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PROTÓTIPO 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http://poc-ins-cot.herokuapp.com/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dirty="0" smtClean="0"/>
              <a:t>Referências</a:t>
            </a:r>
          </a:p>
          <a:p>
            <a:pPr marL="0" indent="0" algn="ctr">
              <a:buNone/>
            </a:pP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smtClean="0"/>
              <a:t>Cadastro Nacional de Bicicletas Roubadas - Site criado em 2004 por ciclistas </a:t>
            </a:r>
            <a:r>
              <a:rPr lang="pt-BR" sz="1400" dirty="0" smtClean="0">
                <a:hlinkClick r:id="rId3"/>
              </a:rPr>
              <a:t>http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www.bicicletasroubadas.com.br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1800" dirty="0" smtClean="0"/>
              <a:t>Associação Brasileira do Setor de Bicicletas</a:t>
            </a:r>
            <a:br>
              <a:rPr lang="pt-BR" sz="1800" dirty="0" smtClean="0"/>
            </a:br>
            <a:r>
              <a:rPr lang="pt-BR" sz="1400" dirty="0" smtClean="0">
                <a:hlinkClick r:id="rId4"/>
              </a:rPr>
              <a:t>http</a:t>
            </a:r>
            <a:r>
              <a:rPr lang="pt-BR" sz="1400" dirty="0">
                <a:hlinkClick r:id="rId4"/>
              </a:rPr>
              <a:t>://</a:t>
            </a:r>
            <a:r>
              <a:rPr lang="pt-BR" sz="1400" dirty="0" smtClean="0">
                <a:hlinkClick r:id="rId4"/>
              </a:rPr>
              <a:t>www.aliancabike.org.br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Portal </a:t>
            </a:r>
            <a:r>
              <a:rPr lang="pt-BR" sz="1800" dirty="0"/>
              <a:t>Globo – </a:t>
            </a:r>
            <a:r>
              <a:rPr lang="pt-BR" sz="1800" dirty="0" smtClean="0"/>
              <a:t>G1</a:t>
            </a:r>
            <a:br>
              <a:rPr lang="pt-BR" sz="1800" dirty="0" smtClean="0"/>
            </a:br>
            <a:r>
              <a:rPr lang="pt-BR" sz="1400" dirty="0" smtClean="0">
                <a:hlinkClick r:id="rId5"/>
              </a:rPr>
              <a:t>https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g1.globo.com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err="1" smtClean="0"/>
              <a:t>Shimano</a:t>
            </a:r>
            <a:r>
              <a:rPr lang="pt-BR" sz="1800" dirty="0" smtClean="0"/>
              <a:t> </a:t>
            </a:r>
            <a:r>
              <a:rPr lang="pt-BR" sz="1800" dirty="0" err="1" smtClean="0"/>
              <a:t>Fest</a:t>
            </a:r>
            <a:r>
              <a:rPr lang="pt-BR" sz="1800" dirty="0" smtClean="0"/>
              <a:t> 2019</a:t>
            </a:r>
            <a:br>
              <a:rPr lang="pt-BR" sz="1800" dirty="0" smtClean="0"/>
            </a:br>
            <a:r>
              <a:rPr lang="pt-BR" sz="1400" dirty="0" smtClean="0">
                <a:hlinkClick r:id="rId6"/>
              </a:rPr>
              <a:t>https://shimanofest.com.br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Associação Brasileira dos Fabricantes de Motocicletas,</a:t>
            </a:r>
            <a:br>
              <a:rPr lang="pt-BR" sz="1800" dirty="0" smtClean="0"/>
            </a:br>
            <a:r>
              <a:rPr lang="pt-BR" sz="1800" dirty="0" smtClean="0"/>
              <a:t>Ciclomotores, Motonetas, Bicicletas e Similares</a:t>
            </a:r>
            <a:br>
              <a:rPr lang="pt-BR" sz="1800" dirty="0" smtClean="0"/>
            </a:br>
            <a:r>
              <a:rPr lang="pt-BR" sz="1400" dirty="0" smtClean="0">
                <a:hlinkClick r:id="rId7"/>
              </a:rPr>
              <a:t>https://abraciclo.com.br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COMERCIAL POSITIVO</a:t>
            </a:r>
            <a:endParaRPr lang="pt-BR" dirty="0"/>
          </a:p>
        </p:txBody>
      </p:sp>
      <p:pic>
        <p:nvPicPr>
          <p:cNvPr id="4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4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9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CENÁRIO ATUAL</a:t>
            </a:r>
            <a:endParaRPr lang="pt-BR" dirty="0">
              <a:latin typeface="Pathway Gothic One" panose="0200050605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</p:txBody>
      </p:sp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Sensação de insegurança do bem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smtClean="0"/>
              <a:t>(apelo comercial)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597606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Sensação de insegurança </a:t>
            </a:r>
            <a:r>
              <a:rPr lang="pt-BR" dirty="0"/>
              <a:t>do bem</a:t>
            </a:r>
          </a:p>
          <a:p>
            <a:pPr marL="0" indent="0" algn="ctr">
              <a:buNone/>
            </a:pPr>
            <a:r>
              <a:rPr lang="pt-BR" sz="1800" dirty="0" smtClean="0"/>
              <a:t>(</a:t>
            </a:r>
            <a:r>
              <a:rPr lang="pt-BR" sz="1800" dirty="0"/>
              <a:t>apelo comercial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Segurança em pleno crescimento</a:t>
            </a:r>
          </a:p>
          <a:p>
            <a:pPr marL="0" indent="0" algn="ctr">
              <a:buNone/>
            </a:pPr>
            <a:r>
              <a:rPr lang="pt-BR" sz="1800" dirty="0" smtClean="0"/>
              <a:t>(poucos acionamentos)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3169"/>
          <a:stretch/>
        </p:blipFill>
        <p:spPr>
          <a:xfrm>
            <a:off x="6052064" y="1278473"/>
            <a:ext cx="6113499" cy="23159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741" b="25147"/>
          <a:stretch/>
        </p:blipFill>
        <p:spPr>
          <a:xfrm>
            <a:off x="6052064" y="3841377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b="12795"/>
          <a:stretch/>
        </p:blipFill>
        <p:spPr>
          <a:xfrm>
            <a:off x="6002503" y="4712619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07" y="5548261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27970" y="36380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27970" y="44791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27970" y="5238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Roubos e furtos: BIKE X MOTO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Motocicletas:</a:t>
            </a:r>
          </a:p>
          <a:p>
            <a:pPr lvl="1"/>
            <a:r>
              <a:rPr lang="pt-BR" dirty="0" smtClean="0"/>
              <a:t>Mercado de auto peças</a:t>
            </a:r>
          </a:p>
          <a:p>
            <a:pPr lvl="1"/>
            <a:r>
              <a:rPr lang="pt-BR" dirty="0" smtClean="0"/>
              <a:t>Transporte ilícito</a:t>
            </a:r>
          </a:p>
          <a:p>
            <a:pPr lvl="1"/>
            <a:r>
              <a:rPr lang="pt-BR" dirty="0" smtClean="0"/>
              <a:t>Fuga rápida e ágil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Bicicleta</a:t>
            </a:r>
          </a:p>
          <a:p>
            <a:pPr lvl="1"/>
            <a:r>
              <a:rPr lang="pt-BR" dirty="0" smtClean="0"/>
              <a:t>Uso próprio</a:t>
            </a:r>
          </a:p>
          <a:p>
            <a:pPr lvl="1"/>
            <a:r>
              <a:rPr lang="pt-BR" dirty="0" smtClean="0"/>
              <a:t>Pouco mercado formal</a:t>
            </a:r>
            <a:endParaRPr lang="pt-BR" dirty="0"/>
          </a:p>
        </p:txBody>
      </p:sp>
      <p:pic>
        <p:nvPicPr>
          <p:cNvPr id="5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1" y="1434048"/>
            <a:ext cx="3172049" cy="464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Atingir mercado inexplorado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3"/>
              </a:buBlip>
            </a:pPr>
            <a:endParaRPr lang="pt-BR" dirty="0" smtClean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O QUÊ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Pathway Gothic One" panose="02000506050000020004" pitchFamily="2" charset="0"/>
              </a:rPr>
              <a:t>PROPOSTA</a:t>
            </a:r>
            <a:endParaRPr lang="pt-BR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45542" y="2961658"/>
            <a:ext cx="11500916" cy="3030176"/>
            <a:chOff x="226635" y="2961658"/>
            <a:chExt cx="11500916" cy="303017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35" y="2961659"/>
              <a:ext cx="5622022" cy="303017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61658"/>
              <a:ext cx="5631551" cy="303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4" y="2961658"/>
            <a:ext cx="5688724" cy="30301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" y="2961658"/>
            <a:ext cx="5679196" cy="30206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1332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Bahnschrift Condensed</vt:lpstr>
      <vt:lpstr>Bahnschrift SemiBold Condensed</vt:lpstr>
      <vt:lpstr>Calibri</vt:lpstr>
      <vt:lpstr>Open Sans</vt:lpstr>
      <vt:lpstr>Pathway Gothic One</vt:lpstr>
      <vt:lpstr>Tema do Office</vt:lpstr>
      <vt:lpstr>A GRANDE IDEIA ITURAN</vt:lpstr>
      <vt:lpstr>CENÁRIO COMERCIAL POSITIVO</vt:lpstr>
      <vt:lpstr>CENÁRIO ATUAL</vt:lpstr>
      <vt:lpstr>CENÁRIO ATUAL</vt:lpstr>
      <vt:lpstr>CENÁRIO ATUAL</vt:lpstr>
      <vt:lpstr>Roubos e furtos: BIKE X MOTO</vt:lpstr>
      <vt:lpstr>Apresentação do PowerPoint</vt:lpstr>
      <vt:lpstr>PLANEJAMENTO</vt:lpstr>
      <vt:lpstr>PLANEJAMENTO</vt:lpstr>
      <vt:lpstr>PLANEJAMENTO</vt:lpstr>
      <vt:lpstr>BUDGET</vt:lpstr>
      <vt:lpstr>RESULTADOS ESPERADOS</vt:lpstr>
      <vt:lpstr>Apresentação do PowerPoint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RafaelRavena</cp:lastModifiedBy>
  <cp:revision>116</cp:revision>
  <dcterms:created xsi:type="dcterms:W3CDTF">2019-10-07T18:20:06Z</dcterms:created>
  <dcterms:modified xsi:type="dcterms:W3CDTF">2019-10-30T03:45:57Z</dcterms:modified>
</cp:coreProperties>
</file>