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59" r:id="rId4"/>
    <p:sldId id="266" r:id="rId5"/>
    <p:sldId id="265" r:id="rId6"/>
    <p:sldId id="270" r:id="rId7"/>
    <p:sldId id="273" r:id="rId8"/>
    <p:sldId id="262" r:id="rId9"/>
    <p:sldId id="276" r:id="rId10"/>
    <p:sldId id="275" r:id="rId11"/>
    <p:sldId id="267" r:id="rId12"/>
    <p:sldId id="263" r:id="rId13"/>
    <p:sldId id="260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avena Vicente" initials="RRV" lastIdx="1" clrIdx="0">
    <p:extLst>
      <p:ext uri="{19B8F6BF-5375-455C-9EA6-DF929625EA0E}">
        <p15:presenceInfo xmlns:p15="http://schemas.microsoft.com/office/powerpoint/2012/main" userId="S-1-5-21-812176352-3611157069-2228518810-20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82" autoAdjust="0"/>
  </p:normalViewPr>
  <p:slideViewPr>
    <p:cSldViewPr snapToGrid="0">
      <p:cViewPr varScale="1">
        <p:scale>
          <a:sx n="89" d="100"/>
          <a:sy n="89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F31F5-1638-40C3-A940-91DAB2405771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9B70C-FFAB-4054-8B2A-9EB823FED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9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somos o grupo da grande ideia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O Jhones, o Mario, e eu sou o Ravena.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Gustavo não está presente conosco pois tinha uma viagem internacional marcada a mais de 3 meses, mas foi o principal idealizador e entusiasta do projeto.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nossa proposta é a criação e viabilização de um produto de rastreamento, com ou sem seguro, para bicicletas.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9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10 -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 um mercado de aproximadamente trinta mil seguros de bicicleta por ano, achamos pertinente, também, levantar parcerias para atuar no modelo atual de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seguro”, e temos contatos avançados com estes dois importantes players da área de seguro para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véloSeguro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ambas focadas principalmente em seguro de bicicletas.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Vélo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exemplo, nasceu em 2015, tem seiscentos acessos por dia no site e uma média de trezentas novas apólices por mês.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Kakau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não tem dados consolidados, pois está se lançando neste mercado.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6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11 -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Consideramos que, se o projeto vier a ser implementado, os próximos passos planejados seriam os seguintes: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Definir o plano de marketing, se vai manter a campanha atual e ampliar para 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seguro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bike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definir mídia de veiculação,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Redesenhar o rastreador para aceitar uma bicicleta como plataforma;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Fazer operações de testes para validar o rastreamento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097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12 - Quanto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 que tenhamos procurado diversos colegas de diversas áreas, os custos que conseguimos atingir são apenas estimados. Estes custos envolvem o seguinte: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redesenho da placa de circuito do rastreador para caber em uma bicicleta; envolve a área técnica e necessita de um engenheiro eletrônico.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desenvolvimento do portal de integração com as seguradoras – no formato do portal e-commerce atual; envolve a área de TI.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planejamento de marketing; envolvendo a própria.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treinamento para as áreas envolvidas e parceiros que instalarão os kits.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3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13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Por-quê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implementar a nossa ideia, esperamos como resultado criar um novo nicho de mercado para 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aumentando a receita e faturamento.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Procuramos, também, refletir maior segurança para os usuários de bicicleta, possibilitando a recuperação de seu bem no caso de sinistro.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Ainda, visamos adequar e alinhar mais um produto com a Nova Cultura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promovendo uma maior qualidade de vida tanto para os usuários de bicicleta quanto para os demais, ao passo que cada usuário representa menos utilização do transporte convencional.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projeto representa, inclusive, o apoio à uma mudança do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mindset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população, incentivando atitudes e posturas mais sustentáveis.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69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–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Storyboard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Quadrinhos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para ilustrar a interação do usuário, de uma forma mais descontraída, bolamos esse HQ.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15 – Protótipo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Também, desenvolvemos um protótipo de cotação dos serviços de Rastreador e Rastreador mais Seguro.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estimar esses valores de seguros, somamos o valor da mensalidade do rastreador atual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 uma estimativa de 15% do valor original da bicicleta.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4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14 – Referências / Bibliografia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2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mercado de bicicleta está num cenário aquecido e robusto, conforme os dados da última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Shimano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Fest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evento anual mais importante da área no Brasil.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nós, o que interessa...</a:t>
            </a:r>
          </a:p>
          <a:p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4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3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que é um mercado em pleno crescimento, </a:t>
            </a: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âmbito da produção que retomou seu crescimento em dois mil e dezoito; em termos de faturamento, que cresce incessantemente;  e relativo à investimentos, que mais que dobrou de dois mil e dezessete para dois mil e dezoito.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 nos interessa...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11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4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sensação de insegurança que persiste, com apoio da mídia em noticiar roubos e furtos, ainda que...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7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5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segurança em si esteja em pleno crescimento, e o índice de roubos e furtos de bicicleta esteja caindo significantemente.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Vale ainda pontuar que o formato para a bicicleta difere do formato para motos, pois o cenário de ambas é muito distinto.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6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conversa informal com um amigo da polícia civil, levantamos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oficialmente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roubos de moto se dão basicamente para alimentar o mercado de autopeças e transporte de curtas distancias de pessoas ou ilícitos; proporcionam agilidade e fuga rápida;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os roubos de bicicleta não estão ligados ao crime organizado, visam o uso próprio e não possuem um mercado formal; os usuários de bicicleta tendem a adquirir seus produtos em lojas especializadas e costumam exigir nota fiscal, para a ocasião de acionamento da garantia.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7 – o quê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 isso, entramos em nossa proposta: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solução de rastreamento, com ou sem seguro para bicicletas, que promova o atendimento pioneiro a um mercado hoje inexplorado, extremamente carente desse tipo de serviço no Brasil, que amplie a abrangência da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Ituran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mercado de rastreamento no Brasil.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2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8 -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viabilizar este projeto, planejamos validar nossas premissas com uma pesquisa quantitativa, onde aprendemos que a probabilidade de contratação de um serviço de seguro aumenta significativamente conforme o valor do bem, e que quando há um serviço de rastreamento envolvido, a intenção de contratação é ainda maior.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média da intenção de contratação (de zero a dez) varia conforme estes gráficos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7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9 – Como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Desta forma, a intenção de contratação varia de acordo com esses gráficos.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B70C-FFAB-4054-8B2A-9EB823FEDD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76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Condensed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6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3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3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0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3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23F6-F72F-4C25-8F93-0EC9AD9DA484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AD85-B7FE-402C-8BCB-A444AED1AA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73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 rot="16200000">
            <a:off x="5755482" y="421480"/>
            <a:ext cx="681037" cy="12192002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 rot="5400000">
            <a:off x="5913437" y="-5913438"/>
            <a:ext cx="365125" cy="12192004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23F6-F72F-4C25-8F93-0EC9AD9DA484}" type="datetimeFigureOut">
              <a:rPr lang="pt-BR" smtClean="0"/>
              <a:t>29/10/2019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AD85-B7FE-402C-8BCB-A444AED1AAEB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47" y="6232603"/>
            <a:ext cx="2034845" cy="56975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8704" y="6221743"/>
            <a:ext cx="1147309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kau.co/" TargetMode="External"/><Relationship Id="rId5" Type="http://schemas.openxmlformats.org/officeDocument/2006/relationships/hyperlink" Target="https://veloseguro.com/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oc-ins-cot.herokuap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cicletasroubadas.com.br/" TargetMode="External"/><Relationship Id="rId7" Type="http://schemas.openxmlformats.org/officeDocument/2006/relationships/hyperlink" Target="https://abraciclo.com.b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manofest.com.br/" TargetMode="External"/><Relationship Id="rId5" Type="http://schemas.openxmlformats.org/officeDocument/2006/relationships/hyperlink" Target="https://g1.globo.com/" TargetMode="External"/><Relationship Id="rId4" Type="http://schemas.openxmlformats.org/officeDocument/2006/relationships/hyperlink" Target="http://www.aliancabike.org.b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" y="3269172"/>
            <a:ext cx="3813776" cy="286033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3269172"/>
            <a:ext cx="3813777" cy="28603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324" y="421985"/>
            <a:ext cx="3814405" cy="2860804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751312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A GRANDE IDEIA</a:t>
            </a:r>
            <a:br>
              <a:rPr lang="pt-BR" dirty="0" smtClean="0">
                <a:latin typeface="Pathway Gothic One" panose="02000506050000020004" pitchFamily="2" charset="0"/>
              </a:rPr>
            </a:br>
            <a:r>
              <a:rPr lang="pt-BR" dirty="0" smtClean="0">
                <a:latin typeface="Pathway Gothic One" panose="02000506050000020004" pitchFamily="2" charset="0"/>
              </a:rPr>
              <a:t>ITURAN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524000" y="5278468"/>
            <a:ext cx="9144000" cy="379541"/>
          </a:xfrm>
        </p:spPr>
        <p:txBody>
          <a:bodyPr>
            <a:noAutofit/>
          </a:bodyPr>
          <a:lstStyle/>
          <a:p>
            <a:r>
              <a:rPr lang="pt-BR" sz="3200" dirty="0" smtClean="0">
                <a:latin typeface="Pathway Gothic One" panose="02000506050000020004" pitchFamily="2" charset="0"/>
              </a:rPr>
              <a:t>ITURAN SEGURO - BIKE</a:t>
            </a:r>
            <a:endParaRPr lang="pt-BR" sz="3200" dirty="0">
              <a:latin typeface="Pathway Gothic One" panose="02000506050000020004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76674" y="42086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Jhones Bazilio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57722" y="421985"/>
            <a:ext cx="20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Gustavo Godinho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876674" y="575905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Mario Salles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20001" y="576017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Rafael Ravena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" y="421985"/>
            <a:ext cx="3812287" cy="2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Levantar parceiros</a:t>
            </a:r>
          </a:p>
          <a:p>
            <a:pPr marL="0" indent="0">
              <a:buNone/>
            </a:pPr>
            <a:r>
              <a:rPr lang="pt-BR" dirty="0" smtClean="0"/>
              <a:t>	Velo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Kakau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8799443" y="1825625"/>
            <a:ext cx="2554357" cy="2557528"/>
            <a:chOff x="8799443" y="1825625"/>
            <a:chExt cx="2554357" cy="2557528"/>
          </a:xfrm>
        </p:grpSpPr>
        <p:grpSp>
          <p:nvGrpSpPr>
            <p:cNvPr id="9" name="Grupo 8"/>
            <p:cNvGrpSpPr/>
            <p:nvPr/>
          </p:nvGrpSpPr>
          <p:grpSpPr>
            <a:xfrm>
              <a:off x="8799443" y="1825625"/>
              <a:ext cx="2554357" cy="698914"/>
              <a:chOff x="7573617" y="1825625"/>
              <a:chExt cx="2554357" cy="698914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7573617" y="1825625"/>
                <a:ext cx="2554357" cy="698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Picture 2" descr="https://veloseguro.com/wp-content/uploads/2018/12/logo-velo-seguro-nova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8295" y="1917906"/>
                <a:ext cx="1905000" cy="514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o 10"/>
            <p:cNvGrpSpPr/>
            <p:nvPr/>
          </p:nvGrpSpPr>
          <p:grpSpPr>
            <a:xfrm>
              <a:off x="8799443" y="3314908"/>
              <a:ext cx="2554357" cy="698914"/>
              <a:chOff x="7667486" y="4598297"/>
              <a:chExt cx="2554357" cy="698914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7667486" y="4598297"/>
                <a:ext cx="2554357" cy="6989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28" name="Picture 4" descr="https://www.kakau.co/assets/logo_white@2x-82cf6f60481ee34d7fe7ddd430ddc0227d776634293e72bdca14d578618f5f79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4786" y="4708644"/>
                <a:ext cx="2239756" cy="478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CaixaDeTexto 14"/>
            <p:cNvSpPr txBox="1"/>
            <p:nvPr/>
          </p:nvSpPr>
          <p:spPr>
            <a:xfrm>
              <a:off x="9040920" y="252081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5"/>
                </a:rPr>
                <a:t>HTTPS://VELOSEGURO.COM/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102635" y="4013821"/>
              <a:ext cx="1947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latin typeface="Pathway Gothic One" panose="02000506050000020004" pitchFamily="2" charset="0"/>
                  <a:hlinkClick r:id="rId6"/>
                </a:rPr>
                <a:t>HTTPS://WWW.KAKAU.CO/</a:t>
              </a:r>
              <a:endParaRPr lang="pt-BR" dirty="0">
                <a:latin typeface="Pathway Gothic One" panose="02000506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09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3600" dirty="0" smtClean="0"/>
              <a:t>Campanha de marketing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 smtClean="0"/>
              <a:t>Parte técnica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	</a:t>
            </a:r>
            <a:r>
              <a:rPr lang="pt-BR" sz="3600" dirty="0" err="1" smtClean="0"/>
              <a:t>Re-engenharia</a:t>
            </a:r>
            <a:r>
              <a:rPr lang="pt-BR" sz="3600" dirty="0" smtClean="0"/>
              <a:t> do rastreador</a:t>
            </a:r>
          </a:p>
          <a:p>
            <a:pPr marL="0" indent="0">
              <a:buNone/>
            </a:pPr>
            <a:endParaRPr lang="pt-BR" sz="3600" dirty="0" smtClean="0"/>
          </a:p>
          <a:p>
            <a:pPr marL="0" indent="0">
              <a:buNone/>
            </a:pPr>
            <a:r>
              <a:rPr lang="pt-BR" sz="3600" dirty="0" smtClean="0"/>
              <a:t>	Beta-</a:t>
            </a:r>
            <a:r>
              <a:rPr lang="pt-BR" sz="3600" dirty="0" err="1" smtClean="0"/>
              <a:t>Testing</a:t>
            </a:r>
            <a:r>
              <a:rPr lang="pt-BR" sz="3600" dirty="0" smtClean="0"/>
              <a:t> – Operações assistidas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BUDGET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Redesenho do rastreador</a:t>
            </a:r>
            <a:br>
              <a:rPr lang="pt-BR" dirty="0" smtClean="0"/>
            </a:br>
            <a:r>
              <a:rPr lang="pt-BR" sz="1600" dirty="0" smtClean="0"/>
              <a:t>(técnica)</a:t>
            </a:r>
          </a:p>
          <a:p>
            <a:endParaRPr lang="pt-BR" dirty="0" smtClean="0"/>
          </a:p>
          <a:p>
            <a:r>
              <a:rPr lang="pt-BR" dirty="0" smtClean="0"/>
              <a:t>Integrações com </a:t>
            </a:r>
            <a:r>
              <a:rPr lang="pt-BR" dirty="0"/>
              <a:t>seguradoras</a:t>
            </a:r>
            <a:br>
              <a:rPr lang="pt-BR" dirty="0"/>
            </a:br>
            <a:r>
              <a:rPr lang="pt-BR" sz="1600" dirty="0" smtClean="0"/>
              <a:t>(TI)</a:t>
            </a:r>
            <a:endParaRPr lang="pt-BR" sz="1600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Marketing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Treinamento para áreas e parceiros</a:t>
            </a:r>
            <a:r>
              <a:rPr lang="pt-BR" dirty="0"/>
              <a:t/>
            </a:r>
            <a:br>
              <a:rPr lang="pt-BR" dirty="0"/>
            </a:br>
            <a:r>
              <a:rPr lang="pt-BR" sz="1600" dirty="0"/>
              <a:t>(técnica)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QUANTO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ESPERADOS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Novo nicho de </a:t>
            </a:r>
            <a:r>
              <a:rPr lang="pt-BR" dirty="0" err="1" smtClean="0"/>
              <a:t>mkt</a:t>
            </a:r>
            <a:r>
              <a:rPr lang="pt-BR" dirty="0" smtClean="0"/>
              <a:t> para a </a:t>
            </a:r>
            <a:r>
              <a:rPr lang="pt-BR" dirty="0" err="1" smtClean="0"/>
              <a:t>Ituran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Aumento na receita</a:t>
            </a:r>
          </a:p>
          <a:p>
            <a:endParaRPr lang="pt-BR" dirty="0" smtClean="0"/>
          </a:p>
          <a:p>
            <a:r>
              <a:rPr lang="pt-BR" dirty="0" smtClean="0"/>
              <a:t>Maior segurança para ciclistas</a:t>
            </a:r>
          </a:p>
          <a:p>
            <a:endParaRPr lang="pt-BR" dirty="0" smtClean="0"/>
          </a:p>
          <a:p>
            <a:r>
              <a:rPr lang="pt-BR" dirty="0" err="1" smtClean="0"/>
              <a:t>Qualituran</a:t>
            </a:r>
            <a:endParaRPr lang="pt-BR" dirty="0" smtClean="0"/>
          </a:p>
          <a:p>
            <a:pPr lvl="1"/>
            <a:r>
              <a:rPr lang="pt-BR" dirty="0"/>
              <a:t>Qualidade de vida</a:t>
            </a:r>
          </a:p>
          <a:p>
            <a:pPr lvl="1"/>
            <a:r>
              <a:rPr lang="pt-BR" dirty="0" smtClean="0"/>
              <a:t>Mudança do </a:t>
            </a:r>
            <a:r>
              <a:rPr lang="pt-BR" dirty="0" err="1" smtClean="0"/>
              <a:t>mindset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Bahnschrift SemiBold Condensed" panose="020B0502040204020203" pitchFamily="34" charset="0"/>
              </a:rPr>
              <a:t>| PORQUÊ |</a:t>
            </a:r>
            <a:endParaRPr lang="pt-BR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" b="2160"/>
          <a:stretch/>
        </p:blipFill>
        <p:spPr>
          <a:xfrm>
            <a:off x="1262270" y="407831"/>
            <a:ext cx="9823807" cy="57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PROTÓTIPO 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3"/>
              </a:rPr>
              <a:t>http://poc-ins-cot.herokuapp.com/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58290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800" dirty="0" smtClean="0"/>
              <a:t>Referências</a:t>
            </a:r>
          </a:p>
          <a:p>
            <a:pPr marL="0" indent="0" algn="ctr">
              <a:buNone/>
            </a:pP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smtClean="0"/>
              <a:t>Cadastro Nacional de Bicicletas Roubadas - Site criado em 2004 por ciclistas </a:t>
            </a:r>
            <a:r>
              <a:rPr lang="pt-BR" sz="1400" dirty="0" smtClean="0">
                <a:hlinkClick r:id="rId3"/>
              </a:rPr>
              <a:t>http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www.bicicletasroubadas.com.br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1800" dirty="0" smtClean="0"/>
              <a:t>Associação Brasileira do Setor de Bicicletas</a:t>
            </a:r>
            <a:br>
              <a:rPr lang="pt-BR" sz="1800" dirty="0" smtClean="0"/>
            </a:br>
            <a:r>
              <a:rPr lang="pt-BR" sz="1400" dirty="0" smtClean="0">
                <a:hlinkClick r:id="rId4"/>
              </a:rPr>
              <a:t>http</a:t>
            </a:r>
            <a:r>
              <a:rPr lang="pt-BR" sz="1400" dirty="0">
                <a:hlinkClick r:id="rId4"/>
              </a:rPr>
              <a:t>://</a:t>
            </a:r>
            <a:r>
              <a:rPr lang="pt-BR" sz="1400" dirty="0" smtClean="0">
                <a:hlinkClick r:id="rId4"/>
              </a:rPr>
              <a:t>www.aliancabike.org.br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Portal </a:t>
            </a:r>
            <a:r>
              <a:rPr lang="pt-BR" sz="1800" dirty="0"/>
              <a:t>Globo – </a:t>
            </a:r>
            <a:r>
              <a:rPr lang="pt-BR" sz="1800" dirty="0" smtClean="0"/>
              <a:t>G1</a:t>
            </a:r>
            <a:br>
              <a:rPr lang="pt-BR" sz="1800" dirty="0" smtClean="0"/>
            </a:br>
            <a:r>
              <a:rPr lang="pt-BR" sz="1400" dirty="0" smtClean="0">
                <a:hlinkClick r:id="rId5"/>
              </a:rPr>
              <a:t>https</a:t>
            </a:r>
            <a:r>
              <a:rPr lang="pt-BR" sz="1400" dirty="0">
                <a:hlinkClick r:id="rId5"/>
              </a:rPr>
              <a:t>://</a:t>
            </a:r>
            <a:r>
              <a:rPr lang="pt-BR" sz="1400" dirty="0" smtClean="0">
                <a:hlinkClick r:id="rId5"/>
              </a:rPr>
              <a:t>g1.globo.com</a:t>
            </a:r>
            <a:endParaRPr lang="pt-BR" sz="1400" dirty="0"/>
          </a:p>
          <a:p>
            <a:pPr marL="457200" lvl="1" indent="0" algn="ctr">
              <a:buNone/>
            </a:pPr>
            <a:endParaRPr lang="pt-BR" sz="1400" dirty="0" smtClean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err="1" smtClean="0"/>
              <a:t>Shimano</a:t>
            </a:r>
            <a:r>
              <a:rPr lang="pt-BR" sz="1800" dirty="0" smtClean="0"/>
              <a:t> </a:t>
            </a:r>
            <a:r>
              <a:rPr lang="pt-BR" sz="1800" dirty="0" err="1" smtClean="0"/>
              <a:t>Fest</a:t>
            </a:r>
            <a:r>
              <a:rPr lang="pt-BR" sz="1800" dirty="0" smtClean="0"/>
              <a:t> 2019</a:t>
            </a:r>
            <a:br>
              <a:rPr lang="pt-BR" sz="1800" dirty="0" smtClean="0"/>
            </a:br>
            <a:r>
              <a:rPr lang="pt-BR" sz="1400" dirty="0" smtClean="0">
                <a:hlinkClick r:id="rId6"/>
              </a:rPr>
              <a:t>https://shimanofest.com.br</a:t>
            </a:r>
            <a:endParaRPr lang="pt-BR" sz="1400" dirty="0" smtClean="0"/>
          </a:p>
          <a:p>
            <a:pPr marL="457200" lvl="1" indent="0" algn="ctr">
              <a:buNone/>
            </a:pPr>
            <a:endParaRPr lang="pt-BR" sz="1400" dirty="0"/>
          </a:p>
          <a:p>
            <a:pPr marL="0" lvl="1" indent="0" algn="ctr">
              <a:spcBef>
                <a:spcPts val="1000"/>
              </a:spcBef>
              <a:buNone/>
            </a:pPr>
            <a:r>
              <a:rPr lang="pt-BR" sz="1800" dirty="0" smtClean="0"/>
              <a:t>Associação Brasileira dos Fabricantes de Motocicletas,</a:t>
            </a:r>
            <a:br>
              <a:rPr lang="pt-BR" sz="1800" dirty="0" smtClean="0"/>
            </a:br>
            <a:r>
              <a:rPr lang="pt-BR" sz="1800" dirty="0" smtClean="0"/>
              <a:t>Ciclomotores, Motonetas, Bicicletas e Similares</a:t>
            </a:r>
            <a:br>
              <a:rPr lang="pt-BR" sz="1800" dirty="0" smtClean="0"/>
            </a:br>
            <a:r>
              <a:rPr lang="pt-BR" sz="1400" dirty="0" smtClean="0">
                <a:hlinkClick r:id="rId7"/>
              </a:rPr>
              <a:t>https://abraciclo.com.br</a:t>
            </a: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249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COMERCIAL POSITIVO</a:t>
            </a:r>
            <a:endParaRPr lang="pt-BR" dirty="0"/>
          </a:p>
        </p:txBody>
      </p:sp>
      <p:pic>
        <p:nvPicPr>
          <p:cNvPr id="4" name="Google Shape;119;g65613093a4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0;g65613093a4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74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1;g65613093a4_1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4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2;g65613093a4_1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975" y="1416449"/>
            <a:ext cx="2735098" cy="46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1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CENÁRIO ATUAL</a:t>
            </a:r>
            <a:endParaRPr lang="pt-BR" dirty="0">
              <a:latin typeface="Pathway Gothic One" panose="0200050605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2" y="1594233"/>
            <a:ext cx="5308910" cy="24410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" y="2299678"/>
            <a:ext cx="5109109" cy="233721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70" y="4644736"/>
            <a:ext cx="4320000" cy="14833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2682"/>
          <a:stretch/>
        </p:blipFill>
        <p:spPr>
          <a:xfrm>
            <a:off x="7033800" y="4131719"/>
            <a:ext cx="4320000" cy="1860985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</p:txBody>
      </p:sp>
    </p:spTree>
    <p:extLst>
      <p:ext uri="{BB962C8B-B14F-4D97-AF65-F5344CB8AC3E}">
        <p14:creationId xmlns:p14="http://schemas.microsoft.com/office/powerpoint/2010/main" val="127838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489" r="1700" b="13182"/>
          <a:stretch/>
        </p:blipFill>
        <p:spPr>
          <a:xfrm>
            <a:off x="8953081" y="378620"/>
            <a:ext cx="3165231" cy="56320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l="37747" t="16465" r="37363" b="9265"/>
          <a:stretch/>
        </p:blipFill>
        <p:spPr>
          <a:xfrm>
            <a:off x="6025664" y="1381521"/>
            <a:ext cx="2857081" cy="4635663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6437" y="1690688"/>
            <a:ext cx="59760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 smtClean="0"/>
              <a:t>Sensação de insegurança do bem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1800" dirty="0" smtClean="0"/>
              <a:t>(apelo comercial)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60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Pathway Gothic One" panose="02000506050000020004" pitchFamily="2" charset="0"/>
              </a:rPr>
              <a:t>CENÁRIO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437" y="1690688"/>
            <a:ext cx="597606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Mercado em pleno crescimento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Sensação de insegurança </a:t>
            </a:r>
            <a:r>
              <a:rPr lang="pt-BR" dirty="0"/>
              <a:t>do bem</a:t>
            </a:r>
          </a:p>
          <a:p>
            <a:pPr marL="0" indent="0" algn="ctr">
              <a:buNone/>
            </a:pPr>
            <a:r>
              <a:rPr lang="pt-BR" sz="1800" dirty="0" smtClean="0"/>
              <a:t>(</a:t>
            </a:r>
            <a:r>
              <a:rPr lang="pt-BR" sz="1800" dirty="0"/>
              <a:t>apelo comercial</a:t>
            </a:r>
            <a:r>
              <a:rPr lang="pt-BR" sz="1800" dirty="0" smtClean="0"/>
              <a:t>)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Segurança em pleno crescimento</a:t>
            </a:r>
          </a:p>
          <a:p>
            <a:pPr marL="0" indent="0" algn="ctr">
              <a:buNone/>
            </a:pPr>
            <a:r>
              <a:rPr lang="pt-BR" sz="1800" dirty="0" smtClean="0"/>
              <a:t>(poucos acionamentos)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33169"/>
          <a:stretch/>
        </p:blipFill>
        <p:spPr>
          <a:xfrm>
            <a:off x="6052064" y="1278473"/>
            <a:ext cx="6113499" cy="23159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1741" b="25147"/>
          <a:stretch/>
        </p:blipFill>
        <p:spPr>
          <a:xfrm>
            <a:off x="6052064" y="3841377"/>
            <a:ext cx="5716977" cy="4936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/>
          <a:srcRect b="12795"/>
          <a:stretch/>
        </p:blipFill>
        <p:spPr>
          <a:xfrm>
            <a:off x="6002503" y="4712619"/>
            <a:ext cx="5818282" cy="4854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907" y="5548261"/>
            <a:ext cx="5818280" cy="45018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27970" y="36380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027970" y="44791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027970" y="523878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pt-B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Roubos e furtos: BIKE X MOTO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Motocicletas:</a:t>
            </a:r>
          </a:p>
          <a:p>
            <a:pPr lvl="1"/>
            <a:r>
              <a:rPr lang="pt-BR" dirty="0" smtClean="0"/>
              <a:t>Mercado de auto peças</a:t>
            </a:r>
          </a:p>
          <a:p>
            <a:pPr lvl="1"/>
            <a:r>
              <a:rPr lang="pt-BR" dirty="0" smtClean="0"/>
              <a:t>Transporte ilícito</a:t>
            </a:r>
          </a:p>
          <a:p>
            <a:pPr lvl="1"/>
            <a:r>
              <a:rPr lang="pt-BR" dirty="0" smtClean="0"/>
              <a:t>Fuga rápida e ágil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Bicicleta</a:t>
            </a:r>
          </a:p>
          <a:p>
            <a:pPr lvl="1"/>
            <a:r>
              <a:rPr lang="pt-BR" dirty="0" smtClean="0"/>
              <a:t>Uso próprio</a:t>
            </a:r>
          </a:p>
          <a:p>
            <a:pPr lvl="1"/>
            <a:r>
              <a:rPr lang="pt-BR" dirty="0" smtClean="0"/>
              <a:t>Pouco mercado formal</a:t>
            </a:r>
            <a:endParaRPr lang="pt-BR" dirty="0"/>
          </a:p>
        </p:txBody>
      </p:sp>
      <p:pic>
        <p:nvPicPr>
          <p:cNvPr id="5" name="Google Shape;150;g6561ebed5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751" y="1434048"/>
            <a:ext cx="3172049" cy="464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2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Solução robusta </a:t>
            </a:r>
            <a:r>
              <a:rPr lang="pt-BR" dirty="0"/>
              <a:t>para BIKE &gt; Rastreamento + </a:t>
            </a:r>
            <a:r>
              <a:rPr lang="pt-BR" dirty="0" smtClean="0"/>
              <a:t>Seguro</a:t>
            </a:r>
          </a:p>
          <a:p>
            <a:pPr marL="0" indent="0">
              <a:buNone/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Atingir mercado inexplorado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Sanar carência de serviços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Ser pioneiro no Brasil</a:t>
            </a:r>
          </a:p>
          <a:p>
            <a:pPr lvl="2">
              <a:buBlip>
                <a:blip r:embed="rId3"/>
              </a:buBlip>
            </a:pPr>
            <a:endParaRPr lang="pt-BR" dirty="0" smtClean="0"/>
          </a:p>
          <a:p>
            <a:pPr lvl="1">
              <a:buBlip>
                <a:blip r:embed="rId3"/>
              </a:buBlip>
            </a:pPr>
            <a:r>
              <a:rPr lang="pt-BR" dirty="0" smtClean="0"/>
              <a:t>Ampliar abrangência </a:t>
            </a:r>
            <a:r>
              <a:rPr lang="pt-BR" dirty="0" err="1" smtClean="0"/>
              <a:t>Ituran</a:t>
            </a:r>
            <a:r>
              <a:rPr lang="pt-BR" dirty="0" smtClean="0"/>
              <a:t> (</a:t>
            </a:r>
            <a:r>
              <a:rPr lang="pt-BR" dirty="0" err="1" smtClean="0"/>
              <a:t>market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r>
              <a:rPr lang="pt-BR" dirty="0" smtClean="0"/>
              <a:t> 100%)</a:t>
            </a:r>
          </a:p>
          <a:p>
            <a:pPr lvl="1">
              <a:buBlip>
                <a:blip r:embed="rId3"/>
              </a:buBlip>
            </a:pPr>
            <a:endParaRPr lang="pt-BR" dirty="0" smtClean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37322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O QUÊ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Pathway Gothic One" panose="02000506050000020004" pitchFamily="2" charset="0"/>
              </a:rPr>
              <a:t>PROPOSTA</a:t>
            </a:r>
            <a:endParaRPr lang="pt-BR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45542" y="2961658"/>
            <a:ext cx="11500916" cy="3030176"/>
            <a:chOff x="226635" y="2961658"/>
            <a:chExt cx="11500916" cy="303017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35" y="2961659"/>
              <a:ext cx="5622022" cy="3030175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961658"/>
              <a:ext cx="5631551" cy="303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06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4" y="2961658"/>
            <a:ext cx="5688724" cy="30301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2" y="2961658"/>
            <a:ext cx="5679196" cy="30206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Pathway Gothic One" panose="02000506050000020004" pitchFamily="2" charset="0"/>
              </a:rPr>
              <a:t>PLANEJAMENTO</a:t>
            </a:r>
            <a:endParaRPr lang="pt-BR" dirty="0">
              <a:latin typeface="Pathway Gothic One" panose="02000506050000020004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Validar com cliente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Pesquisa quantitativa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-373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Pathway Gothic One" panose="02000506050000020004" pitchFamily="2" charset="0"/>
              </a:rPr>
              <a:t>| COMO |</a:t>
            </a:r>
            <a:endParaRPr lang="pt-BR" sz="2400" dirty="0">
              <a:latin typeface="Pathway Gothic O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1195</Words>
  <Application>Microsoft Office PowerPoint</Application>
  <PresentationFormat>Widescreen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Bahnschrift Condensed</vt:lpstr>
      <vt:lpstr>Bahnschrift SemiBold Condensed</vt:lpstr>
      <vt:lpstr>Calibri</vt:lpstr>
      <vt:lpstr>Open Sans</vt:lpstr>
      <vt:lpstr>Pathway Gothic One</vt:lpstr>
      <vt:lpstr>Tema do Office</vt:lpstr>
      <vt:lpstr>A GRANDE IDEIA ITURAN</vt:lpstr>
      <vt:lpstr>CENÁRIO COMERCIAL POSITIVO</vt:lpstr>
      <vt:lpstr>CENÁRIO ATUAL</vt:lpstr>
      <vt:lpstr>CENÁRIO ATUAL</vt:lpstr>
      <vt:lpstr>CENÁRIO ATUAL</vt:lpstr>
      <vt:lpstr>Roubos e furtos: BIKE X MOTO</vt:lpstr>
      <vt:lpstr>Apresentação do PowerPoint</vt:lpstr>
      <vt:lpstr>PLANEJAMENTO</vt:lpstr>
      <vt:lpstr>PLANEJAMENTO</vt:lpstr>
      <vt:lpstr>PLANEJAMENTO</vt:lpstr>
      <vt:lpstr>PLANEJAMENTO</vt:lpstr>
      <vt:lpstr>BUDGET</vt:lpstr>
      <vt:lpstr>RESULTADOS ESPERADOS</vt:lpstr>
      <vt:lpstr>Apresentação do PowerPoint</vt:lpstr>
      <vt:lpstr>PROTÓTIPO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Ravena Vicente</dc:creator>
  <cp:lastModifiedBy>Rafael Ravena Vicente</cp:lastModifiedBy>
  <cp:revision>103</cp:revision>
  <dcterms:created xsi:type="dcterms:W3CDTF">2019-10-07T18:20:06Z</dcterms:created>
  <dcterms:modified xsi:type="dcterms:W3CDTF">2019-10-29T20:17:10Z</dcterms:modified>
</cp:coreProperties>
</file>