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F2AC62-A41B-49DA-93AF-0D965FE99B72}" v="8" dt="2021-07-18T16:37:23.4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ter Bazsa" userId="71d3fbc934af1e28" providerId="LiveId" clId="{27F2AC62-A41B-49DA-93AF-0D965FE99B72}"/>
    <pc:docChg chg="undo custSel addSld delSld modSld">
      <pc:chgData name="Peter Bazsa" userId="71d3fbc934af1e28" providerId="LiveId" clId="{27F2AC62-A41B-49DA-93AF-0D965FE99B72}" dt="2021-07-18T16:52:55.151" v="5528" actId="20577"/>
      <pc:docMkLst>
        <pc:docMk/>
      </pc:docMkLst>
      <pc:sldChg chg="modSp mod">
        <pc:chgData name="Peter Bazsa" userId="71d3fbc934af1e28" providerId="LiveId" clId="{27F2AC62-A41B-49DA-93AF-0D965FE99B72}" dt="2021-07-18T13:22:49.857" v="23" actId="255"/>
        <pc:sldMkLst>
          <pc:docMk/>
          <pc:sldMk cId="1696456185" sldId="257"/>
        </pc:sldMkLst>
        <pc:spChg chg="mod">
          <ac:chgData name="Peter Bazsa" userId="71d3fbc934af1e28" providerId="LiveId" clId="{27F2AC62-A41B-49DA-93AF-0D965FE99B72}" dt="2021-07-18T13:22:09.317" v="15" actId="20577"/>
          <ac:spMkLst>
            <pc:docMk/>
            <pc:sldMk cId="1696456185" sldId="257"/>
            <ac:spMk id="2" creationId="{649293D5-9B01-4A9C-AC27-A68786640953}"/>
          </ac:spMkLst>
        </pc:spChg>
        <pc:spChg chg="mod">
          <ac:chgData name="Peter Bazsa" userId="71d3fbc934af1e28" providerId="LiveId" clId="{27F2AC62-A41B-49DA-93AF-0D965FE99B72}" dt="2021-07-18T13:22:49.857" v="23" actId="255"/>
          <ac:spMkLst>
            <pc:docMk/>
            <pc:sldMk cId="1696456185" sldId="257"/>
            <ac:spMk id="3" creationId="{69AE5788-7CCB-4B0F-BA2A-BDDEA8D54131}"/>
          </ac:spMkLst>
        </pc:spChg>
      </pc:sldChg>
      <pc:sldChg chg="addSp delSp modSp new mod">
        <pc:chgData name="Peter Bazsa" userId="71d3fbc934af1e28" providerId="LiveId" clId="{27F2AC62-A41B-49DA-93AF-0D965FE99B72}" dt="2021-07-18T14:30:27.271" v="1421" actId="20577"/>
        <pc:sldMkLst>
          <pc:docMk/>
          <pc:sldMk cId="685797768" sldId="258"/>
        </pc:sldMkLst>
        <pc:spChg chg="mod">
          <ac:chgData name="Peter Bazsa" userId="71d3fbc934af1e28" providerId="LiveId" clId="{27F2AC62-A41B-49DA-93AF-0D965FE99B72}" dt="2021-07-18T13:21:57.731" v="11" actId="20577"/>
          <ac:spMkLst>
            <pc:docMk/>
            <pc:sldMk cId="685797768" sldId="258"/>
            <ac:spMk id="2" creationId="{1F06D79A-B402-43B0-A2E3-5BAA97F3FD2C}"/>
          </ac:spMkLst>
        </pc:spChg>
        <pc:spChg chg="mod">
          <ac:chgData name="Peter Bazsa" userId="71d3fbc934af1e28" providerId="LiveId" clId="{27F2AC62-A41B-49DA-93AF-0D965FE99B72}" dt="2021-07-18T14:30:27.271" v="1421" actId="20577"/>
          <ac:spMkLst>
            <pc:docMk/>
            <pc:sldMk cId="685797768" sldId="258"/>
            <ac:spMk id="3" creationId="{46F73357-3E13-4AEE-855E-C7183E3BEC10}"/>
          </ac:spMkLst>
        </pc:spChg>
        <pc:spChg chg="add del">
          <ac:chgData name="Peter Bazsa" userId="71d3fbc934af1e28" providerId="LiveId" clId="{27F2AC62-A41B-49DA-93AF-0D965FE99B72}" dt="2021-07-18T14:01:26.425" v="515" actId="22"/>
          <ac:spMkLst>
            <pc:docMk/>
            <pc:sldMk cId="685797768" sldId="258"/>
            <ac:spMk id="5" creationId="{07F89FC6-A712-40E4-9557-1E5A84A72697}"/>
          </ac:spMkLst>
        </pc:spChg>
      </pc:sldChg>
      <pc:sldChg chg="modSp add mod">
        <pc:chgData name="Peter Bazsa" userId="71d3fbc934af1e28" providerId="LiveId" clId="{27F2AC62-A41B-49DA-93AF-0D965FE99B72}" dt="2021-07-18T16:38:46.206" v="4081" actId="20577"/>
        <pc:sldMkLst>
          <pc:docMk/>
          <pc:sldMk cId="1761460798" sldId="259"/>
        </pc:sldMkLst>
        <pc:spChg chg="mod">
          <ac:chgData name="Peter Bazsa" userId="71d3fbc934af1e28" providerId="LiveId" clId="{27F2AC62-A41B-49DA-93AF-0D965FE99B72}" dt="2021-07-18T14:01:41.919" v="546" actId="20577"/>
          <ac:spMkLst>
            <pc:docMk/>
            <pc:sldMk cId="1761460798" sldId="259"/>
            <ac:spMk id="2" creationId="{1F06D79A-B402-43B0-A2E3-5BAA97F3FD2C}"/>
          </ac:spMkLst>
        </pc:spChg>
        <pc:spChg chg="mod">
          <ac:chgData name="Peter Bazsa" userId="71d3fbc934af1e28" providerId="LiveId" clId="{27F2AC62-A41B-49DA-93AF-0D965FE99B72}" dt="2021-07-18T16:38:46.206" v="4081" actId="20577"/>
          <ac:spMkLst>
            <pc:docMk/>
            <pc:sldMk cId="1761460798" sldId="259"/>
            <ac:spMk id="3" creationId="{46F73357-3E13-4AEE-855E-C7183E3BEC10}"/>
          </ac:spMkLst>
        </pc:spChg>
      </pc:sldChg>
      <pc:sldChg chg="addSp delSp modSp add mod">
        <pc:chgData name="Peter Bazsa" userId="71d3fbc934af1e28" providerId="LiveId" clId="{27F2AC62-A41B-49DA-93AF-0D965FE99B72}" dt="2021-07-18T16:21:14.526" v="3044" actId="20577"/>
        <pc:sldMkLst>
          <pc:docMk/>
          <pc:sldMk cId="3073257264" sldId="260"/>
        </pc:sldMkLst>
        <pc:spChg chg="mod">
          <ac:chgData name="Peter Bazsa" userId="71d3fbc934af1e28" providerId="LiveId" clId="{27F2AC62-A41B-49DA-93AF-0D965FE99B72}" dt="2021-07-18T14:36:01.833" v="1639" actId="20577"/>
          <ac:spMkLst>
            <pc:docMk/>
            <pc:sldMk cId="3073257264" sldId="260"/>
            <ac:spMk id="2" creationId="{1F06D79A-B402-43B0-A2E3-5BAA97F3FD2C}"/>
          </ac:spMkLst>
        </pc:spChg>
        <pc:spChg chg="mod">
          <ac:chgData name="Peter Bazsa" userId="71d3fbc934af1e28" providerId="LiveId" clId="{27F2AC62-A41B-49DA-93AF-0D965FE99B72}" dt="2021-07-18T16:21:14.526" v="3044" actId="20577"/>
          <ac:spMkLst>
            <pc:docMk/>
            <pc:sldMk cId="3073257264" sldId="260"/>
            <ac:spMk id="3" creationId="{46F73357-3E13-4AEE-855E-C7183E3BEC10}"/>
          </ac:spMkLst>
        </pc:spChg>
        <pc:picChg chg="add mod">
          <ac:chgData name="Peter Bazsa" userId="71d3fbc934af1e28" providerId="LiveId" clId="{27F2AC62-A41B-49DA-93AF-0D965FE99B72}" dt="2021-07-18T15:56:34.511" v="2112" actId="14100"/>
          <ac:picMkLst>
            <pc:docMk/>
            <pc:sldMk cId="3073257264" sldId="260"/>
            <ac:picMk id="5" creationId="{C2F73997-DA60-4906-AF23-DA45DE9DE19E}"/>
          </ac:picMkLst>
        </pc:picChg>
        <pc:picChg chg="add del">
          <ac:chgData name="Peter Bazsa" userId="71d3fbc934af1e28" providerId="LiveId" clId="{27F2AC62-A41B-49DA-93AF-0D965FE99B72}" dt="2021-07-18T15:01:54.149" v="1840" actId="478"/>
          <ac:picMkLst>
            <pc:docMk/>
            <pc:sldMk cId="3073257264" sldId="260"/>
            <ac:picMk id="7" creationId="{DFA132B3-18FE-4DA8-9C1E-FFA481D26427}"/>
          </ac:picMkLst>
        </pc:picChg>
        <pc:picChg chg="add mod">
          <ac:chgData name="Peter Bazsa" userId="71d3fbc934af1e28" providerId="LiveId" clId="{27F2AC62-A41B-49DA-93AF-0D965FE99B72}" dt="2021-07-18T15:56:24.351" v="2111" actId="14100"/>
          <ac:picMkLst>
            <pc:docMk/>
            <pc:sldMk cId="3073257264" sldId="260"/>
            <ac:picMk id="9" creationId="{9E5D2828-69DA-45FD-917D-8686D698AE44}"/>
          </ac:picMkLst>
        </pc:picChg>
      </pc:sldChg>
      <pc:sldChg chg="addSp delSp modSp add mod">
        <pc:chgData name="Peter Bazsa" userId="71d3fbc934af1e28" providerId="LiveId" clId="{27F2AC62-A41B-49DA-93AF-0D965FE99B72}" dt="2021-07-18T16:15:19.611" v="2797" actId="20577"/>
        <pc:sldMkLst>
          <pc:docMk/>
          <pc:sldMk cId="3760019544" sldId="261"/>
        </pc:sldMkLst>
        <pc:spChg chg="mod">
          <ac:chgData name="Peter Bazsa" userId="71d3fbc934af1e28" providerId="LiveId" clId="{27F2AC62-A41B-49DA-93AF-0D965FE99B72}" dt="2021-07-18T16:15:19.611" v="2797" actId="20577"/>
          <ac:spMkLst>
            <pc:docMk/>
            <pc:sldMk cId="3760019544" sldId="261"/>
            <ac:spMk id="2" creationId="{1F06D79A-B402-43B0-A2E3-5BAA97F3FD2C}"/>
          </ac:spMkLst>
        </pc:spChg>
        <pc:spChg chg="mod">
          <ac:chgData name="Peter Bazsa" userId="71d3fbc934af1e28" providerId="LiveId" clId="{27F2AC62-A41B-49DA-93AF-0D965FE99B72}" dt="2021-07-18T16:14:35.677" v="2771" actId="20577"/>
          <ac:spMkLst>
            <pc:docMk/>
            <pc:sldMk cId="3760019544" sldId="261"/>
            <ac:spMk id="3" creationId="{46F73357-3E13-4AEE-855E-C7183E3BEC10}"/>
          </ac:spMkLst>
        </pc:spChg>
        <pc:spChg chg="add del mod">
          <ac:chgData name="Peter Bazsa" userId="71d3fbc934af1e28" providerId="LiveId" clId="{27F2AC62-A41B-49DA-93AF-0D965FE99B72}" dt="2021-07-18T16:03:59.099" v="2241" actId="478"/>
          <ac:spMkLst>
            <pc:docMk/>
            <pc:sldMk cId="3760019544" sldId="261"/>
            <ac:spMk id="6" creationId="{4AD51D19-CD19-4DC1-97DC-35638EDDBC58}"/>
          </ac:spMkLst>
        </pc:spChg>
        <pc:picChg chg="add mod">
          <ac:chgData name="Peter Bazsa" userId="71d3fbc934af1e28" providerId="LiveId" clId="{27F2AC62-A41B-49DA-93AF-0D965FE99B72}" dt="2021-07-18T16:04:05.843" v="2242" actId="1076"/>
          <ac:picMkLst>
            <pc:docMk/>
            <pc:sldMk cId="3760019544" sldId="261"/>
            <ac:picMk id="5" creationId="{90C09208-79AE-4F38-AA41-2D571B421703}"/>
          </ac:picMkLst>
        </pc:picChg>
      </pc:sldChg>
      <pc:sldChg chg="addSp delSp modSp add mod">
        <pc:chgData name="Peter Bazsa" userId="71d3fbc934af1e28" providerId="LiveId" clId="{27F2AC62-A41B-49DA-93AF-0D965FE99B72}" dt="2021-07-18T16:50:02.438" v="5484" actId="20577"/>
        <pc:sldMkLst>
          <pc:docMk/>
          <pc:sldMk cId="4268895324" sldId="262"/>
        </pc:sldMkLst>
        <pc:spChg chg="mod">
          <ac:chgData name="Peter Bazsa" userId="71d3fbc934af1e28" providerId="LiveId" clId="{27F2AC62-A41B-49DA-93AF-0D965FE99B72}" dt="2021-07-18T16:15:28.586" v="2807" actId="20577"/>
          <ac:spMkLst>
            <pc:docMk/>
            <pc:sldMk cId="4268895324" sldId="262"/>
            <ac:spMk id="2" creationId="{1F06D79A-B402-43B0-A2E3-5BAA97F3FD2C}"/>
          </ac:spMkLst>
        </pc:spChg>
        <pc:spChg chg="mod">
          <ac:chgData name="Peter Bazsa" userId="71d3fbc934af1e28" providerId="LiveId" clId="{27F2AC62-A41B-49DA-93AF-0D965FE99B72}" dt="2021-07-18T16:50:02.438" v="5484" actId="20577"/>
          <ac:spMkLst>
            <pc:docMk/>
            <pc:sldMk cId="4268895324" sldId="262"/>
            <ac:spMk id="3" creationId="{46F73357-3E13-4AEE-855E-C7183E3BEC10}"/>
          </ac:spMkLst>
        </pc:spChg>
        <pc:picChg chg="del">
          <ac:chgData name="Peter Bazsa" userId="71d3fbc934af1e28" providerId="LiveId" clId="{27F2AC62-A41B-49DA-93AF-0D965FE99B72}" dt="2021-07-18T16:12:44.823" v="2507" actId="478"/>
          <ac:picMkLst>
            <pc:docMk/>
            <pc:sldMk cId="4268895324" sldId="262"/>
            <ac:picMk id="5" creationId="{90C09208-79AE-4F38-AA41-2D571B421703}"/>
          </ac:picMkLst>
        </pc:picChg>
        <pc:picChg chg="add mod">
          <ac:chgData name="Peter Bazsa" userId="71d3fbc934af1e28" providerId="LiveId" clId="{27F2AC62-A41B-49DA-93AF-0D965FE99B72}" dt="2021-07-18T16:17:43.911" v="2817" actId="1076"/>
          <ac:picMkLst>
            <pc:docMk/>
            <pc:sldMk cId="4268895324" sldId="262"/>
            <ac:picMk id="6" creationId="{42C68D75-B824-413E-87E0-C7B96073B311}"/>
          </ac:picMkLst>
        </pc:picChg>
      </pc:sldChg>
      <pc:sldChg chg="add del">
        <pc:chgData name="Peter Bazsa" userId="71d3fbc934af1e28" providerId="LiveId" clId="{27F2AC62-A41B-49DA-93AF-0D965FE99B72}" dt="2021-07-18T16:12:42.392" v="2506" actId="47"/>
        <pc:sldMkLst>
          <pc:docMk/>
          <pc:sldMk cId="1344238569" sldId="263"/>
        </pc:sldMkLst>
      </pc:sldChg>
      <pc:sldChg chg="addSp delSp modSp add del mod">
        <pc:chgData name="Peter Bazsa" userId="71d3fbc934af1e28" providerId="LiveId" clId="{27F2AC62-A41B-49DA-93AF-0D965FE99B72}" dt="2021-07-18T16:37:46.214" v="3960" actId="47"/>
        <pc:sldMkLst>
          <pc:docMk/>
          <pc:sldMk cId="2075758459" sldId="263"/>
        </pc:sldMkLst>
        <pc:spChg chg="mod">
          <ac:chgData name="Peter Bazsa" userId="71d3fbc934af1e28" providerId="LiveId" clId="{27F2AC62-A41B-49DA-93AF-0D965FE99B72}" dt="2021-07-18T16:37:18.079" v="3953" actId="14100"/>
          <ac:spMkLst>
            <pc:docMk/>
            <pc:sldMk cId="2075758459" sldId="263"/>
            <ac:spMk id="2" creationId="{1F06D79A-B402-43B0-A2E3-5BAA97F3FD2C}"/>
          </ac:spMkLst>
        </pc:spChg>
        <pc:spChg chg="mod">
          <ac:chgData name="Peter Bazsa" userId="71d3fbc934af1e28" providerId="LiveId" clId="{27F2AC62-A41B-49DA-93AF-0D965FE99B72}" dt="2021-07-18T16:34:18.407" v="3937" actId="6549"/>
          <ac:spMkLst>
            <pc:docMk/>
            <pc:sldMk cId="2075758459" sldId="263"/>
            <ac:spMk id="3" creationId="{46F73357-3E13-4AEE-855E-C7183E3BEC10}"/>
          </ac:spMkLst>
        </pc:spChg>
        <pc:spChg chg="add del mod">
          <ac:chgData name="Peter Bazsa" userId="71d3fbc934af1e28" providerId="LiveId" clId="{27F2AC62-A41B-49DA-93AF-0D965FE99B72}" dt="2021-07-18T16:37:38.985" v="3958" actId="478"/>
          <ac:spMkLst>
            <pc:docMk/>
            <pc:sldMk cId="2075758459" sldId="263"/>
            <ac:spMk id="4" creationId="{C6A99DBF-5E09-470E-B316-56DF75B5CE68}"/>
          </ac:spMkLst>
        </pc:spChg>
        <pc:picChg chg="del">
          <ac:chgData name="Peter Bazsa" userId="71d3fbc934af1e28" providerId="LiveId" clId="{27F2AC62-A41B-49DA-93AF-0D965FE99B72}" dt="2021-07-18T16:34:12.924" v="3936" actId="478"/>
          <ac:picMkLst>
            <pc:docMk/>
            <pc:sldMk cId="2075758459" sldId="263"/>
            <ac:picMk id="6" creationId="{42C68D75-B824-413E-87E0-C7B96073B311}"/>
          </ac:picMkLst>
        </pc:picChg>
      </pc:sldChg>
      <pc:sldChg chg="modSp new mod">
        <pc:chgData name="Peter Bazsa" userId="71d3fbc934af1e28" providerId="LiveId" clId="{27F2AC62-A41B-49DA-93AF-0D965FE99B72}" dt="2021-07-18T16:52:55.151" v="5528" actId="20577"/>
        <pc:sldMkLst>
          <pc:docMk/>
          <pc:sldMk cId="584877890" sldId="264"/>
        </pc:sldMkLst>
        <pc:spChg chg="mod">
          <ac:chgData name="Peter Bazsa" userId="71d3fbc934af1e28" providerId="LiveId" clId="{27F2AC62-A41B-49DA-93AF-0D965FE99B72}" dt="2021-07-18T16:38:01.599" v="3990" actId="14100"/>
          <ac:spMkLst>
            <pc:docMk/>
            <pc:sldMk cId="584877890" sldId="264"/>
            <ac:spMk id="2" creationId="{C11FF1EE-E40C-4157-A385-2B2E76A11558}"/>
          </ac:spMkLst>
        </pc:spChg>
        <pc:spChg chg="mod">
          <ac:chgData name="Peter Bazsa" userId="71d3fbc934af1e28" providerId="LiveId" clId="{27F2AC62-A41B-49DA-93AF-0D965FE99B72}" dt="2021-07-18T16:52:55.151" v="5528" actId="20577"/>
          <ac:spMkLst>
            <pc:docMk/>
            <pc:sldMk cId="584877890" sldId="264"/>
            <ac:spMk id="3" creationId="{82FC1003-CD36-4011-A122-60A082C435D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ímdia">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hu-HU"/>
              <a:t>Mintacím szerkesztése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u-HU"/>
              <a:t>Kattintson ide az alcím mintájának szerkesztéséhez</a:t>
            </a:r>
            <a:endParaRPr lang="en-US" dirty="0"/>
          </a:p>
        </p:txBody>
      </p:sp>
      <p:sp>
        <p:nvSpPr>
          <p:cNvPr id="4" name="Date Placeholder 3"/>
          <p:cNvSpPr>
            <a:spLocks noGrp="1"/>
          </p:cNvSpPr>
          <p:nvPr>
            <p:ph type="dt" sz="half" idx="10"/>
          </p:nvPr>
        </p:nvSpPr>
        <p:spPr/>
        <p:txBody>
          <a:bodyPr/>
          <a:lstStyle/>
          <a:p>
            <a:fld id="{947262EF-4865-44F7-8BE8-CE56AAA54699}" type="datetimeFigureOut">
              <a:rPr lang="en-US" smtClean="0"/>
              <a:t>7/18/2021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D79739-5C43-4354-A249-C1570FB5C0FD}" type="slidenum">
              <a:rPr lang="en-US" smtClean="0"/>
              <a:t>‹#›</a:t>
            </a:fld>
            <a:endParaRPr lang="en-US"/>
          </a:p>
        </p:txBody>
      </p:sp>
    </p:spTree>
    <p:extLst>
      <p:ext uri="{BB962C8B-B14F-4D97-AF65-F5344CB8AC3E}">
        <p14:creationId xmlns:p14="http://schemas.microsoft.com/office/powerpoint/2010/main" val="465214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ím és képaláírás">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hu-HU"/>
              <a:t>Mintacím szerkesztése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a:t>Mintaszöveg szerkesztése</a:t>
            </a:r>
          </a:p>
        </p:txBody>
      </p:sp>
      <p:sp>
        <p:nvSpPr>
          <p:cNvPr id="4" name="Date Placeholder 3"/>
          <p:cNvSpPr>
            <a:spLocks noGrp="1"/>
          </p:cNvSpPr>
          <p:nvPr>
            <p:ph type="dt" sz="half" idx="10"/>
          </p:nvPr>
        </p:nvSpPr>
        <p:spPr/>
        <p:txBody>
          <a:bodyPr/>
          <a:lstStyle/>
          <a:p>
            <a:fld id="{947262EF-4865-44F7-8BE8-CE56AAA54699}" type="datetimeFigureOut">
              <a:rPr lang="en-US" smtClean="0"/>
              <a:t>7/18/2021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D79739-5C43-4354-A249-C1570FB5C0FD}" type="slidenum">
              <a:rPr lang="en-US" smtClean="0"/>
              <a:t>‹#›</a:t>
            </a:fld>
            <a:endParaRPr lang="en-US"/>
          </a:p>
        </p:txBody>
      </p:sp>
    </p:spTree>
    <p:extLst>
      <p:ext uri="{BB962C8B-B14F-4D97-AF65-F5344CB8AC3E}">
        <p14:creationId xmlns:p14="http://schemas.microsoft.com/office/powerpoint/2010/main" val="3914128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Idézet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u-HU"/>
              <a:t>Mintacím szerkesztése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u-HU"/>
              <a:t>Mintaszöveg szerkesztése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a:t>Mintaszöveg szerkesztése</a:t>
            </a:r>
          </a:p>
        </p:txBody>
      </p:sp>
      <p:sp>
        <p:nvSpPr>
          <p:cNvPr id="4" name="Date Placeholder 3"/>
          <p:cNvSpPr>
            <a:spLocks noGrp="1"/>
          </p:cNvSpPr>
          <p:nvPr>
            <p:ph type="dt" sz="half" idx="10"/>
          </p:nvPr>
        </p:nvSpPr>
        <p:spPr/>
        <p:txBody>
          <a:bodyPr/>
          <a:lstStyle/>
          <a:p>
            <a:fld id="{947262EF-4865-44F7-8BE8-CE56AAA54699}" type="datetimeFigureOut">
              <a:rPr lang="en-US" smtClean="0"/>
              <a:t>7/18/2021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D79739-5C43-4354-A249-C1570FB5C0F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768737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évkártya">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hu-HU"/>
              <a:t>Mintacím szerkesztése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a:t>Mintaszöveg szerkesztése</a:t>
            </a:r>
          </a:p>
        </p:txBody>
      </p:sp>
      <p:sp>
        <p:nvSpPr>
          <p:cNvPr id="4" name="Date Placeholder 3"/>
          <p:cNvSpPr>
            <a:spLocks noGrp="1"/>
          </p:cNvSpPr>
          <p:nvPr>
            <p:ph type="dt" sz="half" idx="10"/>
          </p:nvPr>
        </p:nvSpPr>
        <p:spPr/>
        <p:txBody>
          <a:bodyPr/>
          <a:lstStyle/>
          <a:p>
            <a:fld id="{947262EF-4865-44F7-8BE8-CE56AAA54699}" type="datetimeFigureOut">
              <a:rPr lang="en-US" smtClean="0"/>
              <a:t>7/18/2021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D79739-5C43-4354-A249-C1570FB5C0FD}" type="slidenum">
              <a:rPr lang="en-US" smtClean="0"/>
              <a:t>‹#›</a:t>
            </a:fld>
            <a:endParaRPr lang="en-US"/>
          </a:p>
        </p:txBody>
      </p:sp>
    </p:spTree>
    <p:extLst>
      <p:ext uri="{BB962C8B-B14F-4D97-AF65-F5344CB8AC3E}">
        <p14:creationId xmlns:p14="http://schemas.microsoft.com/office/powerpoint/2010/main" val="10824560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évkártya idézettel">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u-HU"/>
              <a:t>Mintacím szerkesztése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u-HU"/>
              <a:t>Mintaszöveg szerkesztése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a:t>Mintaszöveg szerkesztése</a:t>
            </a:r>
          </a:p>
        </p:txBody>
      </p:sp>
      <p:sp>
        <p:nvSpPr>
          <p:cNvPr id="4" name="Date Placeholder 3"/>
          <p:cNvSpPr>
            <a:spLocks noGrp="1"/>
          </p:cNvSpPr>
          <p:nvPr>
            <p:ph type="dt" sz="half" idx="10"/>
          </p:nvPr>
        </p:nvSpPr>
        <p:spPr/>
        <p:txBody>
          <a:bodyPr/>
          <a:lstStyle/>
          <a:p>
            <a:fld id="{947262EF-4865-44F7-8BE8-CE56AAA54699}" type="datetimeFigureOut">
              <a:rPr lang="en-US" smtClean="0"/>
              <a:t>7/18/2021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D79739-5C43-4354-A249-C1570FB5C0F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377329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Igaz vagy hamis">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hu-HU"/>
              <a:t>Mintacím szerkesztése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u-HU"/>
              <a:t>Mintaszöveg szerkesztése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a:t>Mintaszöveg szerkesztése</a:t>
            </a:r>
          </a:p>
        </p:txBody>
      </p:sp>
      <p:sp>
        <p:nvSpPr>
          <p:cNvPr id="4" name="Date Placeholder 3"/>
          <p:cNvSpPr>
            <a:spLocks noGrp="1"/>
          </p:cNvSpPr>
          <p:nvPr>
            <p:ph type="dt" sz="half" idx="10"/>
          </p:nvPr>
        </p:nvSpPr>
        <p:spPr/>
        <p:txBody>
          <a:bodyPr/>
          <a:lstStyle/>
          <a:p>
            <a:fld id="{947262EF-4865-44F7-8BE8-CE56AAA54699}" type="datetimeFigureOut">
              <a:rPr lang="en-US" smtClean="0"/>
              <a:t>7/18/2021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D79739-5C43-4354-A249-C1570FB5C0FD}" type="slidenum">
              <a:rPr lang="en-US" smtClean="0"/>
              <a:t>‹#›</a:t>
            </a:fld>
            <a:endParaRPr lang="en-US"/>
          </a:p>
        </p:txBody>
      </p:sp>
    </p:spTree>
    <p:extLst>
      <p:ext uri="{BB962C8B-B14F-4D97-AF65-F5344CB8AC3E}">
        <p14:creationId xmlns:p14="http://schemas.microsoft.com/office/powerpoint/2010/main" val="28014455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Vertical Text Placeholder 2"/>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947262EF-4865-44F7-8BE8-CE56AAA54699}" type="datetimeFigureOut">
              <a:rPr lang="en-US" smtClean="0"/>
              <a:t>7/18/2021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D79739-5C43-4354-A249-C1570FB5C0FD}" type="slidenum">
              <a:rPr lang="en-US" smtClean="0"/>
              <a:t>‹#›</a:t>
            </a:fld>
            <a:endParaRPr lang="en-US"/>
          </a:p>
        </p:txBody>
      </p:sp>
    </p:spTree>
    <p:extLst>
      <p:ext uri="{BB962C8B-B14F-4D97-AF65-F5344CB8AC3E}">
        <p14:creationId xmlns:p14="http://schemas.microsoft.com/office/powerpoint/2010/main" val="18058529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hu-HU"/>
              <a:t>Mintacím szerkesztése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947262EF-4865-44F7-8BE8-CE56AAA54699}" type="datetimeFigureOut">
              <a:rPr lang="en-US" smtClean="0"/>
              <a:t>7/18/2021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D79739-5C43-4354-A249-C1570FB5C0FD}" type="slidenum">
              <a:rPr lang="en-US" smtClean="0"/>
              <a:t>‹#›</a:t>
            </a:fld>
            <a:endParaRPr lang="en-US"/>
          </a:p>
        </p:txBody>
      </p:sp>
    </p:spTree>
    <p:extLst>
      <p:ext uri="{BB962C8B-B14F-4D97-AF65-F5344CB8AC3E}">
        <p14:creationId xmlns:p14="http://schemas.microsoft.com/office/powerpoint/2010/main" val="2837070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947262EF-4865-44F7-8BE8-CE56AAA54699}" type="datetimeFigureOut">
              <a:rPr lang="en-US" smtClean="0"/>
              <a:t>7/18/2021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D79739-5C43-4354-A249-C1570FB5C0FD}" type="slidenum">
              <a:rPr lang="en-US" smtClean="0"/>
              <a:t>‹#›</a:t>
            </a:fld>
            <a:endParaRPr lang="en-US"/>
          </a:p>
        </p:txBody>
      </p:sp>
    </p:spTree>
    <p:extLst>
      <p:ext uri="{BB962C8B-B14F-4D97-AF65-F5344CB8AC3E}">
        <p14:creationId xmlns:p14="http://schemas.microsoft.com/office/powerpoint/2010/main" val="920220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hu-HU"/>
              <a:t>Mintacím szerkesztése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a:t>Mintaszöveg szerkesztése</a:t>
            </a:r>
          </a:p>
        </p:txBody>
      </p:sp>
      <p:sp>
        <p:nvSpPr>
          <p:cNvPr id="4" name="Date Placeholder 3"/>
          <p:cNvSpPr>
            <a:spLocks noGrp="1"/>
          </p:cNvSpPr>
          <p:nvPr>
            <p:ph type="dt" sz="half" idx="10"/>
          </p:nvPr>
        </p:nvSpPr>
        <p:spPr/>
        <p:txBody>
          <a:bodyPr/>
          <a:lstStyle/>
          <a:p>
            <a:fld id="{947262EF-4865-44F7-8BE8-CE56AAA54699}" type="datetimeFigureOut">
              <a:rPr lang="en-US" smtClean="0"/>
              <a:t>7/18/2021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D79739-5C43-4354-A249-C1570FB5C0FD}" type="slidenum">
              <a:rPr lang="en-US" smtClean="0"/>
              <a:t>‹#›</a:t>
            </a:fld>
            <a:endParaRPr lang="en-US"/>
          </a:p>
        </p:txBody>
      </p:sp>
    </p:spTree>
    <p:extLst>
      <p:ext uri="{BB962C8B-B14F-4D97-AF65-F5344CB8AC3E}">
        <p14:creationId xmlns:p14="http://schemas.microsoft.com/office/powerpoint/2010/main" val="2425907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Date Placeholder 4"/>
          <p:cNvSpPr>
            <a:spLocks noGrp="1"/>
          </p:cNvSpPr>
          <p:nvPr>
            <p:ph type="dt" sz="half" idx="10"/>
          </p:nvPr>
        </p:nvSpPr>
        <p:spPr/>
        <p:txBody>
          <a:bodyPr/>
          <a:lstStyle/>
          <a:p>
            <a:fld id="{947262EF-4865-44F7-8BE8-CE56AAA54699}" type="datetimeFigureOut">
              <a:rPr lang="en-US" smtClean="0"/>
              <a:t>7/18/2021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D79739-5C43-4354-A249-C1570FB5C0FD}" type="slidenum">
              <a:rPr lang="en-US" smtClean="0"/>
              <a:t>‹#›</a:t>
            </a:fld>
            <a:endParaRPr lang="en-US"/>
          </a:p>
        </p:txBody>
      </p:sp>
    </p:spTree>
    <p:extLst>
      <p:ext uri="{BB962C8B-B14F-4D97-AF65-F5344CB8AC3E}">
        <p14:creationId xmlns:p14="http://schemas.microsoft.com/office/powerpoint/2010/main" val="3817121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u-HU"/>
              <a:t>Mintacím szerkesztése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7" name="Date Placeholder 6"/>
          <p:cNvSpPr>
            <a:spLocks noGrp="1"/>
          </p:cNvSpPr>
          <p:nvPr>
            <p:ph type="dt" sz="half" idx="10"/>
          </p:nvPr>
        </p:nvSpPr>
        <p:spPr/>
        <p:txBody>
          <a:bodyPr/>
          <a:lstStyle/>
          <a:p>
            <a:fld id="{947262EF-4865-44F7-8BE8-CE56AAA54699}" type="datetimeFigureOut">
              <a:rPr lang="en-US" smtClean="0"/>
              <a:t>7/18/2021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D79739-5C43-4354-A249-C1570FB5C0FD}" type="slidenum">
              <a:rPr lang="en-US" smtClean="0"/>
              <a:t>‹#›</a:t>
            </a:fld>
            <a:endParaRPr lang="en-US"/>
          </a:p>
        </p:txBody>
      </p:sp>
    </p:spTree>
    <p:extLst>
      <p:ext uri="{BB962C8B-B14F-4D97-AF65-F5344CB8AC3E}">
        <p14:creationId xmlns:p14="http://schemas.microsoft.com/office/powerpoint/2010/main" val="988688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hu-HU"/>
              <a:t>Mintacím szerkesztése</a:t>
            </a:r>
            <a:endParaRPr lang="en-US" dirty="0"/>
          </a:p>
        </p:txBody>
      </p:sp>
      <p:sp>
        <p:nvSpPr>
          <p:cNvPr id="3" name="Date Placeholder 2"/>
          <p:cNvSpPr>
            <a:spLocks noGrp="1"/>
          </p:cNvSpPr>
          <p:nvPr>
            <p:ph type="dt" sz="half" idx="10"/>
          </p:nvPr>
        </p:nvSpPr>
        <p:spPr/>
        <p:txBody>
          <a:bodyPr/>
          <a:lstStyle/>
          <a:p>
            <a:fld id="{947262EF-4865-44F7-8BE8-CE56AAA54699}" type="datetimeFigureOut">
              <a:rPr lang="en-US" smtClean="0"/>
              <a:t>7/18/2021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D79739-5C43-4354-A249-C1570FB5C0FD}" type="slidenum">
              <a:rPr lang="en-US" smtClean="0"/>
              <a:t>‹#›</a:t>
            </a:fld>
            <a:endParaRPr lang="en-US"/>
          </a:p>
        </p:txBody>
      </p:sp>
    </p:spTree>
    <p:extLst>
      <p:ext uri="{BB962C8B-B14F-4D97-AF65-F5344CB8AC3E}">
        <p14:creationId xmlns:p14="http://schemas.microsoft.com/office/powerpoint/2010/main" val="4124881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7262EF-4865-44F7-8BE8-CE56AAA54699}" type="datetimeFigureOut">
              <a:rPr lang="en-US" smtClean="0"/>
              <a:t>7/18/2021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D79739-5C43-4354-A249-C1570FB5C0FD}" type="slidenum">
              <a:rPr lang="en-US" smtClean="0"/>
              <a:t>‹#›</a:t>
            </a:fld>
            <a:endParaRPr lang="en-US"/>
          </a:p>
        </p:txBody>
      </p:sp>
    </p:spTree>
    <p:extLst>
      <p:ext uri="{BB962C8B-B14F-4D97-AF65-F5344CB8AC3E}">
        <p14:creationId xmlns:p14="http://schemas.microsoft.com/office/powerpoint/2010/main" val="3099011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hu-HU"/>
              <a:t>Mintacím szerkesztése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hu-HU"/>
              <a:t>Mintaszöveg szerkesztése</a:t>
            </a:r>
          </a:p>
        </p:txBody>
      </p:sp>
      <p:sp>
        <p:nvSpPr>
          <p:cNvPr id="5" name="Date Placeholder 4"/>
          <p:cNvSpPr>
            <a:spLocks noGrp="1"/>
          </p:cNvSpPr>
          <p:nvPr>
            <p:ph type="dt" sz="half" idx="10"/>
          </p:nvPr>
        </p:nvSpPr>
        <p:spPr/>
        <p:txBody>
          <a:bodyPr/>
          <a:lstStyle/>
          <a:p>
            <a:fld id="{947262EF-4865-44F7-8BE8-CE56AAA54699}" type="datetimeFigureOut">
              <a:rPr lang="en-US" smtClean="0"/>
              <a:t>7/18/2021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D79739-5C43-4354-A249-C1570FB5C0FD}" type="slidenum">
              <a:rPr lang="en-US" smtClean="0"/>
              <a:t>‹#›</a:t>
            </a:fld>
            <a:endParaRPr lang="en-US"/>
          </a:p>
        </p:txBody>
      </p:sp>
    </p:spTree>
    <p:extLst>
      <p:ext uri="{BB962C8B-B14F-4D97-AF65-F5344CB8AC3E}">
        <p14:creationId xmlns:p14="http://schemas.microsoft.com/office/powerpoint/2010/main" val="1754607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hu-HU"/>
              <a:t>Mintacím szerkesztése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a:t>Kép beszúrásához kattintson az ikonra</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D79739-5C43-4354-A249-C1570FB5C0FD}" type="slidenum">
              <a:rPr lang="en-US" smtClean="0"/>
              <a:t>‹#›</a:t>
            </a:fld>
            <a:endParaRPr lang="en-US"/>
          </a:p>
        </p:txBody>
      </p:sp>
      <p:sp>
        <p:nvSpPr>
          <p:cNvPr id="5" name="Date Placeholder 4"/>
          <p:cNvSpPr>
            <a:spLocks noGrp="1"/>
          </p:cNvSpPr>
          <p:nvPr>
            <p:ph type="dt" sz="half" idx="10"/>
          </p:nvPr>
        </p:nvSpPr>
        <p:spPr/>
        <p:txBody>
          <a:bodyPr/>
          <a:lstStyle/>
          <a:p>
            <a:fld id="{947262EF-4865-44F7-8BE8-CE56AAA54699}" type="datetimeFigureOut">
              <a:rPr lang="en-US" smtClean="0"/>
              <a:t>7/18/2021</a:t>
            </a:fld>
            <a:endParaRPr lang="en-US"/>
          </a:p>
        </p:txBody>
      </p:sp>
    </p:spTree>
    <p:extLst>
      <p:ext uri="{BB962C8B-B14F-4D97-AF65-F5344CB8AC3E}">
        <p14:creationId xmlns:p14="http://schemas.microsoft.com/office/powerpoint/2010/main" val="2425835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hu-HU"/>
              <a:t>Mintacím szerkesztése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47262EF-4865-44F7-8BE8-CE56AAA54699}" type="datetimeFigureOut">
              <a:rPr lang="en-US" smtClean="0"/>
              <a:t>7/18/2021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9D79739-5C43-4354-A249-C1570FB5C0FD}" type="slidenum">
              <a:rPr lang="en-US" smtClean="0"/>
              <a:t>‹#›</a:t>
            </a:fld>
            <a:endParaRPr lang="en-US"/>
          </a:p>
        </p:txBody>
      </p:sp>
    </p:spTree>
    <p:extLst>
      <p:ext uri="{BB962C8B-B14F-4D97-AF65-F5344CB8AC3E}">
        <p14:creationId xmlns:p14="http://schemas.microsoft.com/office/powerpoint/2010/main" val="294639883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0341BB1B-0C24-4765-B665-68841169F06B}"/>
              </a:ext>
            </a:extLst>
          </p:cNvPr>
          <p:cNvSpPr>
            <a:spLocks noGrp="1"/>
          </p:cNvSpPr>
          <p:nvPr>
            <p:ph type="ctrTitle"/>
          </p:nvPr>
        </p:nvSpPr>
        <p:spPr/>
        <p:txBody>
          <a:bodyPr/>
          <a:lstStyle/>
          <a:p>
            <a:r>
              <a:rPr lang="en-US" dirty="0"/>
              <a:t>Segmenting the </a:t>
            </a:r>
            <a:r>
              <a:rPr lang="en-US" dirty="0" err="1"/>
              <a:t>Crossfit</a:t>
            </a:r>
            <a:r>
              <a:rPr lang="en-US" dirty="0"/>
              <a:t> Boxes of Budapest</a:t>
            </a:r>
          </a:p>
        </p:txBody>
      </p:sp>
      <p:sp>
        <p:nvSpPr>
          <p:cNvPr id="3" name="Alcím 2">
            <a:extLst>
              <a:ext uri="{FF2B5EF4-FFF2-40B4-BE49-F238E27FC236}">
                <a16:creationId xmlns:a16="http://schemas.microsoft.com/office/drawing/2014/main" id="{0EAEBA0A-6211-498F-9BC6-E1FBA99CD7A2}"/>
              </a:ext>
            </a:extLst>
          </p:cNvPr>
          <p:cNvSpPr>
            <a:spLocks noGrp="1"/>
          </p:cNvSpPr>
          <p:nvPr>
            <p:ph type="subTitle" idx="1"/>
          </p:nvPr>
        </p:nvSpPr>
        <p:spPr/>
        <p:txBody>
          <a:bodyPr/>
          <a:lstStyle/>
          <a:p>
            <a:r>
              <a:rPr lang="en-US" dirty="0"/>
              <a:t>A data science capstone project by Peter Bazsa</a:t>
            </a:r>
          </a:p>
        </p:txBody>
      </p:sp>
    </p:spTree>
    <p:extLst>
      <p:ext uri="{BB962C8B-B14F-4D97-AF65-F5344CB8AC3E}">
        <p14:creationId xmlns:p14="http://schemas.microsoft.com/office/powerpoint/2010/main" val="579304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649293D5-9B01-4A9C-AC27-A68786640953}"/>
              </a:ext>
            </a:extLst>
          </p:cNvPr>
          <p:cNvSpPr>
            <a:spLocks noGrp="1"/>
          </p:cNvSpPr>
          <p:nvPr>
            <p:ph type="title"/>
          </p:nvPr>
        </p:nvSpPr>
        <p:spPr/>
        <p:txBody>
          <a:bodyPr/>
          <a:lstStyle/>
          <a:p>
            <a:r>
              <a:rPr lang="en-US" dirty="0"/>
              <a:t>Business introduction and key question</a:t>
            </a:r>
          </a:p>
        </p:txBody>
      </p:sp>
      <p:sp>
        <p:nvSpPr>
          <p:cNvPr id="3" name="Tartalom helye 2">
            <a:extLst>
              <a:ext uri="{FF2B5EF4-FFF2-40B4-BE49-F238E27FC236}">
                <a16:creationId xmlns:a16="http://schemas.microsoft.com/office/drawing/2014/main" id="{69AE5788-7CCB-4B0F-BA2A-BDDEA8D54131}"/>
              </a:ext>
            </a:extLst>
          </p:cNvPr>
          <p:cNvSpPr>
            <a:spLocks noGrp="1"/>
          </p:cNvSpPr>
          <p:nvPr>
            <p:ph idx="1"/>
          </p:nvPr>
        </p:nvSpPr>
        <p:spPr>
          <a:xfrm>
            <a:off x="677334" y="1470991"/>
            <a:ext cx="8596668" cy="5168348"/>
          </a:xfrm>
        </p:spPr>
        <p:txBody>
          <a:bodyPr>
            <a:normAutofit/>
          </a:bodyPr>
          <a:lstStyle/>
          <a:p>
            <a:r>
              <a:rPr lang="en-US" b="1" dirty="0"/>
              <a:t>What is </a:t>
            </a:r>
            <a:r>
              <a:rPr lang="en-US" b="1" dirty="0" err="1"/>
              <a:t>Crossfit</a:t>
            </a:r>
            <a:r>
              <a:rPr lang="en-US" b="1" dirty="0"/>
              <a:t> and where can it be done?</a:t>
            </a:r>
          </a:p>
          <a:p>
            <a:pPr lvl="1"/>
            <a:r>
              <a:rPr lang="en-US" sz="1400" dirty="0" err="1"/>
              <a:t>Crossfit</a:t>
            </a:r>
            <a:r>
              <a:rPr lang="en-US" sz="1400" dirty="0"/>
              <a:t> is a relatively new fitness direction, basically functional fitness where the goal is to prepare your body for any physical challenge. This sport is done in places called Boxes. These are not like regular gyms, they need special floor, special equipment, therefore this functional fitness cannot be done everywhere.</a:t>
            </a:r>
          </a:p>
          <a:p>
            <a:endParaRPr lang="en-US" sz="1600" b="1" dirty="0"/>
          </a:p>
          <a:p>
            <a:r>
              <a:rPr lang="en-US" b="1" dirty="0" err="1"/>
              <a:t>Crossfit</a:t>
            </a:r>
            <a:r>
              <a:rPr lang="en-US" b="1" dirty="0"/>
              <a:t> in Budapest, Hungary</a:t>
            </a:r>
          </a:p>
          <a:p>
            <a:pPr lvl="1"/>
            <a:r>
              <a:rPr lang="en-US" sz="1400" dirty="0" err="1"/>
              <a:t>Crossfit</a:t>
            </a:r>
            <a:r>
              <a:rPr lang="en-US" sz="1400" dirty="0"/>
              <a:t> was established in Hungary in the early 2013 with only a few boxes. There is a difference between the original </a:t>
            </a:r>
            <a:r>
              <a:rPr lang="en-US" sz="1400" dirty="0" err="1"/>
              <a:t>Crossfit</a:t>
            </a:r>
            <a:r>
              <a:rPr lang="en-US" sz="1400" dirty="0"/>
              <a:t> Boxes and the other places, so called Cross-training gyms. The main difference is the name, therefore the brand that it represents. Only those boxes, who bought the license can use the name </a:t>
            </a:r>
            <a:r>
              <a:rPr lang="en-US" sz="1400" dirty="0" err="1"/>
              <a:t>Crossfit</a:t>
            </a:r>
            <a:r>
              <a:rPr lang="en-US" sz="1400" dirty="0"/>
              <a:t>. In this project, I only investigate the licensed boxes, because these are the traditional </a:t>
            </a:r>
            <a:r>
              <a:rPr lang="en-US" sz="1400" dirty="0" err="1"/>
              <a:t>Crossfit</a:t>
            </a:r>
            <a:r>
              <a:rPr lang="en-US" sz="1400" dirty="0"/>
              <a:t> Boxes.</a:t>
            </a:r>
          </a:p>
          <a:p>
            <a:endParaRPr lang="en-US" sz="1600" b="1" dirty="0"/>
          </a:p>
          <a:p>
            <a:r>
              <a:rPr lang="en-US" b="1" dirty="0"/>
              <a:t>Is it possible to predict the potential places for the new </a:t>
            </a:r>
            <a:r>
              <a:rPr lang="en-US" b="1" dirty="0" err="1"/>
              <a:t>Crossfit</a:t>
            </a:r>
            <a:r>
              <a:rPr lang="en-US" b="1" dirty="0"/>
              <a:t> Boxes based on only the location data?</a:t>
            </a:r>
          </a:p>
          <a:p>
            <a:pPr lvl="1"/>
            <a:r>
              <a:rPr lang="en-US" sz="1400" dirty="0"/>
              <a:t>For all who are thinking about establishing a new box, this question is the first one that comes into their mind. There are many-many variables that determines the starting point of the boxes, but the location is the first question that need to be answered.</a:t>
            </a:r>
          </a:p>
          <a:p>
            <a:pPr lvl="1"/>
            <a:endParaRPr lang="en-US" sz="1200" dirty="0"/>
          </a:p>
        </p:txBody>
      </p:sp>
    </p:spTree>
    <p:extLst>
      <p:ext uri="{BB962C8B-B14F-4D97-AF65-F5344CB8AC3E}">
        <p14:creationId xmlns:p14="http://schemas.microsoft.com/office/powerpoint/2010/main" val="1696456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F06D79A-B402-43B0-A2E3-5BAA97F3FD2C}"/>
              </a:ext>
            </a:extLst>
          </p:cNvPr>
          <p:cNvSpPr>
            <a:spLocks noGrp="1"/>
          </p:cNvSpPr>
          <p:nvPr>
            <p:ph type="title"/>
          </p:nvPr>
        </p:nvSpPr>
        <p:spPr/>
        <p:txBody>
          <a:bodyPr/>
          <a:lstStyle/>
          <a:p>
            <a:r>
              <a:rPr lang="en-US" dirty="0"/>
              <a:t>Methodology</a:t>
            </a:r>
          </a:p>
        </p:txBody>
      </p:sp>
      <p:sp>
        <p:nvSpPr>
          <p:cNvPr id="3" name="Tartalom helye 2">
            <a:extLst>
              <a:ext uri="{FF2B5EF4-FFF2-40B4-BE49-F238E27FC236}">
                <a16:creationId xmlns:a16="http://schemas.microsoft.com/office/drawing/2014/main" id="{46F73357-3E13-4AEE-855E-C7183E3BEC10}"/>
              </a:ext>
            </a:extLst>
          </p:cNvPr>
          <p:cNvSpPr>
            <a:spLocks noGrp="1"/>
          </p:cNvSpPr>
          <p:nvPr>
            <p:ph idx="1"/>
          </p:nvPr>
        </p:nvSpPr>
        <p:spPr>
          <a:xfrm>
            <a:off x="677334" y="1285461"/>
            <a:ext cx="8596668" cy="4755901"/>
          </a:xfrm>
        </p:spPr>
        <p:txBody>
          <a:bodyPr>
            <a:normAutofit/>
          </a:bodyPr>
          <a:lstStyle/>
          <a:p>
            <a:r>
              <a:rPr lang="en-US" b="1" dirty="0"/>
              <a:t>Data </a:t>
            </a:r>
          </a:p>
          <a:p>
            <a:pPr lvl="1"/>
            <a:r>
              <a:rPr lang="en-US" sz="1400" dirty="0"/>
              <a:t>Based on the neighborhood and </a:t>
            </a:r>
            <a:r>
              <a:rPr lang="en-US" sz="1400" dirty="0" err="1"/>
              <a:t>Crossfit</a:t>
            </a:r>
            <a:r>
              <a:rPr lang="en-US" sz="1400" dirty="0"/>
              <a:t> box names and locations, the Foursquare API can give useful customer feedbacks</a:t>
            </a:r>
          </a:p>
          <a:p>
            <a:pPr lvl="1"/>
            <a:r>
              <a:rPr lang="en-US" sz="1400" dirty="0">
                <a:sym typeface="Wingdings" panose="05000000000000000000" pitchFamily="2" charset="2"/>
              </a:rPr>
              <a:t>These feedbacks can be used to segment them, to find patterns among them and then cluster them based on their attributes</a:t>
            </a:r>
          </a:p>
          <a:p>
            <a:pPr lvl="1"/>
            <a:r>
              <a:rPr lang="en-US" sz="1400" dirty="0">
                <a:sym typeface="Wingdings" panose="05000000000000000000" pitchFamily="2" charset="2"/>
              </a:rPr>
              <a:t>Those who are similar to a </a:t>
            </a:r>
            <a:r>
              <a:rPr lang="en-US" sz="1400" dirty="0" err="1">
                <a:sym typeface="Wingdings" panose="05000000000000000000" pitchFamily="2" charset="2"/>
              </a:rPr>
              <a:t>Crossfit</a:t>
            </a:r>
            <a:r>
              <a:rPr lang="en-US" sz="1400" dirty="0">
                <a:sym typeface="Wingdings" panose="05000000000000000000" pitchFamily="2" charset="2"/>
              </a:rPr>
              <a:t> box, can be a good choice to establish a new one</a:t>
            </a:r>
          </a:p>
          <a:p>
            <a:r>
              <a:rPr lang="en-US" b="1" dirty="0">
                <a:sym typeface="Wingdings" panose="05000000000000000000" pitchFamily="2" charset="2"/>
              </a:rPr>
              <a:t>Model</a:t>
            </a:r>
          </a:p>
          <a:p>
            <a:pPr lvl="1"/>
            <a:r>
              <a:rPr lang="en-US" sz="1400" dirty="0">
                <a:sym typeface="Wingdings" panose="05000000000000000000" pitchFamily="2" charset="2"/>
              </a:rPr>
              <a:t>It is an unsupervised learning problem which an be solved one of its model. The choice is the </a:t>
            </a:r>
            <a:r>
              <a:rPr lang="en-US" sz="1400" dirty="0" err="1">
                <a:sym typeface="Wingdings" panose="05000000000000000000" pitchFamily="2" charset="2"/>
              </a:rPr>
              <a:t>Kmeans</a:t>
            </a:r>
            <a:r>
              <a:rPr lang="en-US" sz="1400" dirty="0">
                <a:sym typeface="Wingdings" panose="05000000000000000000" pitchFamily="2" charset="2"/>
              </a:rPr>
              <a:t> </a:t>
            </a:r>
            <a:r>
              <a:rPr lang="en-US" sz="1400" dirty="0" err="1">
                <a:sym typeface="Wingdings" panose="05000000000000000000" pitchFamily="2" charset="2"/>
              </a:rPr>
              <a:t>algorythm</a:t>
            </a:r>
            <a:endParaRPr lang="en-US" sz="1400" dirty="0">
              <a:sym typeface="Wingdings" panose="05000000000000000000" pitchFamily="2" charset="2"/>
            </a:endParaRPr>
          </a:p>
          <a:p>
            <a:pPr lvl="1"/>
            <a:r>
              <a:rPr lang="en-US" sz="1400" dirty="0">
                <a:sym typeface="Wingdings" panose="05000000000000000000" pitchFamily="2" charset="2"/>
              </a:rPr>
              <a:t>The </a:t>
            </a:r>
            <a:r>
              <a:rPr lang="en-US" sz="1400" dirty="0" err="1">
                <a:sym typeface="Wingdings" panose="05000000000000000000" pitchFamily="2" charset="2"/>
              </a:rPr>
              <a:t>algorythm</a:t>
            </a:r>
            <a:r>
              <a:rPr lang="en-US" sz="1400" dirty="0">
                <a:sym typeface="Wingdings" panose="05000000000000000000" pitchFamily="2" charset="2"/>
              </a:rPr>
              <a:t> is an iterative one, the first try will not be the sufficient one, it requires more iteration and then select the proper value for K</a:t>
            </a:r>
          </a:p>
          <a:p>
            <a:pPr lvl="1"/>
            <a:r>
              <a:rPr lang="en-US" sz="1400" dirty="0">
                <a:sym typeface="Wingdings" panose="05000000000000000000" pitchFamily="2" charset="2"/>
              </a:rPr>
              <a:t>The result of the clustering can answer the question of the project</a:t>
            </a:r>
          </a:p>
          <a:p>
            <a:pPr lvl="1"/>
            <a:endParaRPr lang="en-US" sz="1400" dirty="0">
              <a:sym typeface="Wingdings" panose="05000000000000000000" pitchFamily="2" charset="2"/>
            </a:endParaRPr>
          </a:p>
          <a:p>
            <a:pPr lvl="1"/>
            <a:endParaRPr lang="en-US" sz="1400" dirty="0">
              <a:sym typeface="Wingdings" panose="05000000000000000000" pitchFamily="2" charset="2"/>
            </a:endParaRPr>
          </a:p>
          <a:p>
            <a:pPr lvl="1"/>
            <a:endParaRPr lang="en-US" sz="1400" dirty="0"/>
          </a:p>
        </p:txBody>
      </p:sp>
    </p:spTree>
    <p:extLst>
      <p:ext uri="{BB962C8B-B14F-4D97-AF65-F5344CB8AC3E}">
        <p14:creationId xmlns:p14="http://schemas.microsoft.com/office/powerpoint/2010/main" val="685797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F06D79A-B402-43B0-A2E3-5BAA97F3FD2C}"/>
              </a:ext>
            </a:extLst>
          </p:cNvPr>
          <p:cNvSpPr>
            <a:spLocks noGrp="1"/>
          </p:cNvSpPr>
          <p:nvPr>
            <p:ph type="title"/>
          </p:nvPr>
        </p:nvSpPr>
        <p:spPr/>
        <p:txBody>
          <a:bodyPr/>
          <a:lstStyle/>
          <a:p>
            <a:r>
              <a:rPr lang="en-US" dirty="0"/>
              <a:t>Data wrangling</a:t>
            </a:r>
          </a:p>
        </p:txBody>
      </p:sp>
      <p:sp>
        <p:nvSpPr>
          <p:cNvPr id="3" name="Tartalom helye 2">
            <a:extLst>
              <a:ext uri="{FF2B5EF4-FFF2-40B4-BE49-F238E27FC236}">
                <a16:creationId xmlns:a16="http://schemas.microsoft.com/office/drawing/2014/main" id="{46F73357-3E13-4AEE-855E-C7183E3BEC10}"/>
              </a:ext>
            </a:extLst>
          </p:cNvPr>
          <p:cNvSpPr>
            <a:spLocks noGrp="1"/>
          </p:cNvSpPr>
          <p:nvPr>
            <p:ph idx="1"/>
          </p:nvPr>
        </p:nvSpPr>
        <p:spPr>
          <a:xfrm>
            <a:off x="677334" y="1285461"/>
            <a:ext cx="8596668" cy="4755901"/>
          </a:xfrm>
        </p:spPr>
        <p:txBody>
          <a:bodyPr>
            <a:normAutofit/>
          </a:bodyPr>
          <a:lstStyle/>
          <a:p>
            <a:r>
              <a:rPr lang="en-US" b="1" dirty="0"/>
              <a:t>Data </a:t>
            </a:r>
          </a:p>
          <a:p>
            <a:pPr lvl="1"/>
            <a:r>
              <a:rPr lang="en-US" sz="1400" dirty="0"/>
              <a:t>The neighborhood names of Budapest </a:t>
            </a:r>
            <a:r>
              <a:rPr lang="en-US" sz="1400" dirty="0">
                <a:sym typeface="Wingdings" panose="05000000000000000000" pitchFamily="2" charset="2"/>
              </a:rPr>
              <a:t> needed the proper format!</a:t>
            </a:r>
          </a:p>
          <a:p>
            <a:pPr lvl="1"/>
            <a:endParaRPr lang="en-US" sz="1400" dirty="0">
              <a:sym typeface="Wingdings" panose="05000000000000000000" pitchFamily="2" charset="2"/>
            </a:endParaRPr>
          </a:p>
          <a:p>
            <a:pPr lvl="1"/>
            <a:r>
              <a:rPr lang="en-US" sz="1400" dirty="0">
                <a:sym typeface="Wingdings" panose="05000000000000000000" pitchFamily="2" charset="2"/>
              </a:rPr>
              <a:t>Names of the </a:t>
            </a:r>
            <a:r>
              <a:rPr lang="en-US" sz="1400" dirty="0" err="1">
                <a:sym typeface="Wingdings" panose="05000000000000000000" pitchFamily="2" charset="2"/>
              </a:rPr>
              <a:t>Crossfit</a:t>
            </a:r>
            <a:r>
              <a:rPr lang="en-US" sz="1400" dirty="0">
                <a:sym typeface="Wingdings" panose="05000000000000000000" pitchFamily="2" charset="2"/>
              </a:rPr>
              <a:t> Boxes of Budapest  needed to create my own dataset, because there is no available data for this</a:t>
            </a:r>
          </a:p>
          <a:p>
            <a:pPr lvl="1"/>
            <a:endParaRPr lang="en-US" sz="1400" dirty="0">
              <a:sym typeface="Wingdings" panose="05000000000000000000" pitchFamily="2" charset="2"/>
            </a:endParaRPr>
          </a:p>
          <a:p>
            <a:pPr lvl="1"/>
            <a:r>
              <a:rPr lang="en-US" sz="1400" dirty="0">
                <a:sym typeface="Wingdings" panose="05000000000000000000" pitchFamily="2" charset="2"/>
              </a:rPr>
              <a:t>These two list of names can be the feed to the Geolocator API  location coordinates (latitude and longitude values)</a:t>
            </a:r>
          </a:p>
          <a:p>
            <a:pPr lvl="1"/>
            <a:endParaRPr lang="en-US" sz="1400" dirty="0">
              <a:sym typeface="Wingdings" panose="05000000000000000000" pitchFamily="2" charset="2"/>
            </a:endParaRPr>
          </a:p>
          <a:p>
            <a:pPr lvl="1"/>
            <a:r>
              <a:rPr lang="en-US" sz="1400" dirty="0">
                <a:sym typeface="Wingdings" panose="05000000000000000000" pitchFamily="2" charset="2"/>
              </a:rPr>
              <a:t>After the latitude and longitude values are done, the next step is to feed the Foursquare API to get the user feedbacks</a:t>
            </a:r>
          </a:p>
          <a:p>
            <a:pPr lvl="1"/>
            <a:endParaRPr lang="en-US" sz="1400" dirty="0">
              <a:sym typeface="Wingdings" panose="05000000000000000000" pitchFamily="2" charset="2"/>
            </a:endParaRPr>
          </a:p>
          <a:p>
            <a:pPr lvl="1"/>
            <a:r>
              <a:rPr lang="en-US" sz="1400" dirty="0">
                <a:sym typeface="Wingdings" panose="05000000000000000000" pitchFamily="2" charset="2"/>
              </a:rPr>
              <a:t>These feedbacks will be the data feed for the chosen model</a:t>
            </a:r>
          </a:p>
          <a:p>
            <a:pPr lvl="1"/>
            <a:endParaRPr lang="en-US" sz="1400" dirty="0"/>
          </a:p>
        </p:txBody>
      </p:sp>
    </p:spTree>
    <p:extLst>
      <p:ext uri="{BB962C8B-B14F-4D97-AF65-F5344CB8AC3E}">
        <p14:creationId xmlns:p14="http://schemas.microsoft.com/office/powerpoint/2010/main" val="1761460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F06D79A-B402-43B0-A2E3-5BAA97F3FD2C}"/>
              </a:ext>
            </a:extLst>
          </p:cNvPr>
          <p:cNvSpPr>
            <a:spLocks noGrp="1"/>
          </p:cNvSpPr>
          <p:nvPr>
            <p:ph type="title"/>
          </p:nvPr>
        </p:nvSpPr>
        <p:spPr/>
        <p:txBody>
          <a:bodyPr/>
          <a:lstStyle/>
          <a:p>
            <a:r>
              <a:rPr lang="en-US" dirty="0"/>
              <a:t>Data analysis</a:t>
            </a:r>
          </a:p>
        </p:txBody>
      </p:sp>
      <p:sp>
        <p:nvSpPr>
          <p:cNvPr id="3" name="Tartalom helye 2">
            <a:extLst>
              <a:ext uri="{FF2B5EF4-FFF2-40B4-BE49-F238E27FC236}">
                <a16:creationId xmlns:a16="http://schemas.microsoft.com/office/drawing/2014/main" id="{46F73357-3E13-4AEE-855E-C7183E3BEC10}"/>
              </a:ext>
            </a:extLst>
          </p:cNvPr>
          <p:cNvSpPr>
            <a:spLocks noGrp="1"/>
          </p:cNvSpPr>
          <p:nvPr>
            <p:ph idx="1"/>
          </p:nvPr>
        </p:nvSpPr>
        <p:spPr>
          <a:xfrm>
            <a:off x="677334" y="1285461"/>
            <a:ext cx="8596668" cy="5572539"/>
          </a:xfrm>
        </p:spPr>
        <p:txBody>
          <a:bodyPr>
            <a:normAutofit fontScale="92500" lnSpcReduction="20000"/>
          </a:bodyPr>
          <a:lstStyle/>
          <a:p>
            <a:r>
              <a:rPr lang="en-US" b="1" dirty="0"/>
              <a:t>Data </a:t>
            </a:r>
          </a:p>
          <a:p>
            <a:pPr lvl="1"/>
            <a:r>
              <a:rPr lang="en-US" sz="1400" dirty="0"/>
              <a:t>There are 164 different neighborhoods in Budapest, also there are 12 </a:t>
            </a:r>
            <a:r>
              <a:rPr lang="en-US" sz="1400" dirty="0" err="1"/>
              <a:t>Crossfit</a:t>
            </a:r>
            <a:r>
              <a:rPr lang="en-US" sz="1400" dirty="0"/>
              <a:t> Box</a:t>
            </a:r>
          </a:p>
          <a:p>
            <a:pPr lvl="1"/>
            <a:r>
              <a:rPr lang="en-US" sz="1400" dirty="0"/>
              <a:t>Based on the Foursquare feedbacks, most of the neighborhoods have the most common venues as bus stops, grocery store or playground</a:t>
            </a:r>
          </a:p>
          <a:p>
            <a:pPr lvl="1"/>
            <a:r>
              <a:rPr lang="en-US" sz="1400" dirty="0"/>
              <a:t>Visualizing the neighborhoods of Budapest for the purpose of distribution among the city, and doing the same after adding the </a:t>
            </a:r>
            <a:r>
              <a:rPr lang="en-US" sz="1400" dirty="0" err="1"/>
              <a:t>Crossfit</a:t>
            </a:r>
            <a:r>
              <a:rPr lang="en-US" sz="1400" dirty="0"/>
              <a:t> Boxes (red markings with white circles)</a:t>
            </a:r>
          </a:p>
          <a:p>
            <a:pPr lvl="1"/>
            <a:endParaRPr lang="en-US" sz="1400" dirty="0"/>
          </a:p>
          <a:p>
            <a:pPr lvl="1"/>
            <a:endParaRPr lang="en-US" sz="1400" dirty="0"/>
          </a:p>
          <a:p>
            <a:pPr lvl="1"/>
            <a:endParaRPr lang="en-US" sz="1400" dirty="0"/>
          </a:p>
          <a:p>
            <a:pPr lvl="1"/>
            <a:endParaRPr lang="en-US" sz="1400" dirty="0"/>
          </a:p>
          <a:p>
            <a:pPr lvl="1"/>
            <a:endParaRPr lang="en-US" sz="1400" dirty="0"/>
          </a:p>
          <a:p>
            <a:pPr lvl="1"/>
            <a:endParaRPr lang="en-US" sz="1400" dirty="0"/>
          </a:p>
          <a:p>
            <a:pPr lvl="1"/>
            <a:endParaRPr lang="en-US" sz="1400" dirty="0"/>
          </a:p>
          <a:p>
            <a:pPr lvl="1"/>
            <a:endParaRPr lang="en-US" sz="1400" dirty="0"/>
          </a:p>
          <a:p>
            <a:pPr lvl="1"/>
            <a:endParaRPr lang="en-US" sz="1400" dirty="0"/>
          </a:p>
          <a:p>
            <a:pPr lvl="1"/>
            <a:endParaRPr lang="en-US" sz="1400" dirty="0"/>
          </a:p>
          <a:p>
            <a:pPr lvl="1"/>
            <a:endParaRPr lang="en-US" sz="1400" dirty="0"/>
          </a:p>
          <a:p>
            <a:pPr lvl="1"/>
            <a:endParaRPr lang="en-US" sz="1400" dirty="0"/>
          </a:p>
          <a:p>
            <a:pPr lvl="1"/>
            <a:r>
              <a:rPr lang="en-US" sz="1400" dirty="0"/>
              <a:t>The population is very divers, but it is clear that each of the box is trying to place themselves to be  close to the inner city, or other crowded areas</a:t>
            </a:r>
          </a:p>
        </p:txBody>
      </p:sp>
      <p:pic>
        <p:nvPicPr>
          <p:cNvPr id="5" name="Kép 4">
            <a:extLst>
              <a:ext uri="{FF2B5EF4-FFF2-40B4-BE49-F238E27FC236}">
                <a16:creationId xmlns:a16="http://schemas.microsoft.com/office/drawing/2014/main" id="{C2F73997-DA60-4906-AF23-DA45DE9DE19E}"/>
              </a:ext>
            </a:extLst>
          </p:cNvPr>
          <p:cNvPicPr>
            <a:picLocks noChangeAspect="1"/>
          </p:cNvPicPr>
          <p:nvPr/>
        </p:nvPicPr>
        <p:blipFill>
          <a:blip r:embed="rId2"/>
          <a:stretch>
            <a:fillRect/>
          </a:stretch>
        </p:blipFill>
        <p:spPr>
          <a:xfrm>
            <a:off x="5751443" y="2837693"/>
            <a:ext cx="3814588" cy="3246595"/>
          </a:xfrm>
          <a:prstGeom prst="rect">
            <a:avLst/>
          </a:prstGeom>
        </p:spPr>
      </p:pic>
      <p:pic>
        <p:nvPicPr>
          <p:cNvPr id="9" name="Kép 8">
            <a:extLst>
              <a:ext uri="{FF2B5EF4-FFF2-40B4-BE49-F238E27FC236}">
                <a16:creationId xmlns:a16="http://schemas.microsoft.com/office/drawing/2014/main" id="{9E5D2828-69DA-45FD-917D-8686D698AE44}"/>
              </a:ext>
            </a:extLst>
          </p:cNvPr>
          <p:cNvPicPr>
            <a:picLocks noChangeAspect="1"/>
          </p:cNvPicPr>
          <p:nvPr/>
        </p:nvPicPr>
        <p:blipFill>
          <a:blip r:embed="rId3"/>
          <a:stretch>
            <a:fillRect/>
          </a:stretch>
        </p:blipFill>
        <p:spPr>
          <a:xfrm>
            <a:off x="1073425" y="2849692"/>
            <a:ext cx="3695249" cy="3231022"/>
          </a:xfrm>
          <a:prstGeom prst="rect">
            <a:avLst/>
          </a:prstGeom>
        </p:spPr>
      </p:pic>
    </p:spTree>
    <p:extLst>
      <p:ext uri="{BB962C8B-B14F-4D97-AF65-F5344CB8AC3E}">
        <p14:creationId xmlns:p14="http://schemas.microsoft.com/office/powerpoint/2010/main" val="3073257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F06D79A-B402-43B0-A2E3-5BAA97F3FD2C}"/>
              </a:ext>
            </a:extLst>
          </p:cNvPr>
          <p:cNvSpPr>
            <a:spLocks noGrp="1"/>
          </p:cNvSpPr>
          <p:nvPr>
            <p:ph type="title"/>
          </p:nvPr>
        </p:nvSpPr>
        <p:spPr/>
        <p:txBody>
          <a:bodyPr/>
          <a:lstStyle/>
          <a:p>
            <a:r>
              <a:rPr lang="en-US" dirty="0"/>
              <a:t>Modelling – assumption and process</a:t>
            </a:r>
          </a:p>
        </p:txBody>
      </p:sp>
      <p:sp>
        <p:nvSpPr>
          <p:cNvPr id="3" name="Tartalom helye 2">
            <a:extLst>
              <a:ext uri="{FF2B5EF4-FFF2-40B4-BE49-F238E27FC236}">
                <a16:creationId xmlns:a16="http://schemas.microsoft.com/office/drawing/2014/main" id="{46F73357-3E13-4AEE-855E-C7183E3BEC10}"/>
              </a:ext>
            </a:extLst>
          </p:cNvPr>
          <p:cNvSpPr>
            <a:spLocks noGrp="1"/>
          </p:cNvSpPr>
          <p:nvPr>
            <p:ph idx="1"/>
          </p:nvPr>
        </p:nvSpPr>
        <p:spPr>
          <a:xfrm>
            <a:off x="677334" y="1285461"/>
            <a:ext cx="3536857" cy="5102856"/>
          </a:xfrm>
        </p:spPr>
        <p:txBody>
          <a:bodyPr>
            <a:normAutofit lnSpcReduction="10000"/>
          </a:bodyPr>
          <a:lstStyle/>
          <a:p>
            <a:r>
              <a:rPr lang="en-US" b="1" dirty="0" err="1"/>
              <a:t>Kmeans</a:t>
            </a:r>
            <a:r>
              <a:rPr lang="en-US" b="1" dirty="0"/>
              <a:t> </a:t>
            </a:r>
            <a:r>
              <a:rPr lang="en-US" b="1" dirty="0" err="1"/>
              <a:t>algorythm</a:t>
            </a:r>
            <a:r>
              <a:rPr lang="en-US" b="1" dirty="0"/>
              <a:t> </a:t>
            </a:r>
          </a:p>
          <a:p>
            <a:pPr lvl="1"/>
            <a:r>
              <a:rPr lang="en-US" sz="1400" dirty="0"/>
              <a:t>The goal of this model is to find similar attributes among the neighborhoods like a </a:t>
            </a:r>
            <a:r>
              <a:rPr lang="en-US" sz="1400" dirty="0" err="1"/>
              <a:t>Crossfit</a:t>
            </a:r>
            <a:r>
              <a:rPr lang="en-US" sz="1400" dirty="0"/>
              <a:t> box.</a:t>
            </a:r>
          </a:p>
          <a:p>
            <a:pPr lvl="1"/>
            <a:endParaRPr lang="en-US" sz="1400" dirty="0"/>
          </a:p>
          <a:p>
            <a:pPr lvl="1"/>
            <a:r>
              <a:rPr lang="en-US" sz="1400" dirty="0"/>
              <a:t>If a neighborhood belongs to a cluster which contains at least one </a:t>
            </a:r>
            <a:r>
              <a:rPr lang="en-US" sz="1400" dirty="0" err="1"/>
              <a:t>Crossfit</a:t>
            </a:r>
            <a:r>
              <a:rPr lang="en-US" sz="1400" dirty="0"/>
              <a:t> Box, then it can be a good place to establish one</a:t>
            </a:r>
          </a:p>
          <a:p>
            <a:pPr marL="0" indent="0">
              <a:buNone/>
            </a:pPr>
            <a:endParaRPr lang="en-US" b="1" dirty="0"/>
          </a:p>
          <a:p>
            <a:pPr lvl="1"/>
            <a:r>
              <a:rPr lang="en-US" sz="1400" dirty="0"/>
              <a:t>As the diagram represents, there is a high reduction trend at the beginning in the Sum of Squared distance values.</a:t>
            </a:r>
          </a:p>
          <a:p>
            <a:pPr marL="457200" lvl="1" indent="0">
              <a:buNone/>
            </a:pPr>
            <a:endParaRPr lang="en-US" sz="1400" dirty="0"/>
          </a:p>
          <a:p>
            <a:pPr lvl="1"/>
            <a:r>
              <a:rPr lang="en-US" sz="1400" dirty="0"/>
              <a:t>It stops around the k = 11 value, therefore the proper value for k for the model will be 11</a:t>
            </a:r>
          </a:p>
        </p:txBody>
      </p:sp>
      <p:pic>
        <p:nvPicPr>
          <p:cNvPr id="5" name="Kép 4">
            <a:extLst>
              <a:ext uri="{FF2B5EF4-FFF2-40B4-BE49-F238E27FC236}">
                <a16:creationId xmlns:a16="http://schemas.microsoft.com/office/drawing/2014/main" id="{90C09208-79AE-4F38-AA41-2D571B421703}"/>
              </a:ext>
            </a:extLst>
          </p:cNvPr>
          <p:cNvPicPr>
            <a:picLocks noChangeAspect="1"/>
          </p:cNvPicPr>
          <p:nvPr/>
        </p:nvPicPr>
        <p:blipFill>
          <a:blip r:embed="rId2"/>
          <a:stretch>
            <a:fillRect/>
          </a:stretch>
        </p:blipFill>
        <p:spPr>
          <a:xfrm>
            <a:off x="4093874" y="1629827"/>
            <a:ext cx="5180128" cy="4758490"/>
          </a:xfrm>
          <a:prstGeom prst="rect">
            <a:avLst/>
          </a:prstGeom>
        </p:spPr>
      </p:pic>
    </p:spTree>
    <p:extLst>
      <p:ext uri="{BB962C8B-B14F-4D97-AF65-F5344CB8AC3E}">
        <p14:creationId xmlns:p14="http://schemas.microsoft.com/office/powerpoint/2010/main" val="3760019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F06D79A-B402-43B0-A2E3-5BAA97F3FD2C}"/>
              </a:ext>
            </a:extLst>
          </p:cNvPr>
          <p:cNvSpPr>
            <a:spLocks noGrp="1"/>
          </p:cNvSpPr>
          <p:nvPr>
            <p:ph type="title"/>
          </p:nvPr>
        </p:nvSpPr>
        <p:spPr/>
        <p:txBody>
          <a:bodyPr/>
          <a:lstStyle/>
          <a:p>
            <a:r>
              <a:rPr lang="en-US" dirty="0"/>
              <a:t>Modelling - results</a:t>
            </a:r>
          </a:p>
        </p:txBody>
      </p:sp>
      <p:sp>
        <p:nvSpPr>
          <p:cNvPr id="3" name="Tartalom helye 2">
            <a:extLst>
              <a:ext uri="{FF2B5EF4-FFF2-40B4-BE49-F238E27FC236}">
                <a16:creationId xmlns:a16="http://schemas.microsoft.com/office/drawing/2014/main" id="{46F73357-3E13-4AEE-855E-C7183E3BEC10}"/>
              </a:ext>
            </a:extLst>
          </p:cNvPr>
          <p:cNvSpPr>
            <a:spLocks noGrp="1"/>
          </p:cNvSpPr>
          <p:nvPr>
            <p:ph idx="1"/>
          </p:nvPr>
        </p:nvSpPr>
        <p:spPr>
          <a:xfrm>
            <a:off x="677334" y="1285461"/>
            <a:ext cx="5418666" cy="5307311"/>
          </a:xfrm>
        </p:spPr>
        <p:txBody>
          <a:bodyPr>
            <a:normAutofit/>
          </a:bodyPr>
          <a:lstStyle/>
          <a:p>
            <a:r>
              <a:rPr lang="en-US" b="1" dirty="0" err="1"/>
              <a:t>Kmeans</a:t>
            </a:r>
            <a:r>
              <a:rPr lang="en-US" b="1" dirty="0"/>
              <a:t> </a:t>
            </a:r>
            <a:r>
              <a:rPr lang="en-US" b="1" dirty="0" err="1"/>
              <a:t>algorythm</a:t>
            </a:r>
            <a:r>
              <a:rPr lang="en-US" b="1" dirty="0"/>
              <a:t> </a:t>
            </a:r>
          </a:p>
          <a:p>
            <a:pPr lvl="1"/>
            <a:r>
              <a:rPr lang="en-US" sz="1400" dirty="0"/>
              <a:t>Cluster population (majority of the neighborhoods):</a:t>
            </a:r>
          </a:p>
          <a:p>
            <a:pPr lvl="2"/>
            <a:r>
              <a:rPr lang="en-US" sz="1200" dirty="0"/>
              <a:t>Cluster 2 (dark blue markings): 55</a:t>
            </a:r>
          </a:p>
          <a:p>
            <a:pPr lvl="2"/>
            <a:r>
              <a:rPr lang="en-US" sz="1200" dirty="0"/>
              <a:t>Cluster 1 (red markings) : 42 </a:t>
            </a:r>
          </a:p>
          <a:p>
            <a:pPr lvl="2"/>
            <a:r>
              <a:rPr lang="en-US" sz="1200" dirty="0"/>
              <a:t>Cluster 0 (purple markings): 23</a:t>
            </a:r>
          </a:p>
          <a:p>
            <a:pPr lvl="2"/>
            <a:r>
              <a:rPr lang="en-US" sz="1200" dirty="0"/>
              <a:t>Cluster 7 (green markings): 16</a:t>
            </a:r>
          </a:p>
          <a:p>
            <a:pPr lvl="2"/>
            <a:r>
              <a:rPr lang="en-US" sz="1200" dirty="0"/>
              <a:t>Cluster 10 (orange markings): 13</a:t>
            </a:r>
          </a:p>
          <a:p>
            <a:pPr lvl="2"/>
            <a:endParaRPr lang="en-US" sz="1200" dirty="0"/>
          </a:p>
          <a:p>
            <a:pPr lvl="1"/>
            <a:r>
              <a:rPr lang="en-US" sz="1400" dirty="0"/>
              <a:t>Cluster 2, 1 and 0 contains </a:t>
            </a:r>
            <a:r>
              <a:rPr lang="en-US" sz="1400" dirty="0" err="1"/>
              <a:t>Crossfit</a:t>
            </a:r>
            <a:r>
              <a:rPr lang="en-US" sz="1400" dirty="0"/>
              <a:t> Boxes, therefore, the members of these cluster can be a potentially good place to start a </a:t>
            </a:r>
            <a:r>
              <a:rPr lang="en-US" sz="1400" dirty="0" err="1"/>
              <a:t>Crossfit</a:t>
            </a:r>
            <a:r>
              <a:rPr lang="en-US" sz="1400" dirty="0"/>
              <a:t> Box</a:t>
            </a:r>
          </a:p>
          <a:p>
            <a:pPr lvl="1"/>
            <a:r>
              <a:rPr lang="en-US" sz="1400" dirty="0"/>
              <a:t>Most of these markings belongs to the crowded areas, like inner city</a:t>
            </a:r>
          </a:p>
          <a:p>
            <a:pPr lvl="1"/>
            <a:r>
              <a:rPr lang="en-US" sz="1400" dirty="0"/>
              <a:t>There are 45 neighborhoods, which belongs to the first cluster, some of them are already close to a box</a:t>
            </a:r>
          </a:p>
          <a:p>
            <a:pPr lvl="1"/>
            <a:r>
              <a:rPr lang="en-US" sz="1400" dirty="0"/>
              <a:t>The suggestion is to take a neighborhood which is a member of this cluster, but it located further away  from the boxes</a:t>
            </a:r>
          </a:p>
          <a:p>
            <a:pPr lvl="2"/>
            <a:endParaRPr lang="en-US" sz="1200" dirty="0"/>
          </a:p>
          <a:p>
            <a:pPr lvl="2"/>
            <a:endParaRPr lang="en-US" sz="1200" dirty="0"/>
          </a:p>
        </p:txBody>
      </p:sp>
      <p:pic>
        <p:nvPicPr>
          <p:cNvPr id="6" name="Kép 5">
            <a:extLst>
              <a:ext uri="{FF2B5EF4-FFF2-40B4-BE49-F238E27FC236}">
                <a16:creationId xmlns:a16="http://schemas.microsoft.com/office/drawing/2014/main" id="{42C68D75-B824-413E-87E0-C7B96073B311}"/>
              </a:ext>
            </a:extLst>
          </p:cNvPr>
          <p:cNvPicPr>
            <a:picLocks noChangeAspect="1"/>
          </p:cNvPicPr>
          <p:nvPr/>
        </p:nvPicPr>
        <p:blipFill>
          <a:blip r:embed="rId2"/>
          <a:stretch>
            <a:fillRect/>
          </a:stretch>
        </p:blipFill>
        <p:spPr>
          <a:xfrm>
            <a:off x="6096000" y="1270000"/>
            <a:ext cx="5830714" cy="5307311"/>
          </a:xfrm>
          <a:prstGeom prst="rect">
            <a:avLst/>
          </a:prstGeom>
        </p:spPr>
      </p:pic>
    </p:spTree>
    <p:extLst>
      <p:ext uri="{BB962C8B-B14F-4D97-AF65-F5344CB8AC3E}">
        <p14:creationId xmlns:p14="http://schemas.microsoft.com/office/powerpoint/2010/main" val="4268895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11FF1EE-E40C-4157-A385-2B2E76A11558}"/>
              </a:ext>
            </a:extLst>
          </p:cNvPr>
          <p:cNvSpPr>
            <a:spLocks noGrp="1"/>
          </p:cNvSpPr>
          <p:nvPr>
            <p:ph type="title"/>
          </p:nvPr>
        </p:nvSpPr>
        <p:spPr>
          <a:xfrm>
            <a:off x="677334" y="609600"/>
            <a:ext cx="8596668" cy="702365"/>
          </a:xfrm>
        </p:spPr>
        <p:txBody>
          <a:bodyPr/>
          <a:lstStyle/>
          <a:p>
            <a:r>
              <a:rPr lang="en-US" dirty="0"/>
              <a:t>Summary</a:t>
            </a:r>
          </a:p>
        </p:txBody>
      </p:sp>
      <p:sp>
        <p:nvSpPr>
          <p:cNvPr id="3" name="Tartalom helye 2">
            <a:extLst>
              <a:ext uri="{FF2B5EF4-FFF2-40B4-BE49-F238E27FC236}">
                <a16:creationId xmlns:a16="http://schemas.microsoft.com/office/drawing/2014/main" id="{82FC1003-CD36-4011-A122-60A082C435DF}"/>
              </a:ext>
            </a:extLst>
          </p:cNvPr>
          <p:cNvSpPr>
            <a:spLocks noGrp="1"/>
          </p:cNvSpPr>
          <p:nvPr>
            <p:ph idx="1"/>
          </p:nvPr>
        </p:nvSpPr>
        <p:spPr>
          <a:xfrm>
            <a:off x="677334" y="1311965"/>
            <a:ext cx="8596668" cy="4729397"/>
          </a:xfrm>
        </p:spPr>
        <p:txBody>
          <a:bodyPr>
            <a:normAutofit lnSpcReduction="10000"/>
          </a:bodyPr>
          <a:lstStyle/>
          <a:p>
            <a:r>
              <a:rPr lang="en-US" sz="1400" dirty="0"/>
              <a:t>The question for the business is: Is it possible to predict the potential places for the new </a:t>
            </a:r>
            <a:r>
              <a:rPr lang="en-US" sz="1400" dirty="0" err="1"/>
              <a:t>Crossfit</a:t>
            </a:r>
            <a:r>
              <a:rPr lang="en-US" sz="1400" dirty="0"/>
              <a:t> Boxes based on only the location data?</a:t>
            </a:r>
          </a:p>
          <a:p>
            <a:r>
              <a:rPr lang="en-US" sz="1400" dirty="0"/>
              <a:t>Using the customer feedbacks of Foursquare, it is possible to find patterns</a:t>
            </a:r>
          </a:p>
          <a:p>
            <a:r>
              <a:rPr lang="en-US" sz="1400" dirty="0"/>
              <a:t>In Budapest there are 164 neighborhoods and 12 </a:t>
            </a:r>
            <a:r>
              <a:rPr lang="en-US" sz="1400" dirty="0" err="1"/>
              <a:t>Crossfit</a:t>
            </a:r>
            <a:r>
              <a:rPr lang="en-US" sz="1400" dirty="0"/>
              <a:t> Box, the purpose is to find common attributes among them</a:t>
            </a:r>
          </a:p>
          <a:p>
            <a:r>
              <a:rPr lang="en-US" sz="1400" dirty="0"/>
              <a:t>The population distribution is very divers among the city, but based on the visualization, most of the </a:t>
            </a:r>
            <a:r>
              <a:rPr lang="en-US" sz="1400" dirty="0" err="1"/>
              <a:t>Crossfit</a:t>
            </a:r>
            <a:r>
              <a:rPr lang="en-US" sz="1400" dirty="0"/>
              <a:t> Boxes are trying to be as close to the crowded areas as they can, like the inner city</a:t>
            </a:r>
          </a:p>
          <a:p>
            <a:r>
              <a:rPr lang="en-US" sz="1400" dirty="0"/>
              <a:t>To find the patterns I used an unsupervised learning technique, namely </a:t>
            </a:r>
            <a:r>
              <a:rPr lang="en-US" sz="1400" dirty="0" err="1"/>
              <a:t>Kmeans</a:t>
            </a:r>
            <a:r>
              <a:rPr lang="en-US" sz="1400" dirty="0"/>
              <a:t> clustering</a:t>
            </a:r>
          </a:p>
          <a:p>
            <a:r>
              <a:rPr lang="en-US" sz="1400" dirty="0"/>
              <a:t>Because of the nature of the algorithm, I have to run it iteratively with different value for K to firstly find the proper value for that</a:t>
            </a:r>
          </a:p>
          <a:p>
            <a:r>
              <a:rPr lang="en-US" sz="1400" dirty="0"/>
              <a:t>It turned out that for this dataset, the proper value for K is 11</a:t>
            </a:r>
          </a:p>
          <a:p>
            <a:r>
              <a:rPr lang="en-US" sz="1400" dirty="0"/>
              <a:t>After the clustering process, there are 3 clusters which contains at least 1 </a:t>
            </a:r>
            <a:r>
              <a:rPr lang="en-US" sz="1400" dirty="0" err="1"/>
              <a:t>Crossfit</a:t>
            </a:r>
            <a:r>
              <a:rPr lang="en-US" sz="1400" dirty="0"/>
              <a:t> Box, but most of them belongs to the 2</a:t>
            </a:r>
            <a:r>
              <a:rPr lang="en-US" sz="1400" baseline="30000" dirty="0"/>
              <a:t>nd</a:t>
            </a:r>
            <a:r>
              <a:rPr lang="en-US" sz="1400" dirty="0"/>
              <a:t> cluster</a:t>
            </a:r>
          </a:p>
          <a:p>
            <a:r>
              <a:rPr lang="en-US" sz="1400" dirty="0"/>
              <a:t>In the 2</a:t>
            </a:r>
            <a:r>
              <a:rPr lang="en-US" sz="1400" baseline="30000" dirty="0"/>
              <a:t>nd</a:t>
            </a:r>
            <a:r>
              <a:rPr lang="en-US" sz="1400" dirty="0"/>
              <a:t> cluster, there are 45 neighborhoods which means there are 45 potentially good places to start a </a:t>
            </a:r>
            <a:r>
              <a:rPr lang="en-US" sz="1400" dirty="0" err="1"/>
              <a:t>Crossfit</a:t>
            </a:r>
            <a:r>
              <a:rPr lang="en-US" sz="1400" dirty="0"/>
              <a:t> Box</a:t>
            </a:r>
          </a:p>
          <a:p>
            <a:r>
              <a:rPr lang="en-US" sz="1400" dirty="0"/>
              <a:t>Some neighborhoods are already close to a box, so the suggestion is to select a neighborhood which is relatively far away from a box, but belongs to this cluster, for instance: </a:t>
            </a:r>
            <a:r>
              <a:rPr lang="en-US" sz="1400" dirty="0" err="1"/>
              <a:t>Belváros</a:t>
            </a:r>
            <a:r>
              <a:rPr lang="en-US" sz="1400" dirty="0"/>
              <a:t>, </a:t>
            </a:r>
            <a:r>
              <a:rPr lang="en-US" sz="1400" dirty="0" err="1"/>
              <a:t>Kerepesdűlő</a:t>
            </a:r>
            <a:r>
              <a:rPr lang="en-US" sz="1400" dirty="0"/>
              <a:t>, </a:t>
            </a:r>
            <a:r>
              <a:rPr lang="en-US" sz="1400" dirty="0" err="1"/>
              <a:t>Tabán</a:t>
            </a:r>
            <a:endParaRPr lang="en-US" sz="1400" dirty="0"/>
          </a:p>
          <a:p>
            <a:endParaRPr lang="en-US" sz="1400" dirty="0"/>
          </a:p>
        </p:txBody>
      </p:sp>
    </p:spTree>
    <p:extLst>
      <p:ext uri="{BB962C8B-B14F-4D97-AF65-F5344CB8AC3E}">
        <p14:creationId xmlns:p14="http://schemas.microsoft.com/office/powerpoint/2010/main" val="584877890"/>
      </p:ext>
    </p:extLst>
  </p:cSld>
  <p:clrMapOvr>
    <a:masterClrMapping/>
  </p:clrMapOvr>
</p:sld>
</file>

<file path=ppt/theme/theme1.xml><?xml version="1.0" encoding="utf-8"?>
<a:theme xmlns:a="http://schemas.openxmlformats.org/drawingml/2006/main" name="Dimenzió">
  <a:themeElements>
    <a:clrScheme name="Dimenzió">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Dimenzió">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imenzió">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226</TotalTime>
  <Words>1033</Words>
  <Application>Microsoft Office PowerPoint</Application>
  <PresentationFormat>Szélesvásznú</PresentationFormat>
  <Paragraphs>83</Paragraphs>
  <Slides>8</Slides>
  <Notes>0</Notes>
  <HiddenSlides>0</HiddenSlides>
  <MMClips>0</MMClips>
  <ScaleCrop>false</ScaleCrop>
  <HeadingPairs>
    <vt:vector size="6" baseType="variant">
      <vt:variant>
        <vt:lpstr>Használt betűtípusok</vt:lpstr>
      </vt:variant>
      <vt:variant>
        <vt:i4>3</vt:i4>
      </vt:variant>
      <vt:variant>
        <vt:lpstr>Téma</vt:lpstr>
      </vt:variant>
      <vt:variant>
        <vt:i4>1</vt:i4>
      </vt:variant>
      <vt:variant>
        <vt:lpstr>Diacímek</vt:lpstr>
      </vt:variant>
      <vt:variant>
        <vt:i4>8</vt:i4>
      </vt:variant>
    </vt:vector>
  </HeadingPairs>
  <TitlesOfParts>
    <vt:vector size="12" baseType="lpstr">
      <vt:lpstr>Arial</vt:lpstr>
      <vt:lpstr>Trebuchet MS</vt:lpstr>
      <vt:lpstr>Wingdings 3</vt:lpstr>
      <vt:lpstr>Dimenzió</vt:lpstr>
      <vt:lpstr>Segmenting the Crossfit Boxes of Budapest</vt:lpstr>
      <vt:lpstr>Business introduction and key question</vt:lpstr>
      <vt:lpstr>Methodology</vt:lpstr>
      <vt:lpstr>Data wrangling</vt:lpstr>
      <vt:lpstr>Data analysis</vt:lpstr>
      <vt:lpstr>Modelling – assumption and process</vt:lpstr>
      <vt:lpstr>Modelling - results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Segmenting the Crossfit Boxes of Budapest</dc:title>
  <dc:creator>Peter Bazsa</dc:creator>
  <cp:lastModifiedBy>Peter Bazsa</cp:lastModifiedBy>
  <cp:revision>2</cp:revision>
  <dcterms:created xsi:type="dcterms:W3CDTF">2021-07-18T13:06:54Z</dcterms:created>
  <dcterms:modified xsi:type="dcterms:W3CDTF">2021-07-18T16:52:58Z</dcterms:modified>
</cp:coreProperties>
</file>