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4"/>
    <p:sldMasterId id="2147483808" r:id="rId5"/>
  </p:sldMasterIdLst>
  <p:notesMasterIdLst>
    <p:notesMasterId r:id="rId32"/>
  </p:notesMasterIdLst>
  <p:handoutMasterIdLst>
    <p:handoutMasterId r:id="rId33"/>
  </p:handoutMasterIdLst>
  <p:sldIdLst>
    <p:sldId id="634" r:id="rId6"/>
    <p:sldId id="661" r:id="rId7"/>
    <p:sldId id="662" r:id="rId8"/>
    <p:sldId id="663" r:id="rId9"/>
    <p:sldId id="664" r:id="rId10"/>
    <p:sldId id="669" r:id="rId11"/>
    <p:sldId id="665" r:id="rId12"/>
    <p:sldId id="668" r:id="rId13"/>
    <p:sldId id="666" r:id="rId14"/>
    <p:sldId id="670" r:id="rId15"/>
    <p:sldId id="671" r:id="rId16"/>
    <p:sldId id="675" r:id="rId17"/>
    <p:sldId id="672" r:id="rId18"/>
    <p:sldId id="684" r:id="rId19"/>
    <p:sldId id="673" r:id="rId20"/>
    <p:sldId id="674" r:id="rId21"/>
    <p:sldId id="676" r:id="rId22"/>
    <p:sldId id="677" r:id="rId23"/>
    <p:sldId id="678" r:id="rId24"/>
    <p:sldId id="680" r:id="rId25"/>
    <p:sldId id="679" r:id="rId26"/>
    <p:sldId id="681" r:id="rId27"/>
    <p:sldId id="682" r:id="rId28"/>
    <p:sldId id="683" r:id="rId29"/>
    <p:sldId id="667" r:id="rId30"/>
    <p:sldId id="653" r:id="rId3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5B4250-96C5-4F5E-9571-2D1647F2B795}">
          <p14:sldIdLst>
            <p14:sldId id="634"/>
            <p14:sldId id="661"/>
            <p14:sldId id="662"/>
            <p14:sldId id="663"/>
            <p14:sldId id="664"/>
            <p14:sldId id="669"/>
            <p14:sldId id="665"/>
            <p14:sldId id="668"/>
            <p14:sldId id="666"/>
            <p14:sldId id="670"/>
            <p14:sldId id="671"/>
            <p14:sldId id="675"/>
            <p14:sldId id="672"/>
            <p14:sldId id="684"/>
            <p14:sldId id="673"/>
            <p14:sldId id="674"/>
            <p14:sldId id="676"/>
            <p14:sldId id="677"/>
            <p14:sldId id="678"/>
            <p14:sldId id="680"/>
            <p14:sldId id="679"/>
            <p14:sldId id="681"/>
            <p14:sldId id="682"/>
            <p14:sldId id="683"/>
            <p14:sldId id="667"/>
            <p14:sldId id="653"/>
          </p14:sldIdLst>
        </p14:section>
        <p14:section name="Untitled Section" id="{29AC9A6F-E1C9-41F3-AFA8-76FB9D2595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D4FFD4"/>
    <a:srgbClr val="D4382C"/>
    <a:srgbClr val="0F3856"/>
    <a:srgbClr val="DAC2EC"/>
    <a:srgbClr val="DF03FD"/>
    <a:srgbClr val="558ED5"/>
    <a:srgbClr val="06C0C5"/>
    <a:srgbClr val="00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F6E90-0F8A-4BB4-8A72-10C744683574}" v="22" dt="2021-04-16T04:21:41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4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A\FP-UG-ITS-2021-noisy-IDS-classic-ML-main\rekap_hasi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risna\Document\TA\aeids-py-master\Kode%20Utama\rekap_hasi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risna\Document\TA\aeids-py-master\Kode%20Utama\rekap_hasi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risna\Document\TA\aeids-py-master\Kode%20Utama\rekap_hasi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risna\Document\TA\aeids-py-master\Kode%20Utama\rekap_hasi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risna\Document\TA\aeids-py-master\Kode%20Utama\rekap_hasi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risna\Document\TA\aeids-py-master\Kode%20Utama\rekap_hasi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risna\Document\TA\aeids-py-master\Kode%20Utama\rekap_hasi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risna\Document\TA\aeids-py-master\Kode%20Utama\rekap_hasi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F2-score</a:t>
            </a:r>
            <a:r>
              <a:rPr lang="en-US" baseline="0"/>
              <a:t> Port 21 (FTP)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'port 21'!$B$37</c:f>
              <c:strCache>
                <c:ptCount val="1"/>
                <c:pt idx="0">
                  <c:v>OCSVM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'port 21'!$A$38:$A$46</c:f>
              <c:numCache>
                <c:formatCode>0.00%</c:formatCode>
                <c:ptCount val="9"/>
                <c:pt idx="0" formatCode="0%">
                  <c:v>0</c:v>
                </c:pt>
                <c:pt idx="1">
                  <c:v>5.0000000000000001E-4</c:v>
                </c:pt>
                <c:pt idx="2">
                  <c:v>1E-3</c:v>
                </c:pt>
                <c:pt idx="3">
                  <c:v>1.5E-3</c:v>
                </c:pt>
                <c:pt idx="4">
                  <c:v>2E-3</c:v>
                </c:pt>
                <c:pt idx="5">
                  <c:v>2.5000000000000001E-3</c:v>
                </c:pt>
                <c:pt idx="6">
                  <c:v>3.0000000000000001E-3</c:v>
                </c:pt>
                <c:pt idx="7">
                  <c:v>3.5000000000000001E-3</c:v>
                </c:pt>
                <c:pt idx="8">
                  <c:v>3.8999999999999998E-3</c:v>
                </c:pt>
              </c:numCache>
            </c:numRef>
          </c:cat>
          <c:val>
            <c:numRef>
              <c:f>'port 21'!$B$38:$B$46</c:f>
              <c:numCache>
                <c:formatCode>General</c:formatCode>
                <c:ptCount val="9"/>
                <c:pt idx="0">
                  <c:v>0.74403872520067671</c:v>
                </c:pt>
                <c:pt idx="1">
                  <c:v>0.67521245185408107</c:v>
                </c:pt>
                <c:pt idx="2">
                  <c:v>0.68153397634169577</c:v>
                </c:pt>
                <c:pt idx="3">
                  <c:v>0.65851296244538793</c:v>
                </c:pt>
                <c:pt idx="4">
                  <c:v>0.6610109924833526</c:v>
                </c:pt>
                <c:pt idx="5">
                  <c:v>0.64492484522932392</c:v>
                </c:pt>
                <c:pt idx="6">
                  <c:v>0.63696082660750419</c:v>
                </c:pt>
                <c:pt idx="7">
                  <c:v>0.62280205875208228</c:v>
                </c:pt>
                <c:pt idx="8">
                  <c:v>0.63850954834048634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BB-447C-8848-1DAFE3F5F4C4}"/>
            </c:ext>
          </c:extLst>
        </c:ser>
        <c:ser>
          <c:idx val="1"/>
          <c:order val="1"/>
          <c:tx>
            <c:strRef>
              <c:f>'port 21'!$C$37</c:f>
              <c:strCache>
                <c:ptCount val="1"/>
                <c:pt idx="0">
                  <c:v>LOF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'port 21'!$A$38:$A$46</c:f>
              <c:numCache>
                <c:formatCode>0.00%</c:formatCode>
                <c:ptCount val="9"/>
                <c:pt idx="0" formatCode="0%">
                  <c:v>0</c:v>
                </c:pt>
                <c:pt idx="1">
                  <c:v>5.0000000000000001E-4</c:v>
                </c:pt>
                <c:pt idx="2">
                  <c:v>1E-3</c:v>
                </c:pt>
                <c:pt idx="3">
                  <c:v>1.5E-3</c:v>
                </c:pt>
                <c:pt idx="4">
                  <c:v>2E-3</c:v>
                </c:pt>
                <c:pt idx="5">
                  <c:v>2.5000000000000001E-3</c:v>
                </c:pt>
                <c:pt idx="6">
                  <c:v>3.0000000000000001E-3</c:v>
                </c:pt>
                <c:pt idx="7">
                  <c:v>3.5000000000000001E-3</c:v>
                </c:pt>
                <c:pt idx="8">
                  <c:v>3.8999999999999998E-3</c:v>
                </c:pt>
              </c:numCache>
            </c:numRef>
          </c:cat>
          <c:val>
            <c:numRef>
              <c:f>'port 21'!$C$38:$C$46</c:f>
              <c:numCache>
                <c:formatCode>General</c:formatCode>
                <c:ptCount val="9"/>
                <c:pt idx="0">
                  <c:v>0.85693663865517122</c:v>
                </c:pt>
                <c:pt idx="1">
                  <c:v>0.62188818977437232</c:v>
                </c:pt>
                <c:pt idx="2">
                  <c:v>0.64053087856656654</c:v>
                </c:pt>
                <c:pt idx="3">
                  <c:v>0.6374355845294718</c:v>
                </c:pt>
                <c:pt idx="4">
                  <c:v>0.63136106914677625</c:v>
                </c:pt>
                <c:pt idx="5">
                  <c:v>0.56959423629922479</c:v>
                </c:pt>
                <c:pt idx="6">
                  <c:v>0.59096745622388702</c:v>
                </c:pt>
                <c:pt idx="7">
                  <c:v>0.56022454689591827</c:v>
                </c:pt>
                <c:pt idx="8">
                  <c:v>0.56834277506707009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BB-447C-8848-1DAFE3F5F4C4}"/>
            </c:ext>
          </c:extLst>
        </c:ser>
        <c:ser>
          <c:idx val="2"/>
          <c:order val="2"/>
          <c:tx>
            <c:strRef>
              <c:f>'port 21'!$D$37</c:f>
              <c:strCache>
                <c:ptCount val="1"/>
                <c:pt idx="0">
                  <c:v>ISOF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'port 21'!$A$38:$A$46</c:f>
              <c:numCache>
                <c:formatCode>0.00%</c:formatCode>
                <c:ptCount val="9"/>
                <c:pt idx="0" formatCode="0%">
                  <c:v>0</c:v>
                </c:pt>
                <c:pt idx="1">
                  <c:v>5.0000000000000001E-4</c:v>
                </c:pt>
                <c:pt idx="2">
                  <c:v>1E-3</c:v>
                </c:pt>
                <c:pt idx="3">
                  <c:v>1.5E-3</c:v>
                </c:pt>
                <c:pt idx="4">
                  <c:v>2E-3</c:v>
                </c:pt>
                <c:pt idx="5">
                  <c:v>2.5000000000000001E-3</c:v>
                </c:pt>
                <c:pt idx="6">
                  <c:v>3.0000000000000001E-3</c:v>
                </c:pt>
                <c:pt idx="7">
                  <c:v>3.5000000000000001E-3</c:v>
                </c:pt>
                <c:pt idx="8">
                  <c:v>3.8999999999999998E-3</c:v>
                </c:pt>
              </c:numCache>
            </c:numRef>
          </c:cat>
          <c:val>
            <c:numRef>
              <c:f>'port 21'!$D$38:$D$46</c:f>
              <c:numCache>
                <c:formatCode>General</c:formatCode>
                <c:ptCount val="9"/>
                <c:pt idx="0">
                  <c:v>0.57071254233641466</c:v>
                </c:pt>
                <c:pt idx="1">
                  <c:v>0.51317639169641593</c:v>
                </c:pt>
                <c:pt idx="2">
                  <c:v>0.55092716487753368</c:v>
                </c:pt>
                <c:pt idx="3">
                  <c:v>0.53819821501372067</c:v>
                </c:pt>
                <c:pt idx="4">
                  <c:v>0.55434824974855668</c:v>
                </c:pt>
                <c:pt idx="5">
                  <c:v>0.55782910897146321</c:v>
                </c:pt>
                <c:pt idx="6">
                  <c:v>0.55611865839493213</c:v>
                </c:pt>
                <c:pt idx="7">
                  <c:v>0.56118012882729484</c:v>
                </c:pt>
                <c:pt idx="8">
                  <c:v>0.56370256667060958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BB-447C-8848-1DAFE3F5F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8230080"/>
        <c:axId val="898247968"/>
      </c:lineChart>
      <c:catAx>
        <c:axId val="89823008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98247968"/>
        <c:crosses val="autoZero"/>
        <c:auto val="1"/>
        <c:lblAlgn val="ctr"/>
        <c:lblOffset val="100"/>
        <c:noMultiLvlLbl val="0"/>
      </c:catAx>
      <c:valAx>
        <c:axId val="89824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9823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Detection Rate Port 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'port 21'!$B$52</c:f>
              <c:strCache>
                <c:ptCount val="1"/>
                <c:pt idx="0">
                  <c:v>OCSVM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'port 21'!$A$53:$A$61</c:f>
              <c:numCache>
                <c:formatCode>0.00%</c:formatCode>
                <c:ptCount val="9"/>
                <c:pt idx="0" formatCode="0%">
                  <c:v>0</c:v>
                </c:pt>
                <c:pt idx="1">
                  <c:v>5.0000000000000001E-4</c:v>
                </c:pt>
                <c:pt idx="2">
                  <c:v>1E-3</c:v>
                </c:pt>
                <c:pt idx="3">
                  <c:v>1.5E-3</c:v>
                </c:pt>
                <c:pt idx="4">
                  <c:v>2E-3</c:v>
                </c:pt>
                <c:pt idx="5">
                  <c:v>2.5000000000000001E-3</c:v>
                </c:pt>
                <c:pt idx="6">
                  <c:v>3.0000000000000001E-3</c:v>
                </c:pt>
                <c:pt idx="7">
                  <c:v>3.5000000000000001E-3</c:v>
                </c:pt>
                <c:pt idx="8">
                  <c:v>3.8999999999999998E-3</c:v>
                </c:pt>
              </c:numCache>
            </c:numRef>
          </c:cat>
          <c:val>
            <c:numRef>
              <c:f>'port 21'!$B$53:$B$61</c:f>
              <c:numCache>
                <c:formatCode>General</c:formatCode>
                <c:ptCount val="9"/>
                <c:pt idx="0">
                  <c:v>0.91469004847559932</c:v>
                </c:pt>
                <c:pt idx="1">
                  <c:v>0.81504125640223568</c:v>
                </c:pt>
                <c:pt idx="2">
                  <c:v>0.78145912105622017</c:v>
                </c:pt>
                <c:pt idx="3">
                  <c:v>0.75053846159800053</c:v>
                </c:pt>
                <c:pt idx="4">
                  <c:v>0.82273583552267571</c:v>
                </c:pt>
                <c:pt idx="5">
                  <c:v>0.80057446710377089</c:v>
                </c:pt>
                <c:pt idx="6">
                  <c:v>0.76073555748476573</c:v>
                </c:pt>
                <c:pt idx="7">
                  <c:v>0.74241053698917792</c:v>
                </c:pt>
                <c:pt idx="8">
                  <c:v>0.74668552229342511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C8-4FFA-BCD1-9BA43231AD19}"/>
            </c:ext>
          </c:extLst>
        </c:ser>
        <c:ser>
          <c:idx val="1"/>
          <c:order val="1"/>
          <c:tx>
            <c:strRef>
              <c:f>'port 21'!$C$52</c:f>
              <c:strCache>
                <c:ptCount val="1"/>
                <c:pt idx="0">
                  <c:v>LOF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'port 21'!$A$53:$A$61</c:f>
              <c:numCache>
                <c:formatCode>0.00%</c:formatCode>
                <c:ptCount val="9"/>
                <c:pt idx="0" formatCode="0%">
                  <c:v>0</c:v>
                </c:pt>
                <c:pt idx="1">
                  <c:v>5.0000000000000001E-4</c:v>
                </c:pt>
                <c:pt idx="2">
                  <c:v>1E-3</c:v>
                </c:pt>
                <c:pt idx="3">
                  <c:v>1.5E-3</c:v>
                </c:pt>
                <c:pt idx="4">
                  <c:v>2E-3</c:v>
                </c:pt>
                <c:pt idx="5">
                  <c:v>2.5000000000000001E-3</c:v>
                </c:pt>
                <c:pt idx="6">
                  <c:v>3.0000000000000001E-3</c:v>
                </c:pt>
                <c:pt idx="7">
                  <c:v>3.5000000000000001E-3</c:v>
                </c:pt>
                <c:pt idx="8">
                  <c:v>3.8999999999999998E-3</c:v>
                </c:pt>
              </c:numCache>
            </c:numRef>
          </c:cat>
          <c:val>
            <c:numRef>
              <c:f>'port 21'!$C$53:$C$61</c:f>
              <c:numCache>
                <c:formatCode>General</c:formatCode>
                <c:ptCount val="9"/>
                <c:pt idx="0">
                  <c:v>0.97201662737785666</c:v>
                </c:pt>
                <c:pt idx="1">
                  <c:v>0.67811730519680646</c:v>
                </c:pt>
                <c:pt idx="2">
                  <c:v>0.66933559233317508</c:v>
                </c:pt>
                <c:pt idx="3">
                  <c:v>0.62214777043244573</c:v>
                </c:pt>
                <c:pt idx="4">
                  <c:v>0.659828568048898</c:v>
                </c:pt>
                <c:pt idx="5">
                  <c:v>0.68191057461391225</c:v>
                </c:pt>
                <c:pt idx="6">
                  <c:v>0.60030098711664071</c:v>
                </c:pt>
                <c:pt idx="7">
                  <c:v>0.58382744279526022</c:v>
                </c:pt>
                <c:pt idx="8">
                  <c:v>0.59810099582533638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C8-4FFA-BCD1-9BA43231AD19}"/>
            </c:ext>
          </c:extLst>
        </c:ser>
        <c:ser>
          <c:idx val="2"/>
          <c:order val="2"/>
          <c:tx>
            <c:strRef>
              <c:f>'port 21'!$D$52</c:f>
              <c:strCache>
                <c:ptCount val="1"/>
                <c:pt idx="0">
                  <c:v>ISOF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'port 21'!$A$53:$A$61</c:f>
              <c:numCache>
                <c:formatCode>0.00%</c:formatCode>
                <c:ptCount val="9"/>
                <c:pt idx="0" formatCode="0%">
                  <c:v>0</c:v>
                </c:pt>
                <c:pt idx="1">
                  <c:v>5.0000000000000001E-4</c:v>
                </c:pt>
                <c:pt idx="2">
                  <c:v>1E-3</c:v>
                </c:pt>
                <c:pt idx="3">
                  <c:v>1.5E-3</c:v>
                </c:pt>
                <c:pt idx="4">
                  <c:v>2E-3</c:v>
                </c:pt>
                <c:pt idx="5">
                  <c:v>2.5000000000000001E-3</c:v>
                </c:pt>
                <c:pt idx="6">
                  <c:v>3.0000000000000001E-3</c:v>
                </c:pt>
                <c:pt idx="7">
                  <c:v>3.5000000000000001E-3</c:v>
                </c:pt>
                <c:pt idx="8">
                  <c:v>3.8999999999999998E-3</c:v>
                </c:pt>
              </c:numCache>
            </c:numRef>
          </c:cat>
          <c:val>
            <c:numRef>
              <c:f>'port 21'!$D$53:$D$61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C8-4FFA-BCD1-9BA43231A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7959391"/>
        <c:axId val="1187983519"/>
      </c:lineChart>
      <c:catAx>
        <c:axId val="1187959391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187983519"/>
        <c:crosses val="autoZero"/>
        <c:auto val="1"/>
        <c:lblAlgn val="ctr"/>
        <c:lblOffset val="100"/>
        <c:noMultiLvlLbl val="0"/>
      </c:catAx>
      <c:valAx>
        <c:axId val="1187983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187959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False</a:t>
            </a:r>
            <a:r>
              <a:rPr lang="en-US" baseline="0"/>
              <a:t> Positive Rate port 21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'port 21'!$B$63:$B$64</c:f>
              <c:strCache>
                <c:ptCount val="2"/>
                <c:pt idx="0">
                  <c:v>FPR</c:v>
                </c:pt>
                <c:pt idx="1">
                  <c:v>OCSVM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'port 21'!$A$65:$A$73</c:f>
              <c:numCache>
                <c:formatCode>0.00%</c:formatCode>
                <c:ptCount val="9"/>
                <c:pt idx="0" formatCode="0%">
                  <c:v>0</c:v>
                </c:pt>
                <c:pt idx="1">
                  <c:v>5.0000000000000001E-4</c:v>
                </c:pt>
                <c:pt idx="2">
                  <c:v>1E-3</c:v>
                </c:pt>
                <c:pt idx="3">
                  <c:v>1.5E-3</c:v>
                </c:pt>
                <c:pt idx="4">
                  <c:v>2E-3</c:v>
                </c:pt>
                <c:pt idx="5">
                  <c:v>2.5000000000000001E-3</c:v>
                </c:pt>
                <c:pt idx="6">
                  <c:v>3.0000000000000001E-3</c:v>
                </c:pt>
                <c:pt idx="7">
                  <c:v>3.5000000000000001E-3</c:v>
                </c:pt>
                <c:pt idx="8">
                  <c:v>3.8999999999999998E-3</c:v>
                </c:pt>
              </c:numCache>
            </c:numRef>
          </c:cat>
          <c:val>
            <c:numRef>
              <c:f>'port 21'!$B$65:$B$73</c:f>
              <c:numCache>
                <c:formatCode>General</c:formatCode>
                <c:ptCount val="9"/>
                <c:pt idx="0">
                  <c:v>2.3624147821633818E-2</c:v>
                </c:pt>
                <c:pt idx="1">
                  <c:v>2.2139248337361622E-2</c:v>
                </c:pt>
                <c:pt idx="2">
                  <c:v>2.1250170847949636E-2</c:v>
                </c:pt>
                <c:pt idx="3">
                  <c:v>2.1559463014278912E-2</c:v>
                </c:pt>
                <c:pt idx="4">
                  <c:v>2.3940183505731457E-2</c:v>
                </c:pt>
                <c:pt idx="5">
                  <c:v>2.4232397736919417E-2</c:v>
                </c:pt>
                <c:pt idx="6">
                  <c:v>2.1485771352557345E-2</c:v>
                </c:pt>
                <c:pt idx="7">
                  <c:v>2.3410255133161455E-2</c:v>
                </c:pt>
                <c:pt idx="8">
                  <c:v>2.0776682317521632E-2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1F-4EC3-A9E1-A756DC348708}"/>
            </c:ext>
          </c:extLst>
        </c:ser>
        <c:ser>
          <c:idx val="1"/>
          <c:order val="1"/>
          <c:tx>
            <c:strRef>
              <c:f>'port 21'!$C$63:$C$64</c:f>
              <c:strCache>
                <c:ptCount val="2"/>
                <c:pt idx="0">
                  <c:v>FPR</c:v>
                </c:pt>
                <c:pt idx="1">
                  <c:v>LOF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'port 21'!$A$65:$A$73</c:f>
              <c:numCache>
                <c:formatCode>0.00%</c:formatCode>
                <c:ptCount val="9"/>
                <c:pt idx="0" formatCode="0%">
                  <c:v>0</c:v>
                </c:pt>
                <c:pt idx="1">
                  <c:v>5.0000000000000001E-4</c:v>
                </c:pt>
                <c:pt idx="2">
                  <c:v>1E-3</c:v>
                </c:pt>
                <c:pt idx="3">
                  <c:v>1.5E-3</c:v>
                </c:pt>
                <c:pt idx="4">
                  <c:v>2E-3</c:v>
                </c:pt>
                <c:pt idx="5">
                  <c:v>2.5000000000000001E-3</c:v>
                </c:pt>
                <c:pt idx="6">
                  <c:v>3.0000000000000001E-3</c:v>
                </c:pt>
                <c:pt idx="7">
                  <c:v>3.5000000000000001E-3</c:v>
                </c:pt>
                <c:pt idx="8">
                  <c:v>3.8999999999999998E-3</c:v>
                </c:pt>
              </c:numCache>
            </c:numRef>
          </c:cat>
          <c:val>
            <c:numRef>
              <c:f>'port 21'!$C$65:$C$73</c:f>
              <c:numCache>
                <c:formatCode>General</c:formatCode>
                <c:ptCount val="9"/>
                <c:pt idx="0">
                  <c:v>1.3397935257429992E-2</c:v>
                </c:pt>
                <c:pt idx="1">
                  <c:v>1.1709316467877727E-2</c:v>
                </c:pt>
                <c:pt idx="2">
                  <c:v>1.2037949584674433E-2</c:v>
                </c:pt>
                <c:pt idx="3">
                  <c:v>1.2149304487968462E-2</c:v>
                </c:pt>
                <c:pt idx="4">
                  <c:v>1.2230177262135067E-2</c:v>
                </c:pt>
                <c:pt idx="5">
                  <c:v>1.2638752766886962E-2</c:v>
                </c:pt>
                <c:pt idx="6">
                  <c:v>1.2634609908881734E-2</c:v>
                </c:pt>
                <c:pt idx="7">
                  <c:v>1.2003029238338396E-2</c:v>
                </c:pt>
                <c:pt idx="8">
                  <c:v>1.2609690402574356E-2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1F-4EC3-A9E1-A756DC348708}"/>
            </c:ext>
          </c:extLst>
        </c:ser>
        <c:ser>
          <c:idx val="2"/>
          <c:order val="2"/>
          <c:tx>
            <c:strRef>
              <c:f>'port 21'!$D$63:$D$64</c:f>
              <c:strCache>
                <c:ptCount val="2"/>
                <c:pt idx="0">
                  <c:v>FPR</c:v>
                </c:pt>
                <c:pt idx="1">
                  <c:v>ISOF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'port 21'!$A$65:$A$73</c:f>
              <c:numCache>
                <c:formatCode>0.00%</c:formatCode>
                <c:ptCount val="9"/>
                <c:pt idx="0" formatCode="0%">
                  <c:v>0</c:v>
                </c:pt>
                <c:pt idx="1">
                  <c:v>5.0000000000000001E-4</c:v>
                </c:pt>
                <c:pt idx="2">
                  <c:v>1E-3</c:v>
                </c:pt>
                <c:pt idx="3">
                  <c:v>1.5E-3</c:v>
                </c:pt>
                <c:pt idx="4">
                  <c:v>2E-3</c:v>
                </c:pt>
                <c:pt idx="5">
                  <c:v>2.5000000000000001E-3</c:v>
                </c:pt>
                <c:pt idx="6">
                  <c:v>3.0000000000000001E-3</c:v>
                </c:pt>
                <c:pt idx="7">
                  <c:v>3.5000000000000001E-3</c:v>
                </c:pt>
                <c:pt idx="8">
                  <c:v>3.8999999999999998E-3</c:v>
                </c:pt>
              </c:numCache>
            </c:numRef>
          </c:cat>
          <c:val>
            <c:numRef>
              <c:f>'port 21'!$D$65:$D$73</c:f>
              <c:numCache>
                <c:formatCode>General</c:formatCode>
                <c:ptCount val="9"/>
                <c:pt idx="0">
                  <c:v>7.2202823667993535E-2</c:v>
                </c:pt>
                <c:pt idx="1">
                  <c:v>7.7612113972800198E-2</c:v>
                </c:pt>
                <c:pt idx="2">
                  <c:v>7.6844515715587897E-2</c:v>
                </c:pt>
                <c:pt idx="3">
                  <c:v>7.6648407523010095E-2</c:v>
                </c:pt>
                <c:pt idx="4">
                  <c:v>9.126318948138655E-2</c:v>
                </c:pt>
                <c:pt idx="5">
                  <c:v>8.3021696741808385E-2</c:v>
                </c:pt>
                <c:pt idx="6">
                  <c:v>7.6083825384697754E-2</c:v>
                </c:pt>
                <c:pt idx="7">
                  <c:v>7.5474240521785765E-2</c:v>
                </c:pt>
                <c:pt idx="8">
                  <c:v>7.5022816479907828E-2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1F-4EC3-A9E1-A756DC348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5902975"/>
        <c:axId val="1265903391"/>
      </c:lineChart>
      <c:catAx>
        <c:axId val="1265902975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265903391"/>
        <c:crosses val="autoZero"/>
        <c:auto val="1"/>
        <c:lblAlgn val="ctr"/>
        <c:lblOffset val="100"/>
        <c:noMultiLvlLbl val="0"/>
      </c:catAx>
      <c:valAx>
        <c:axId val="1265903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265902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F2-score</a:t>
            </a:r>
            <a:r>
              <a:rPr lang="en-US" baseline="0"/>
              <a:t> port 25 (SMTP)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'port 25'!$B$32</c:f>
              <c:strCache>
                <c:ptCount val="1"/>
                <c:pt idx="0">
                  <c:v>OCSVM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'port 25'!$A$33:$A$40</c:f>
              <c:numCache>
                <c:formatCode>0.00%</c:formatCode>
                <c:ptCount val="8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</c:numCache>
            </c:numRef>
          </c:cat>
          <c:val>
            <c:numRef>
              <c:f>'port 25'!$B$33:$B$40</c:f>
              <c:numCache>
                <c:formatCode>General</c:formatCode>
                <c:ptCount val="8"/>
                <c:pt idx="0">
                  <c:v>0.18286961348530997</c:v>
                </c:pt>
                <c:pt idx="1">
                  <c:v>0.18623412312926546</c:v>
                </c:pt>
                <c:pt idx="2">
                  <c:v>0.18722114433431117</c:v>
                </c:pt>
                <c:pt idx="3">
                  <c:v>0.18852004625092131</c:v>
                </c:pt>
                <c:pt idx="4">
                  <c:v>0.18564223352414752</c:v>
                </c:pt>
                <c:pt idx="5">
                  <c:v>0.18741885238114467</c:v>
                </c:pt>
                <c:pt idx="6">
                  <c:v>0.17413673809366181</c:v>
                </c:pt>
                <c:pt idx="7">
                  <c:v>0.17288015146745761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C5-4BC4-A2B1-CC4A40CBDB06}"/>
            </c:ext>
          </c:extLst>
        </c:ser>
        <c:ser>
          <c:idx val="1"/>
          <c:order val="1"/>
          <c:tx>
            <c:strRef>
              <c:f>'port 25'!$C$32</c:f>
              <c:strCache>
                <c:ptCount val="1"/>
                <c:pt idx="0">
                  <c:v>LOF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'port 25'!$A$33:$A$40</c:f>
              <c:numCache>
                <c:formatCode>0.00%</c:formatCode>
                <c:ptCount val="8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</c:numCache>
            </c:numRef>
          </c:cat>
          <c:val>
            <c:numRef>
              <c:f>'port 25'!$C$33:$C$40</c:f>
              <c:numCache>
                <c:formatCode>General</c:formatCode>
                <c:ptCount val="8"/>
                <c:pt idx="0">
                  <c:v>0.77275782795983672</c:v>
                </c:pt>
                <c:pt idx="1">
                  <c:v>0.32672294376969174</c:v>
                </c:pt>
                <c:pt idx="2">
                  <c:v>0.22304453910203662</c:v>
                </c:pt>
                <c:pt idx="3">
                  <c:v>0.20557238636454991</c:v>
                </c:pt>
                <c:pt idx="4">
                  <c:v>0.18199532203252997</c:v>
                </c:pt>
                <c:pt idx="5">
                  <c:v>0.20442756803130591</c:v>
                </c:pt>
                <c:pt idx="6">
                  <c:v>0.20331748105124373</c:v>
                </c:pt>
                <c:pt idx="7">
                  <c:v>0.21321236416574185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C5-4BC4-A2B1-CC4A40CBDB06}"/>
            </c:ext>
          </c:extLst>
        </c:ser>
        <c:ser>
          <c:idx val="2"/>
          <c:order val="2"/>
          <c:tx>
            <c:strRef>
              <c:f>'port 25'!$D$32</c:f>
              <c:strCache>
                <c:ptCount val="1"/>
                <c:pt idx="0">
                  <c:v>ISOF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'port 25'!$A$33:$A$40</c:f>
              <c:numCache>
                <c:formatCode>0.00%</c:formatCode>
                <c:ptCount val="8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</c:numCache>
            </c:numRef>
          </c:cat>
          <c:val>
            <c:numRef>
              <c:f>'port 25'!$D$33:$D$40</c:f>
              <c:numCache>
                <c:formatCode>General</c:formatCode>
                <c:ptCount val="8"/>
                <c:pt idx="0">
                  <c:v>0.86610561326435509</c:v>
                </c:pt>
                <c:pt idx="1">
                  <c:v>0.85949483764714307</c:v>
                </c:pt>
                <c:pt idx="2">
                  <c:v>0.87094865487689022</c:v>
                </c:pt>
                <c:pt idx="3">
                  <c:v>0.88591833869463876</c:v>
                </c:pt>
                <c:pt idx="4">
                  <c:v>0.87159373911060267</c:v>
                </c:pt>
                <c:pt idx="5">
                  <c:v>0.88723153451203884</c:v>
                </c:pt>
                <c:pt idx="6">
                  <c:v>0.88630813987103363</c:v>
                </c:pt>
                <c:pt idx="7">
                  <c:v>0.8876855860369558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C5-4BC4-A2B1-CC4A40CBD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3514848"/>
        <c:axId val="913512352"/>
      </c:lineChart>
      <c:catAx>
        <c:axId val="91351484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913512352"/>
        <c:crosses val="autoZero"/>
        <c:auto val="1"/>
        <c:lblAlgn val="ctr"/>
        <c:lblOffset val="100"/>
        <c:noMultiLvlLbl val="0"/>
      </c:catAx>
      <c:valAx>
        <c:axId val="91351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91351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Detection</a:t>
            </a:r>
            <a:r>
              <a:rPr lang="en-US" baseline="0"/>
              <a:t> rate port 25 (SMTP)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'port 25'!$B$47</c:f>
              <c:strCache>
                <c:ptCount val="1"/>
                <c:pt idx="0">
                  <c:v>OCSVM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'port 25'!$A$48:$A$55</c:f>
              <c:numCache>
                <c:formatCode>0.00%</c:formatCode>
                <c:ptCount val="8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</c:numCache>
            </c:numRef>
          </c:cat>
          <c:val>
            <c:numRef>
              <c:f>'port 25'!$B$48:$B$55</c:f>
              <c:numCache>
                <c:formatCode>General</c:formatCode>
                <c:ptCount val="8"/>
                <c:pt idx="0">
                  <c:v>0.99721693830055047</c:v>
                </c:pt>
                <c:pt idx="1">
                  <c:v>0.99722961808977706</c:v>
                </c:pt>
                <c:pt idx="2">
                  <c:v>0.99724508459076366</c:v>
                </c:pt>
                <c:pt idx="3">
                  <c:v>0.99583101497658466</c:v>
                </c:pt>
                <c:pt idx="4">
                  <c:v>0.99583705259809874</c:v>
                </c:pt>
                <c:pt idx="5">
                  <c:v>0.98335607939467351</c:v>
                </c:pt>
                <c:pt idx="6">
                  <c:v>0.94432971659514386</c:v>
                </c:pt>
                <c:pt idx="7">
                  <c:v>0.8710079975273346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ED-4652-B2A9-59A01230BB8F}"/>
            </c:ext>
          </c:extLst>
        </c:ser>
        <c:ser>
          <c:idx val="1"/>
          <c:order val="1"/>
          <c:tx>
            <c:strRef>
              <c:f>'port 25'!$C$47</c:f>
              <c:strCache>
                <c:ptCount val="1"/>
                <c:pt idx="0">
                  <c:v>LOF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'port 25'!$A$48:$A$55</c:f>
              <c:numCache>
                <c:formatCode>0.00%</c:formatCode>
                <c:ptCount val="8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</c:numCache>
            </c:numRef>
          </c:cat>
          <c:val>
            <c:numRef>
              <c:f>'port 25'!$C$48:$C$55</c:f>
              <c:numCache>
                <c:formatCode>General</c:formatCode>
                <c:ptCount val="8"/>
                <c:pt idx="0">
                  <c:v>0.99907597733166842</c:v>
                </c:pt>
                <c:pt idx="1">
                  <c:v>0.38133019886498115</c:v>
                </c:pt>
                <c:pt idx="2">
                  <c:v>0.25436671239140374</c:v>
                </c:pt>
                <c:pt idx="3">
                  <c:v>0.23436873721683849</c:v>
                </c:pt>
                <c:pt idx="4">
                  <c:v>0.20676478685620381</c:v>
                </c:pt>
                <c:pt idx="5">
                  <c:v>0.23301454695347057</c:v>
                </c:pt>
                <c:pt idx="6">
                  <c:v>0.2313548174253455</c:v>
                </c:pt>
                <c:pt idx="7">
                  <c:v>0.24362451544771987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ED-4652-B2A9-59A01230BB8F}"/>
            </c:ext>
          </c:extLst>
        </c:ser>
        <c:ser>
          <c:idx val="2"/>
          <c:order val="2"/>
          <c:tx>
            <c:strRef>
              <c:f>'port 25'!$D$47</c:f>
              <c:strCache>
                <c:ptCount val="1"/>
                <c:pt idx="0">
                  <c:v>ISOF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'port 25'!$A$48:$A$55</c:f>
              <c:numCache>
                <c:formatCode>0.00%</c:formatCode>
                <c:ptCount val="8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</c:numCache>
            </c:numRef>
          </c:cat>
          <c:val>
            <c:numRef>
              <c:f>'port 25'!$D$48:$D$55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ED-4652-B2A9-59A01230B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9535663"/>
        <c:axId val="1089533167"/>
      </c:lineChart>
      <c:catAx>
        <c:axId val="1089535663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089533167"/>
        <c:crosses val="autoZero"/>
        <c:auto val="1"/>
        <c:lblAlgn val="ctr"/>
        <c:lblOffset val="100"/>
        <c:noMultiLvlLbl val="0"/>
      </c:catAx>
      <c:valAx>
        <c:axId val="1089533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089535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False positive rate port 25 (SMTP)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'port 25'!$B$60</c:f>
              <c:strCache>
                <c:ptCount val="1"/>
                <c:pt idx="0">
                  <c:v>OCSVM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'port 25'!$A$61:$A$68</c:f>
              <c:numCache>
                <c:formatCode>0.00%</c:formatCode>
                <c:ptCount val="8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</c:numCache>
            </c:numRef>
          </c:cat>
          <c:val>
            <c:numRef>
              <c:f>'port 25'!$B$61:$B$68</c:f>
              <c:numCache>
                <c:formatCode>General</c:formatCode>
                <c:ptCount val="8"/>
                <c:pt idx="0">
                  <c:v>0.3848762306533986</c:v>
                </c:pt>
                <c:pt idx="1">
                  <c:v>0.378121957354147</c:v>
                </c:pt>
                <c:pt idx="2">
                  <c:v>0.37786206003129835</c:v>
                </c:pt>
                <c:pt idx="3">
                  <c:v>0.37067430662568013</c:v>
                </c:pt>
                <c:pt idx="4">
                  <c:v>0.37863070003468979</c:v>
                </c:pt>
                <c:pt idx="5">
                  <c:v>0.36855495296551249</c:v>
                </c:pt>
                <c:pt idx="6">
                  <c:v>0.39318364590695293</c:v>
                </c:pt>
                <c:pt idx="7">
                  <c:v>0.35251212316413927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E4-460E-BDD3-B075C1314B84}"/>
            </c:ext>
          </c:extLst>
        </c:ser>
        <c:ser>
          <c:idx val="1"/>
          <c:order val="1"/>
          <c:tx>
            <c:strRef>
              <c:f>'port 25'!$C$60</c:f>
              <c:strCache>
                <c:ptCount val="1"/>
                <c:pt idx="0">
                  <c:v>LOF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'port 25'!$A$61:$A$68</c:f>
              <c:numCache>
                <c:formatCode>0.00%</c:formatCode>
                <c:ptCount val="8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</c:numCache>
            </c:numRef>
          </c:cat>
          <c:val>
            <c:numRef>
              <c:f>'port 25'!$C$61:$C$68</c:f>
              <c:numCache>
                <c:formatCode>General</c:formatCode>
                <c:ptCount val="8"/>
                <c:pt idx="0">
                  <c:v>2.5322216088499338E-2</c:v>
                </c:pt>
                <c:pt idx="1">
                  <c:v>2.5249824126725023E-2</c:v>
                </c:pt>
                <c:pt idx="2">
                  <c:v>2.5279299371706008E-2</c:v>
                </c:pt>
                <c:pt idx="3">
                  <c:v>2.5373724944657953E-2</c:v>
                </c:pt>
                <c:pt idx="4">
                  <c:v>2.5538272259009245E-2</c:v>
                </c:pt>
                <c:pt idx="5">
                  <c:v>2.5418420972986397E-2</c:v>
                </c:pt>
                <c:pt idx="6">
                  <c:v>2.5458095966267868E-2</c:v>
                </c:pt>
                <c:pt idx="7">
                  <c:v>2.5469174315880153E-2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E4-460E-BDD3-B075C1314B84}"/>
            </c:ext>
          </c:extLst>
        </c:ser>
        <c:ser>
          <c:idx val="2"/>
          <c:order val="2"/>
          <c:tx>
            <c:strRef>
              <c:f>'port 25'!$D$60</c:f>
              <c:strCache>
                <c:ptCount val="1"/>
                <c:pt idx="0">
                  <c:v>ISOF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'port 25'!$A$61:$A$68</c:f>
              <c:numCache>
                <c:formatCode>0.00%</c:formatCode>
                <c:ptCount val="8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</c:numCache>
            </c:numRef>
          </c:cat>
          <c:val>
            <c:numRef>
              <c:f>'port 25'!$D$61:$D$68</c:f>
              <c:numCache>
                <c:formatCode>General</c:formatCode>
                <c:ptCount val="8"/>
                <c:pt idx="0">
                  <c:v>1.3370386653204338E-2</c:v>
                </c:pt>
                <c:pt idx="1">
                  <c:v>1.4195912910059437E-2</c:v>
                </c:pt>
                <c:pt idx="2">
                  <c:v>1.2956813523262634E-2</c:v>
                </c:pt>
                <c:pt idx="3">
                  <c:v>1.1143317451181634E-2</c:v>
                </c:pt>
                <c:pt idx="4">
                  <c:v>1.2768944033799523E-2</c:v>
                </c:pt>
                <c:pt idx="5">
                  <c:v>1.1021804283282069E-2</c:v>
                </c:pt>
                <c:pt idx="6">
                  <c:v>1.119802205803124E-2</c:v>
                </c:pt>
                <c:pt idx="7">
                  <c:v>1.0974690597117342E-2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E4-460E-BDD3-B075C1314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9541071"/>
        <c:axId val="1089541903"/>
      </c:lineChart>
      <c:catAx>
        <c:axId val="1089541071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089541903"/>
        <c:crosses val="autoZero"/>
        <c:auto val="1"/>
        <c:lblAlgn val="ctr"/>
        <c:lblOffset val="100"/>
        <c:noMultiLvlLbl val="0"/>
      </c:catAx>
      <c:valAx>
        <c:axId val="108954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08954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F2-score port 80 HTTP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'port 80'!$B$36</c:f>
              <c:strCache>
                <c:ptCount val="1"/>
                <c:pt idx="0">
                  <c:v>OCSVM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'port 80'!$A$37:$A$45</c:f>
              <c:numCache>
                <c:formatCode>0.00%</c:formatCode>
                <c:ptCount val="9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</c:numCache>
            </c:numRef>
          </c:cat>
          <c:val>
            <c:numRef>
              <c:f>'port 80'!$B$37:$B$45</c:f>
              <c:numCache>
                <c:formatCode>General</c:formatCode>
                <c:ptCount val="9"/>
                <c:pt idx="0">
                  <c:v>0.3323604741199595</c:v>
                </c:pt>
                <c:pt idx="1">
                  <c:v>0.31402226861517052</c:v>
                </c:pt>
                <c:pt idx="2">
                  <c:v>0.29645390070921984</c:v>
                </c:pt>
                <c:pt idx="3">
                  <c:v>0.31038776236214871</c:v>
                </c:pt>
                <c:pt idx="4">
                  <c:v>0.29738562091503268</c:v>
                </c:pt>
                <c:pt idx="5">
                  <c:v>0.29127338004516762</c:v>
                </c:pt>
                <c:pt idx="6">
                  <c:v>0.29760403530895335</c:v>
                </c:pt>
                <c:pt idx="7">
                  <c:v>0.27320059503375671</c:v>
                </c:pt>
                <c:pt idx="8">
                  <c:v>0.2918191403584941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B2-4A2F-B1C5-5633FAC1F0C4}"/>
            </c:ext>
          </c:extLst>
        </c:ser>
        <c:ser>
          <c:idx val="1"/>
          <c:order val="1"/>
          <c:tx>
            <c:strRef>
              <c:f>'port 80'!$C$36</c:f>
              <c:strCache>
                <c:ptCount val="1"/>
                <c:pt idx="0">
                  <c:v>LOF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'port 80'!$A$37:$A$45</c:f>
              <c:numCache>
                <c:formatCode>0.00%</c:formatCode>
                <c:ptCount val="9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</c:numCache>
            </c:numRef>
          </c:cat>
          <c:val>
            <c:numRef>
              <c:f>'port 80'!$C$37:$C$45</c:f>
              <c:numCache>
                <c:formatCode>General</c:formatCode>
                <c:ptCount val="9"/>
                <c:pt idx="0">
                  <c:v>0.64801799269046945</c:v>
                </c:pt>
                <c:pt idx="1">
                  <c:v>0.40826292914001072</c:v>
                </c:pt>
                <c:pt idx="2">
                  <c:v>0.29907264296754249</c:v>
                </c:pt>
                <c:pt idx="3">
                  <c:v>0.20325927245202369</c:v>
                </c:pt>
                <c:pt idx="4">
                  <c:v>0.2114213197969543</c:v>
                </c:pt>
                <c:pt idx="5">
                  <c:v>0.12530479544838796</c:v>
                </c:pt>
                <c:pt idx="6">
                  <c:v>0.19177561981229316</c:v>
                </c:pt>
                <c:pt idx="7">
                  <c:v>0.16711722782010321</c:v>
                </c:pt>
                <c:pt idx="8">
                  <c:v>0.17755452884925324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B2-4A2F-B1C5-5633FAC1F0C4}"/>
            </c:ext>
          </c:extLst>
        </c:ser>
        <c:ser>
          <c:idx val="2"/>
          <c:order val="2"/>
          <c:tx>
            <c:strRef>
              <c:f>'port 80'!$D$36</c:f>
              <c:strCache>
                <c:ptCount val="1"/>
                <c:pt idx="0">
                  <c:v>ISOF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'port 80'!$A$37:$A$45</c:f>
              <c:numCache>
                <c:formatCode>0.00%</c:formatCode>
                <c:ptCount val="9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</c:numCache>
            </c:numRef>
          </c:cat>
          <c:val>
            <c:numRef>
              <c:f>'port 80'!$D$37:$D$45</c:f>
              <c:numCache>
                <c:formatCode>General</c:formatCode>
                <c:ptCount val="9"/>
                <c:pt idx="0">
                  <c:v>0.59081886904007774</c:v>
                </c:pt>
                <c:pt idx="1">
                  <c:v>0.54354539839407046</c:v>
                </c:pt>
                <c:pt idx="2">
                  <c:v>0.4851408054678375</c:v>
                </c:pt>
                <c:pt idx="3">
                  <c:v>0.47675938866597539</c:v>
                </c:pt>
                <c:pt idx="4">
                  <c:v>0.46740626074991398</c:v>
                </c:pt>
                <c:pt idx="5">
                  <c:v>0.57501296421875625</c:v>
                </c:pt>
                <c:pt idx="6">
                  <c:v>0.62175710139829388</c:v>
                </c:pt>
                <c:pt idx="7">
                  <c:v>0.40961617829137431</c:v>
                </c:pt>
                <c:pt idx="8">
                  <c:v>0.63141566677311922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B2-4A2F-B1C5-5633FAC1F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3120400"/>
        <c:axId val="993126224"/>
      </c:lineChart>
      <c:catAx>
        <c:axId val="99312040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993126224"/>
        <c:crosses val="autoZero"/>
        <c:auto val="1"/>
        <c:lblAlgn val="ctr"/>
        <c:lblOffset val="100"/>
        <c:noMultiLvlLbl val="0"/>
      </c:catAx>
      <c:valAx>
        <c:axId val="99312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99312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Detection rate port 80 (HTTP)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'port 80'!$B$50</c:f>
              <c:strCache>
                <c:ptCount val="1"/>
                <c:pt idx="0">
                  <c:v>OCSVM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'port 80'!$A$51:$A$59</c:f>
              <c:numCache>
                <c:formatCode>0.00%</c:formatCode>
                <c:ptCount val="9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</c:numCache>
            </c:numRef>
          </c:cat>
          <c:val>
            <c:numRef>
              <c:f>'port 80'!$B$51:$B$59</c:f>
              <c:numCache>
                <c:formatCode>General</c:formatCode>
                <c:ptCount val="9"/>
                <c:pt idx="0">
                  <c:v>0.32708089097303633</c:v>
                </c:pt>
                <c:pt idx="1">
                  <c:v>0.31685196021064949</c:v>
                </c:pt>
                <c:pt idx="2">
                  <c:v>0.306361770741718</c:v>
                </c:pt>
                <c:pt idx="3">
                  <c:v>0.30578271028037385</c:v>
                </c:pt>
                <c:pt idx="4">
                  <c:v>0.29277566539923955</c:v>
                </c:pt>
                <c:pt idx="5">
                  <c:v>0.29406606255480855</c:v>
                </c:pt>
                <c:pt idx="6">
                  <c:v>0.27675168572266196</c:v>
                </c:pt>
                <c:pt idx="7">
                  <c:v>0.27956674473067916</c:v>
                </c:pt>
                <c:pt idx="8">
                  <c:v>0.27554904831625182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6-46B2-BD5F-1F2EDD2BBFAD}"/>
            </c:ext>
          </c:extLst>
        </c:ser>
        <c:ser>
          <c:idx val="1"/>
          <c:order val="1"/>
          <c:tx>
            <c:strRef>
              <c:f>'port 80'!$C$50</c:f>
              <c:strCache>
                <c:ptCount val="1"/>
                <c:pt idx="0">
                  <c:v>LOF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'port 80'!$A$51:$A$59</c:f>
              <c:numCache>
                <c:formatCode>0.00%</c:formatCode>
                <c:ptCount val="9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</c:numCache>
            </c:numRef>
          </c:cat>
          <c:val>
            <c:numRef>
              <c:f>'port 80'!$C$51:$C$59</c:f>
              <c:numCache>
                <c:formatCode>General</c:formatCode>
                <c:ptCount val="9"/>
                <c:pt idx="0">
                  <c:v>0.81066822977725672</c:v>
                </c:pt>
                <c:pt idx="1">
                  <c:v>0.48917495611468698</c:v>
                </c:pt>
                <c:pt idx="2">
                  <c:v>0.34036939313984171</c:v>
                </c:pt>
                <c:pt idx="3">
                  <c:v>0.26664719626168226</c:v>
                </c:pt>
                <c:pt idx="4">
                  <c:v>0.24363849078677977</c:v>
                </c:pt>
                <c:pt idx="5">
                  <c:v>0.21631102016954107</c:v>
                </c:pt>
                <c:pt idx="6">
                  <c:v>0.20727059513339197</c:v>
                </c:pt>
                <c:pt idx="7">
                  <c:v>0.19906323185011709</c:v>
                </c:pt>
                <c:pt idx="8">
                  <c:v>0.19355783308931185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66-46B2-BD5F-1F2EDD2BBFAD}"/>
            </c:ext>
          </c:extLst>
        </c:ser>
        <c:ser>
          <c:idx val="2"/>
          <c:order val="2"/>
          <c:tx>
            <c:strRef>
              <c:f>'port 80'!$D$50</c:f>
              <c:strCache>
                <c:ptCount val="1"/>
                <c:pt idx="0">
                  <c:v>ISOF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'port 80'!$A$51:$A$59</c:f>
              <c:numCache>
                <c:formatCode>0.00%</c:formatCode>
                <c:ptCount val="9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</c:numCache>
            </c:numRef>
          </c:cat>
          <c:val>
            <c:numRef>
              <c:f>'port 80'!$D$51:$D$59</c:f>
              <c:numCache>
                <c:formatCode>General</c:formatCode>
                <c:ptCount val="9"/>
                <c:pt idx="0">
                  <c:v>0.8200468933177022</c:v>
                </c:pt>
                <c:pt idx="1">
                  <c:v>0.77238150965476882</c:v>
                </c:pt>
                <c:pt idx="2">
                  <c:v>0.65757842274992673</c:v>
                </c:pt>
                <c:pt idx="3">
                  <c:v>0.61769859813084116</c:v>
                </c:pt>
                <c:pt idx="4">
                  <c:v>0.63585843813980691</c:v>
                </c:pt>
                <c:pt idx="5">
                  <c:v>0.84273604209295527</c:v>
                </c:pt>
                <c:pt idx="6">
                  <c:v>0.82908238053356786</c:v>
                </c:pt>
                <c:pt idx="7">
                  <c:v>0.58108899297423888</c:v>
                </c:pt>
                <c:pt idx="8">
                  <c:v>0.81054172767203514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66-46B2-BD5F-1F2EDD2BB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8723823"/>
        <c:axId val="848720079"/>
      </c:lineChart>
      <c:catAx>
        <c:axId val="848723823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48720079"/>
        <c:crosses val="autoZero"/>
        <c:auto val="1"/>
        <c:lblAlgn val="ctr"/>
        <c:lblOffset val="100"/>
        <c:noMultiLvlLbl val="0"/>
      </c:catAx>
      <c:valAx>
        <c:axId val="84872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48723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False Positive Rate Port 80 (HTTP)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'port 80'!$B$65</c:f>
              <c:strCache>
                <c:ptCount val="1"/>
                <c:pt idx="0">
                  <c:v>OCSVM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'port 80'!$A$66:$A$74</c:f>
              <c:numCache>
                <c:formatCode>0.00%</c:formatCode>
                <c:ptCount val="9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</c:numCache>
            </c:numRef>
          </c:cat>
          <c:val>
            <c:numRef>
              <c:f>'port 80'!$B$66:$B$74</c:f>
              <c:numCache>
                <c:formatCode>General</c:formatCode>
                <c:ptCount val="9"/>
                <c:pt idx="0">
                  <c:v>1.6794526228488493E-2</c:v>
                </c:pt>
                <c:pt idx="1">
                  <c:v>2.0195545458233599E-2</c:v>
                </c:pt>
                <c:pt idx="2">
                  <c:v>2.4222024222024224E-2</c:v>
                </c:pt>
                <c:pt idx="3">
                  <c:v>1.8216452296577229E-2</c:v>
                </c:pt>
                <c:pt idx="4">
                  <c:v>1.7658106900030345E-2</c:v>
                </c:pt>
                <c:pt idx="5">
                  <c:v>2.0538999410668494E-2</c:v>
                </c:pt>
                <c:pt idx="6">
                  <c:v>1.1072423398328691E-2</c:v>
                </c:pt>
                <c:pt idx="7">
                  <c:v>2.3100043630722492E-2</c:v>
                </c:pt>
                <c:pt idx="8">
                  <c:v>1.3307801939336708E-2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B5-459E-8ACC-C523E61BD22E}"/>
            </c:ext>
          </c:extLst>
        </c:ser>
        <c:ser>
          <c:idx val="1"/>
          <c:order val="1"/>
          <c:tx>
            <c:strRef>
              <c:f>'port 80'!$C$65</c:f>
              <c:strCache>
                <c:ptCount val="1"/>
                <c:pt idx="0">
                  <c:v>LOF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'port 80'!$A$66:$A$74</c:f>
              <c:numCache>
                <c:formatCode>0.00%</c:formatCode>
                <c:ptCount val="9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</c:numCache>
            </c:numRef>
          </c:cat>
          <c:val>
            <c:numRef>
              <c:f>'port 80'!$C$66:$C$74</c:f>
              <c:numCache>
                <c:formatCode>General</c:formatCode>
                <c:ptCount val="9"/>
                <c:pt idx="0">
                  <c:v>4.0870827285921625E-2</c:v>
                </c:pt>
                <c:pt idx="1">
                  <c:v>4.1648748427928109E-2</c:v>
                </c:pt>
                <c:pt idx="2">
                  <c:v>3.7991287991287995E-2</c:v>
                </c:pt>
                <c:pt idx="3">
                  <c:v>6.7357112825309109E-2</c:v>
                </c:pt>
                <c:pt idx="4">
                  <c:v>4.2574655326547854E-2</c:v>
                </c:pt>
                <c:pt idx="5">
                  <c:v>0.120287338929328</c:v>
                </c:pt>
                <c:pt idx="6">
                  <c:v>3.553272980501393E-2</c:v>
                </c:pt>
                <c:pt idx="7">
                  <c:v>4.8486660310586106E-2</c:v>
                </c:pt>
                <c:pt idx="8">
                  <c:v>3.7536395351887311E-2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B5-459E-8ACC-C523E61BD22E}"/>
            </c:ext>
          </c:extLst>
        </c:ser>
        <c:ser>
          <c:idx val="2"/>
          <c:order val="2"/>
          <c:tx>
            <c:strRef>
              <c:f>'port 80'!$D$65</c:f>
              <c:strCache>
                <c:ptCount val="1"/>
                <c:pt idx="0">
                  <c:v>ISOF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'port 80'!$A$66:$A$74</c:f>
              <c:numCache>
                <c:formatCode>0.00%</c:formatCode>
                <c:ptCount val="9"/>
                <c:pt idx="0" formatCode="0%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</c:numCache>
            </c:numRef>
          </c:cat>
          <c:val>
            <c:numRef>
              <c:f>'port 80'!$D$66:$D$74</c:f>
              <c:numCache>
                <c:formatCode>General</c:formatCode>
                <c:ptCount val="9"/>
                <c:pt idx="0">
                  <c:v>5.9987559610201122E-2</c:v>
                </c:pt>
                <c:pt idx="1">
                  <c:v>6.4692279605663511E-2</c:v>
                </c:pt>
                <c:pt idx="2">
                  <c:v>5.9647559647559648E-2</c:v>
                </c:pt>
                <c:pt idx="3">
                  <c:v>5.4657937413658479E-2</c:v>
                </c:pt>
                <c:pt idx="4">
                  <c:v>6.0741263214874476E-2</c:v>
                </c:pt>
                <c:pt idx="5">
                  <c:v>6.7709411783444556E-2</c:v>
                </c:pt>
                <c:pt idx="6">
                  <c:v>5.4578690807799445E-2</c:v>
                </c:pt>
                <c:pt idx="7">
                  <c:v>6.9332449945865585E-2</c:v>
                </c:pt>
                <c:pt idx="8">
                  <c:v>4.8011261792968371E-2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B5-459E-8ACC-C523E61BD2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6546927"/>
        <c:axId val="1216537775"/>
      </c:lineChart>
      <c:catAx>
        <c:axId val="1216546927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216537775"/>
        <c:crosses val="autoZero"/>
        <c:auto val="1"/>
        <c:lblAlgn val="ctr"/>
        <c:lblOffset val="100"/>
        <c:noMultiLvlLbl val="0"/>
      </c:catAx>
      <c:valAx>
        <c:axId val="121653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216546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7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D8DF117-F36D-4197-BD9C-D7ED3849AC7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104891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47E158A-1141-4D06-B23B-564A108B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81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1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2C69B06-AE52-4203-9155-65C4258A32D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104891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10489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0FB84E-2805-4468-A00F-CFA6F386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9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21/07/2022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28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21/07/2022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152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21/07/2022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404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406327" y="0"/>
            <a:ext cx="9785672" cy="6857990"/>
          </a:xfrm>
          <a:custGeom>
            <a:avLst/>
            <a:gdLst>
              <a:gd name="connsiteX0" fmla="*/ 7058515 w 9785672"/>
              <a:gd name="connsiteY0" fmla="*/ 5556240 h 6857990"/>
              <a:gd name="connsiteX1" fmla="*/ 8373966 w 9785672"/>
              <a:gd name="connsiteY1" fmla="*/ 5556240 h 6857990"/>
              <a:gd name="connsiteX2" fmla="*/ 8373966 w 9785672"/>
              <a:gd name="connsiteY2" fmla="*/ 6857990 h 6857990"/>
              <a:gd name="connsiteX3" fmla="*/ 7058515 w 9785672"/>
              <a:gd name="connsiteY3" fmla="*/ 6857990 h 6857990"/>
              <a:gd name="connsiteX4" fmla="*/ 8470218 w 9785672"/>
              <a:gd name="connsiteY4" fmla="*/ 5556238 h 6857990"/>
              <a:gd name="connsiteX5" fmla="*/ 9785669 w 9785672"/>
              <a:gd name="connsiteY5" fmla="*/ 5556238 h 6857990"/>
              <a:gd name="connsiteX6" fmla="*/ 9785669 w 9785672"/>
              <a:gd name="connsiteY6" fmla="*/ 6857988 h 6857990"/>
              <a:gd name="connsiteX7" fmla="*/ 8470218 w 9785672"/>
              <a:gd name="connsiteY7" fmla="*/ 6857988 h 6857990"/>
              <a:gd name="connsiteX8" fmla="*/ 4235112 w 9785672"/>
              <a:gd name="connsiteY8" fmla="*/ 4167182 h 6857990"/>
              <a:gd name="connsiteX9" fmla="*/ 5550563 w 9785672"/>
              <a:gd name="connsiteY9" fmla="*/ 4167182 h 6857990"/>
              <a:gd name="connsiteX10" fmla="*/ 5550563 w 9785672"/>
              <a:gd name="connsiteY10" fmla="*/ 5468932 h 6857990"/>
              <a:gd name="connsiteX11" fmla="*/ 4235112 w 9785672"/>
              <a:gd name="connsiteY11" fmla="*/ 5468932 h 6857990"/>
              <a:gd name="connsiteX12" fmla="*/ 5646815 w 9785672"/>
              <a:gd name="connsiteY12" fmla="*/ 4167180 h 6857990"/>
              <a:gd name="connsiteX13" fmla="*/ 6962266 w 9785672"/>
              <a:gd name="connsiteY13" fmla="*/ 4167180 h 6857990"/>
              <a:gd name="connsiteX14" fmla="*/ 6962266 w 9785672"/>
              <a:gd name="connsiteY14" fmla="*/ 5468930 h 6857990"/>
              <a:gd name="connsiteX15" fmla="*/ 5646815 w 9785672"/>
              <a:gd name="connsiteY15" fmla="*/ 5468930 h 6857990"/>
              <a:gd name="connsiteX16" fmla="*/ 7058518 w 9785672"/>
              <a:gd name="connsiteY16" fmla="*/ 4167178 h 6857990"/>
              <a:gd name="connsiteX17" fmla="*/ 8373969 w 9785672"/>
              <a:gd name="connsiteY17" fmla="*/ 4167178 h 6857990"/>
              <a:gd name="connsiteX18" fmla="*/ 8373969 w 9785672"/>
              <a:gd name="connsiteY18" fmla="*/ 5468928 h 6857990"/>
              <a:gd name="connsiteX19" fmla="*/ 7058518 w 9785672"/>
              <a:gd name="connsiteY19" fmla="*/ 5468928 h 6857990"/>
              <a:gd name="connsiteX20" fmla="*/ 8470221 w 9785672"/>
              <a:gd name="connsiteY20" fmla="*/ 4167176 h 6857990"/>
              <a:gd name="connsiteX21" fmla="*/ 9785672 w 9785672"/>
              <a:gd name="connsiteY21" fmla="*/ 4167176 h 6857990"/>
              <a:gd name="connsiteX22" fmla="*/ 9785672 w 9785672"/>
              <a:gd name="connsiteY22" fmla="*/ 5468926 h 6857990"/>
              <a:gd name="connsiteX23" fmla="*/ 8470221 w 9785672"/>
              <a:gd name="connsiteY23" fmla="*/ 5468926 h 6857990"/>
              <a:gd name="connsiteX24" fmla="*/ 7058516 w 9785672"/>
              <a:gd name="connsiteY24" fmla="*/ 2778117 h 6857990"/>
              <a:gd name="connsiteX25" fmla="*/ 8373967 w 9785672"/>
              <a:gd name="connsiteY25" fmla="*/ 2778117 h 6857990"/>
              <a:gd name="connsiteX26" fmla="*/ 8373967 w 9785672"/>
              <a:gd name="connsiteY26" fmla="*/ 4079866 h 6857990"/>
              <a:gd name="connsiteX27" fmla="*/ 7058516 w 9785672"/>
              <a:gd name="connsiteY27" fmla="*/ 4079866 h 6857990"/>
              <a:gd name="connsiteX28" fmla="*/ 8470219 w 9785672"/>
              <a:gd name="connsiteY28" fmla="*/ 2778114 h 6857990"/>
              <a:gd name="connsiteX29" fmla="*/ 9785670 w 9785672"/>
              <a:gd name="connsiteY29" fmla="*/ 2778114 h 6857990"/>
              <a:gd name="connsiteX30" fmla="*/ 9785670 w 9785672"/>
              <a:gd name="connsiteY30" fmla="*/ 4079864 h 6857990"/>
              <a:gd name="connsiteX31" fmla="*/ 8470219 w 9785672"/>
              <a:gd name="connsiteY31" fmla="*/ 4079864 h 6857990"/>
              <a:gd name="connsiteX32" fmla="*/ 0 w 9785672"/>
              <a:gd name="connsiteY32" fmla="*/ 1389065 h 6857990"/>
              <a:gd name="connsiteX33" fmla="*/ 1315452 w 9785672"/>
              <a:gd name="connsiteY33" fmla="*/ 1389065 h 6857990"/>
              <a:gd name="connsiteX34" fmla="*/ 1315452 w 9785672"/>
              <a:gd name="connsiteY34" fmla="*/ 2690815 h 6857990"/>
              <a:gd name="connsiteX35" fmla="*/ 0 w 9785672"/>
              <a:gd name="connsiteY35" fmla="*/ 2690815 h 6857990"/>
              <a:gd name="connsiteX36" fmla="*/ 1411703 w 9785672"/>
              <a:gd name="connsiteY36" fmla="*/ 1389063 h 6857990"/>
              <a:gd name="connsiteX37" fmla="*/ 2727154 w 9785672"/>
              <a:gd name="connsiteY37" fmla="*/ 1389063 h 6857990"/>
              <a:gd name="connsiteX38" fmla="*/ 2727154 w 9785672"/>
              <a:gd name="connsiteY38" fmla="*/ 2690813 h 6857990"/>
              <a:gd name="connsiteX39" fmla="*/ 1411703 w 9785672"/>
              <a:gd name="connsiteY39" fmla="*/ 2690813 h 6857990"/>
              <a:gd name="connsiteX40" fmla="*/ 2823405 w 9785672"/>
              <a:gd name="connsiteY40" fmla="*/ 1389061 h 6857990"/>
              <a:gd name="connsiteX41" fmla="*/ 4138856 w 9785672"/>
              <a:gd name="connsiteY41" fmla="*/ 1389061 h 6857990"/>
              <a:gd name="connsiteX42" fmla="*/ 4138856 w 9785672"/>
              <a:gd name="connsiteY42" fmla="*/ 2690811 h 6857990"/>
              <a:gd name="connsiteX43" fmla="*/ 2823405 w 9785672"/>
              <a:gd name="connsiteY43" fmla="*/ 2690811 h 6857990"/>
              <a:gd name="connsiteX44" fmla="*/ 4235108 w 9785672"/>
              <a:gd name="connsiteY44" fmla="*/ 1389059 h 6857990"/>
              <a:gd name="connsiteX45" fmla="*/ 5550559 w 9785672"/>
              <a:gd name="connsiteY45" fmla="*/ 1389059 h 6857990"/>
              <a:gd name="connsiteX46" fmla="*/ 5550559 w 9785672"/>
              <a:gd name="connsiteY46" fmla="*/ 2690809 h 6857990"/>
              <a:gd name="connsiteX47" fmla="*/ 4235108 w 9785672"/>
              <a:gd name="connsiteY47" fmla="*/ 2690809 h 6857990"/>
              <a:gd name="connsiteX48" fmla="*/ 5646811 w 9785672"/>
              <a:gd name="connsiteY48" fmla="*/ 1389057 h 6857990"/>
              <a:gd name="connsiteX49" fmla="*/ 6962262 w 9785672"/>
              <a:gd name="connsiteY49" fmla="*/ 1389057 h 6857990"/>
              <a:gd name="connsiteX50" fmla="*/ 6962262 w 9785672"/>
              <a:gd name="connsiteY50" fmla="*/ 2690806 h 6857990"/>
              <a:gd name="connsiteX51" fmla="*/ 5646811 w 9785672"/>
              <a:gd name="connsiteY51" fmla="*/ 2690806 h 6857990"/>
              <a:gd name="connsiteX52" fmla="*/ 7058514 w 9785672"/>
              <a:gd name="connsiteY52" fmla="*/ 1389055 h 6857990"/>
              <a:gd name="connsiteX53" fmla="*/ 8373965 w 9785672"/>
              <a:gd name="connsiteY53" fmla="*/ 1389055 h 6857990"/>
              <a:gd name="connsiteX54" fmla="*/ 8373965 w 9785672"/>
              <a:gd name="connsiteY54" fmla="*/ 2690805 h 6857990"/>
              <a:gd name="connsiteX55" fmla="*/ 7058514 w 9785672"/>
              <a:gd name="connsiteY55" fmla="*/ 2690805 h 6857990"/>
              <a:gd name="connsiteX56" fmla="*/ 8470217 w 9785672"/>
              <a:gd name="connsiteY56" fmla="*/ 1389052 h 6857990"/>
              <a:gd name="connsiteX57" fmla="*/ 9785668 w 9785672"/>
              <a:gd name="connsiteY57" fmla="*/ 1389052 h 6857990"/>
              <a:gd name="connsiteX58" fmla="*/ 9785668 w 9785672"/>
              <a:gd name="connsiteY58" fmla="*/ 2690802 h 6857990"/>
              <a:gd name="connsiteX59" fmla="*/ 8470217 w 9785672"/>
              <a:gd name="connsiteY59" fmla="*/ 2690802 h 6857990"/>
              <a:gd name="connsiteX60" fmla="*/ 1411706 w 9785672"/>
              <a:gd name="connsiteY60" fmla="*/ 2 h 6857990"/>
              <a:gd name="connsiteX61" fmla="*/ 2727156 w 9785672"/>
              <a:gd name="connsiteY61" fmla="*/ 2 h 6857990"/>
              <a:gd name="connsiteX62" fmla="*/ 2727156 w 9785672"/>
              <a:gd name="connsiteY62" fmla="*/ 1301751 h 6857990"/>
              <a:gd name="connsiteX63" fmla="*/ 1411706 w 9785672"/>
              <a:gd name="connsiteY63" fmla="*/ 1301751 h 6857990"/>
              <a:gd name="connsiteX64" fmla="*/ 8470220 w 9785672"/>
              <a:gd name="connsiteY64" fmla="*/ 0 h 6857990"/>
              <a:gd name="connsiteX65" fmla="*/ 9785671 w 9785672"/>
              <a:gd name="connsiteY65" fmla="*/ 0 h 6857990"/>
              <a:gd name="connsiteX66" fmla="*/ 9785671 w 9785672"/>
              <a:gd name="connsiteY66" fmla="*/ 1301741 h 6857990"/>
              <a:gd name="connsiteX67" fmla="*/ 8470220 w 9785672"/>
              <a:gd name="connsiteY67" fmla="*/ 1301741 h 6857990"/>
              <a:gd name="connsiteX68" fmla="*/ 7058517 w 9785672"/>
              <a:gd name="connsiteY68" fmla="*/ 0 h 6857990"/>
              <a:gd name="connsiteX69" fmla="*/ 8373968 w 9785672"/>
              <a:gd name="connsiteY69" fmla="*/ 0 h 6857990"/>
              <a:gd name="connsiteX70" fmla="*/ 8373968 w 9785672"/>
              <a:gd name="connsiteY70" fmla="*/ 1301743 h 6857990"/>
              <a:gd name="connsiteX71" fmla="*/ 7058517 w 9785672"/>
              <a:gd name="connsiteY71" fmla="*/ 1301743 h 6857990"/>
              <a:gd name="connsiteX72" fmla="*/ 5646814 w 9785672"/>
              <a:gd name="connsiteY72" fmla="*/ 0 h 6857990"/>
              <a:gd name="connsiteX73" fmla="*/ 6962265 w 9785672"/>
              <a:gd name="connsiteY73" fmla="*/ 0 h 6857990"/>
              <a:gd name="connsiteX74" fmla="*/ 6962265 w 9785672"/>
              <a:gd name="connsiteY74" fmla="*/ 1301745 h 6857990"/>
              <a:gd name="connsiteX75" fmla="*/ 5646814 w 9785672"/>
              <a:gd name="connsiteY75" fmla="*/ 1301745 h 6857990"/>
              <a:gd name="connsiteX76" fmla="*/ 4235111 w 9785672"/>
              <a:gd name="connsiteY76" fmla="*/ 0 h 6857990"/>
              <a:gd name="connsiteX77" fmla="*/ 5550562 w 9785672"/>
              <a:gd name="connsiteY77" fmla="*/ 0 h 6857990"/>
              <a:gd name="connsiteX78" fmla="*/ 5550562 w 9785672"/>
              <a:gd name="connsiteY78" fmla="*/ 1301747 h 6857990"/>
              <a:gd name="connsiteX79" fmla="*/ 4235111 w 9785672"/>
              <a:gd name="connsiteY79" fmla="*/ 1301747 h 6857990"/>
              <a:gd name="connsiteX80" fmla="*/ 2823408 w 9785672"/>
              <a:gd name="connsiteY80" fmla="*/ 0 h 6857990"/>
              <a:gd name="connsiteX81" fmla="*/ 4138859 w 9785672"/>
              <a:gd name="connsiteY81" fmla="*/ 0 h 6857990"/>
              <a:gd name="connsiteX82" fmla="*/ 4138859 w 9785672"/>
              <a:gd name="connsiteY82" fmla="*/ 1301749 h 6857990"/>
              <a:gd name="connsiteX83" fmla="*/ 2823408 w 9785672"/>
              <a:gd name="connsiteY83" fmla="*/ 1301749 h 685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785672" h="6857990">
                <a:moveTo>
                  <a:pt x="7058515" y="5556240"/>
                </a:moveTo>
                <a:lnTo>
                  <a:pt x="8373966" y="5556240"/>
                </a:lnTo>
                <a:lnTo>
                  <a:pt x="8373966" y="6857990"/>
                </a:lnTo>
                <a:lnTo>
                  <a:pt x="7058515" y="6857990"/>
                </a:lnTo>
                <a:close/>
                <a:moveTo>
                  <a:pt x="8470218" y="5556238"/>
                </a:moveTo>
                <a:lnTo>
                  <a:pt x="9785669" y="5556238"/>
                </a:lnTo>
                <a:lnTo>
                  <a:pt x="9785669" y="6857988"/>
                </a:lnTo>
                <a:lnTo>
                  <a:pt x="8470218" y="6857988"/>
                </a:lnTo>
                <a:close/>
                <a:moveTo>
                  <a:pt x="4235112" y="4167182"/>
                </a:moveTo>
                <a:lnTo>
                  <a:pt x="5550563" y="4167182"/>
                </a:lnTo>
                <a:lnTo>
                  <a:pt x="5550563" y="5468932"/>
                </a:lnTo>
                <a:lnTo>
                  <a:pt x="4235112" y="5468932"/>
                </a:lnTo>
                <a:close/>
                <a:moveTo>
                  <a:pt x="5646815" y="4167180"/>
                </a:moveTo>
                <a:lnTo>
                  <a:pt x="6962266" y="4167180"/>
                </a:lnTo>
                <a:lnTo>
                  <a:pt x="6962266" y="5468930"/>
                </a:lnTo>
                <a:lnTo>
                  <a:pt x="5646815" y="5468930"/>
                </a:lnTo>
                <a:close/>
                <a:moveTo>
                  <a:pt x="7058518" y="4167178"/>
                </a:moveTo>
                <a:lnTo>
                  <a:pt x="8373969" y="4167178"/>
                </a:lnTo>
                <a:lnTo>
                  <a:pt x="8373969" y="5468928"/>
                </a:lnTo>
                <a:lnTo>
                  <a:pt x="7058518" y="5468928"/>
                </a:lnTo>
                <a:close/>
                <a:moveTo>
                  <a:pt x="8470221" y="4167176"/>
                </a:moveTo>
                <a:lnTo>
                  <a:pt x="9785672" y="4167176"/>
                </a:lnTo>
                <a:lnTo>
                  <a:pt x="9785672" y="5468926"/>
                </a:lnTo>
                <a:lnTo>
                  <a:pt x="8470221" y="5468926"/>
                </a:lnTo>
                <a:close/>
                <a:moveTo>
                  <a:pt x="7058516" y="2778117"/>
                </a:moveTo>
                <a:lnTo>
                  <a:pt x="8373967" y="2778117"/>
                </a:lnTo>
                <a:lnTo>
                  <a:pt x="8373967" y="4079866"/>
                </a:lnTo>
                <a:lnTo>
                  <a:pt x="7058516" y="4079866"/>
                </a:lnTo>
                <a:close/>
                <a:moveTo>
                  <a:pt x="8470219" y="2778114"/>
                </a:moveTo>
                <a:lnTo>
                  <a:pt x="9785670" y="2778114"/>
                </a:lnTo>
                <a:lnTo>
                  <a:pt x="9785670" y="4079864"/>
                </a:lnTo>
                <a:lnTo>
                  <a:pt x="8470219" y="4079864"/>
                </a:lnTo>
                <a:close/>
                <a:moveTo>
                  <a:pt x="0" y="1389065"/>
                </a:moveTo>
                <a:lnTo>
                  <a:pt x="1315452" y="1389065"/>
                </a:lnTo>
                <a:lnTo>
                  <a:pt x="1315452" y="2690815"/>
                </a:lnTo>
                <a:lnTo>
                  <a:pt x="0" y="2690815"/>
                </a:lnTo>
                <a:close/>
                <a:moveTo>
                  <a:pt x="1411703" y="1389063"/>
                </a:moveTo>
                <a:lnTo>
                  <a:pt x="2727154" y="1389063"/>
                </a:lnTo>
                <a:lnTo>
                  <a:pt x="2727154" y="2690813"/>
                </a:lnTo>
                <a:lnTo>
                  <a:pt x="1411703" y="2690813"/>
                </a:lnTo>
                <a:close/>
                <a:moveTo>
                  <a:pt x="2823405" y="1389061"/>
                </a:moveTo>
                <a:lnTo>
                  <a:pt x="4138856" y="1389061"/>
                </a:lnTo>
                <a:lnTo>
                  <a:pt x="4138856" y="2690811"/>
                </a:lnTo>
                <a:lnTo>
                  <a:pt x="2823405" y="2690811"/>
                </a:lnTo>
                <a:close/>
                <a:moveTo>
                  <a:pt x="4235108" y="1389059"/>
                </a:moveTo>
                <a:lnTo>
                  <a:pt x="5550559" y="1389059"/>
                </a:lnTo>
                <a:lnTo>
                  <a:pt x="5550559" y="2690809"/>
                </a:lnTo>
                <a:lnTo>
                  <a:pt x="4235108" y="2690809"/>
                </a:lnTo>
                <a:close/>
                <a:moveTo>
                  <a:pt x="5646811" y="1389057"/>
                </a:moveTo>
                <a:lnTo>
                  <a:pt x="6962262" y="1389057"/>
                </a:lnTo>
                <a:lnTo>
                  <a:pt x="6962262" y="2690806"/>
                </a:lnTo>
                <a:lnTo>
                  <a:pt x="5646811" y="2690806"/>
                </a:lnTo>
                <a:close/>
                <a:moveTo>
                  <a:pt x="7058514" y="1389055"/>
                </a:moveTo>
                <a:lnTo>
                  <a:pt x="8373965" y="1389055"/>
                </a:lnTo>
                <a:lnTo>
                  <a:pt x="8373965" y="2690805"/>
                </a:lnTo>
                <a:lnTo>
                  <a:pt x="7058514" y="2690805"/>
                </a:lnTo>
                <a:close/>
                <a:moveTo>
                  <a:pt x="8470217" y="1389052"/>
                </a:moveTo>
                <a:lnTo>
                  <a:pt x="9785668" y="1389052"/>
                </a:lnTo>
                <a:lnTo>
                  <a:pt x="9785668" y="2690802"/>
                </a:lnTo>
                <a:lnTo>
                  <a:pt x="8470217" y="2690802"/>
                </a:lnTo>
                <a:close/>
                <a:moveTo>
                  <a:pt x="1411706" y="2"/>
                </a:moveTo>
                <a:lnTo>
                  <a:pt x="2727156" y="2"/>
                </a:lnTo>
                <a:lnTo>
                  <a:pt x="2727156" y="1301751"/>
                </a:lnTo>
                <a:lnTo>
                  <a:pt x="1411706" y="1301751"/>
                </a:lnTo>
                <a:close/>
                <a:moveTo>
                  <a:pt x="8470220" y="0"/>
                </a:moveTo>
                <a:lnTo>
                  <a:pt x="9785671" y="0"/>
                </a:lnTo>
                <a:lnTo>
                  <a:pt x="9785671" y="1301741"/>
                </a:lnTo>
                <a:lnTo>
                  <a:pt x="8470220" y="1301741"/>
                </a:lnTo>
                <a:close/>
                <a:moveTo>
                  <a:pt x="7058517" y="0"/>
                </a:moveTo>
                <a:lnTo>
                  <a:pt x="8373968" y="0"/>
                </a:lnTo>
                <a:lnTo>
                  <a:pt x="8373968" y="1301743"/>
                </a:lnTo>
                <a:lnTo>
                  <a:pt x="7058517" y="1301743"/>
                </a:lnTo>
                <a:close/>
                <a:moveTo>
                  <a:pt x="5646814" y="0"/>
                </a:moveTo>
                <a:lnTo>
                  <a:pt x="6962265" y="0"/>
                </a:lnTo>
                <a:lnTo>
                  <a:pt x="6962265" y="1301745"/>
                </a:lnTo>
                <a:lnTo>
                  <a:pt x="5646814" y="1301745"/>
                </a:lnTo>
                <a:close/>
                <a:moveTo>
                  <a:pt x="4235111" y="0"/>
                </a:moveTo>
                <a:lnTo>
                  <a:pt x="5550562" y="0"/>
                </a:lnTo>
                <a:lnTo>
                  <a:pt x="5550562" y="1301747"/>
                </a:lnTo>
                <a:lnTo>
                  <a:pt x="4235111" y="1301747"/>
                </a:lnTo>
                <a:close/>
                <a:moveTo>
                  <a:pt x="2823408" y="0"/>
                </a:moveTo>
                <a:lnTo>
                  <a:pt x="4138859" y="0"/>
                </a:lnTo>
                <a:lnTo>
                  <a:pt x="4138859" y="1301749"/>
                </a:lnTo>
                <a:lnTo>
                  <a:pt x="2823408" y="1301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3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88B6-C99D-624C-931A-02A8F94B4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7B62A-3404-EA4B-B123-58396080B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2044-B1E2-3741-B6B3-40AC0064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83AB-8833-4C4B-B153-C233CE1F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27D24-ABCD-C441-B166-7B7357A6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4C03-FFC6-F544-B0FE-640C41A1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FCB3-688B-4644-BFE2-C1D69151D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D8F38-882E-E048-8A7C-DF1DE708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C3E3-C9BC-6641-BD1B-FD717D75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1693-673A-B04F-B315-F0A9EA2E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9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34F-F1A8-4A40-AF43-E879634E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2994C-0691-234A-B39A-547FF98B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2F02-9D0A-B843-BFFF-B34CFAF2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2A71-EFFA-0B45-94F2-767301DA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ED516-71B2-C242-ADAF-95F9A52C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19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670A-C0A7-C047-914B-08068D03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FB65-B362-8D45-9989-7C0B814FB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9BA6-C7BC-7949-ACE0-D61B01F2C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6A8CC-9867-6F4B-9AC2-BF5C42F6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78B17-9CCF-8249-AF3F-CFFFB8AE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2F78B-BD90-964C-8D61-20DF080F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9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95DA-5889-DB4C-8F72-02EB6984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A25E2-D5A1-424A-B2F9-7E9EB1512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F1AEC-5E59-A54E-8DE4-BD86773F6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106E0-1104-7241-B243-41DC77468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81E20-87BC-BC40-8590-A856217A9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C03F9-6659-D349-BCE5-0F74D74B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94C19-C590-4D43-804E-3F32AC67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8E84F-8928-F94B-A139-7588BACB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3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0F72-20E9-0845-B3AA-56299DB5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57530-7306-214B-BF5C-D166758E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0217A-A674-934F-902E-B66AEC61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DBC2C-9FFB-7749-B741-1658F84E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34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25594-8996-3243-A4BF-215497A2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D43C7-2292-3C47-89BA-E4DB357B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6C112-80C0-4449-AF5E-C9E238A9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2B5ED-035A-9D43-A1ED-7977D07692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9802" y="173011"/>
            <a:ext cx="864096" cy="8640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8A52B-0373-9743-BF7C-CA97EEF659A2}"/>
              </a:ext>
            </a:extLst>
          </p:cNvPr>
          <p:cNvSpPr/>
          <p:nvPr userDrawn="1"/>
        </p:nvSpPr>
        <p:spPr>
          <a:xfrm>
            <a:off x="399802" y="104603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rgbClr val="44546A">
                      <a:satMod val="1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  <a:cs typeface="Arial Black"/>
              </a:rPr>
              <a:t>MWA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4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21/07/2022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1885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EA82-CD72-FB45-9D45-596B6F6A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D8C2-A24B-E047-839B-CAC91929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ABD11-23CC-B947-81E3-2AC217F46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FD659-C003-8346-AB21-82ACD343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75CA5-8561-634B-8A1D-9BD28327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41F64-C0FF-F94E-B2FD-B6566D09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7E77-19EE-494F-BEDA-59C1F37E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24144-1B27-1347-9B87-A4C715EAA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C0669-E4B6-F845-8EC9-B0EF614E4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8FE4B-2CF4-834C-8B51-8FC1D68D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7ED2D-8756-5840-A26B-A276555F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E4847-54B5-6042-AD12-293B86C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70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00D0-EE72-B64C-8BC3-FDD3C73D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12A60-512A-8544-BBE4-8A2222A2C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1CDA-9D22-9942-AB9D-EF7EED5C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EC90-A5B6-8749-89BA-8AA661C9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9B87-5E5A-FE4D-B1E2-6C1F6920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21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94EF6-E898-4E48-A3F8-833B71EFB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4680C-63B8-D14D-A4F7-BEA642FD0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839E-1993-6A44-8637-47659795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B07D-D237-E34C-A563-F3B11A35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82D2-C6B8-0743-BD99-32F2B287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61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20AA-0992-FA43-A594-1FCAF092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5A909-C375-B040-AADC-9B2CBC39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860B9-1B15-7841-923D-35EEFD40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F616-3709-0B40-B51D-5CBCDF43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4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21/07/2022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71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21/07/2022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98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21/07/2022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34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21/07/2022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87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21/07/2022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800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21/07/2022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591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21/07/2022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350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281C-38DA-4818-8C55-31099151AAF6}" type="datetimeFigureOut">
              <a:rPr lang="id-ID" smtClean="0"/>
              <a:t>21/07/2022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687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94431-4679-D745-9337-8BB94E4A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E886F-AB6D-3642-9169-7ED3B49BD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9EF8-E9A4-794F-8413-FD8B5CE06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F4BE-AF0A-A14D-93DD-C4860BA79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12C1C-C15A-0148-9E4D-2C5566912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2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8736"/>
            <a:ext cx="12192000" cy="396052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/>
              <a:t>TUGAS</a:t>
            </a:r>
            <a:r>
              <a:rPr lang="en-US" sz="3200" dirty="0"/>
              <a:t> AKHIR</a:t>
            </a:r>
          </a:p>
          <a:p>
            <a:r>
              <a:rPr lang="en-US" sz="3200" b="1" dirty="0"/>
              <a:t>“</a:t>
            </a:r>
            <a:r>
              <a:rPr lang="id-ID" sz="3200" b="1" dirty="0"/>
              <a:t>PENGGUNAAN DATA KOTOR UNTUK MELATIH SISTEM DETEKSI SERANGAN BERBASIS JARINGAN</a:t>
            </a:r>
            <a:r>
              <a:rPr lang="en-US" sz="3200" b="1" dirty="0"/>
              <a:t>”</a:t>
            </a:r>
          </a:p>
          <a:p>
            <a:endParaRPr lang="en-US" sz="3200" b="1" dirty="0">
              <a:latin typeface="+mj-lt"/>
            </a:endParaRPr>
          </a:p>
          <a:p>
            <a:endParaRPr lang="en-US" sz="3200" b="1" dirty="0">
              <a:latin typeface="+mj-lt"/>
            </a:endParaRPr>
          </a:p>
          <a:p>
            <a:r>
              <a:rPr lang="id-ID" sz="3200" b="1" dirty="0">
                <a:latin typeface="+mj-lt"/>
              </a:rPr>
              <a:t>05111740000048</a:t>
            </a:r>
            <a:endParaRPr lang="en-US" sz="3200" b="1" dirty="0">
              <a:latin typeface="+mj-lt"/>
            </a:endParaRPr>
          </a:p>
          <a:p>
            <a:r>
              <a:rPr lang="id-ID" sz="3200" b="1" dirty="0">
                <a:latin typeface="+mj-lt"/>
              </a:rPr>
              <a:t>KRISNA BADRU WIJAYA</a:t>
            </a:r>
            <a:endParaRPr lang="en-US" sz="3200" b="1" dirty="0">
              <a:latin typeface="+mj-lt"/>
            </a:endParaRPr>
          </a:p>
          <a:p>
            <a:pPr marR="948690" indent="252095"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+mj-lt"/>
              </a:rPr>
              <a:t>PEMBIMBING  – </a:t>
            </a:r>
            <a:r>
              <a:rPr lang="en-AU" sz="3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Baskoro</a:t>
            </a:r>
            <a:r>
              <a:rPr lang="en-AU" sz="3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Adi Purnomo, </a:t>
            </a:r>
            <a:r>
              <a:rPr lang="en-AU" sz="3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S.Kom</a:t>
            </a:r>
            <a:r>
              <a:rPr lang="en-AU" sz="3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., </a:t>
            </a:r>
            <a:r>
              <a:rPr lang="en-AU" sz="3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M.Kom</a:t>
            </a:r>
            <a:r>
              <a:rPr lang="en-AU" sz="3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., Ph.D.</a:t>
            </a:r>
            <a:endParaRPr lang="id-ID" sz="28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id-ID" sz="3200" b="1" dirty="0">
              <a:latin typeface="+mj-lt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6BA19E-4D8C-4008-A9E8-0D4FA568E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20" y="76402"/>
            <a:ext cx="1260168" cy="12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3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Implementasi proses latih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Melatih </a:t>
            </a:r>
            <a:r>
              <a:rPr lang="id-ID" sz="2200" i="1" dirty="0"/>
              <a:t>machine learning</a:t>
            </a:r>
            <a:r>
              <a:rPr lang="id-ID" sz="2200" dirty="0"/>
              <a:t> dengan data latih yang telah diubah menjadi </a:t>
            </a:r>
            <a:r>
              <a:rPr lang="id-ID" sz="2200" i="1" dirty="0"/>
              <a:t>byte frequency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3762B-64B4-48DF-B9E9-62081D4B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875"/>
            <a:ext cx="3590925" cy="4010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E43C5F-EF1C-4AE6-93E1-1D8A07F3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52" y="2618892"/>
            <a:ext cx="3534010" cy="99013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F7EF6E5-B6DF-40FD-A3C4-DDEAB9B8531D}"/>
              </a:ext>
            </a:extLst>
          </p:cNvPr>
          <p:cNvSpPr/>
          <p:nvPr/>
        </p:nvSpPr>
        <p:spPr>
          <a:xfrm>
            <a:off x="4745820" y="2978940"/>
            <a:ext cx="720096" cy="45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0B4489-8321-443C-ABC9-11FF2CCF4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958" y="4397927"/>
            <a:ext cx="3600480" cy="450060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2AD0C01C-FB11-48AF-8C92-4BDD64EFDC62}"/>
              </a:ext>
            </a:extLst>
          </p:cNvPr>
          <p:cNvSpPr/>
          <p:nvPr/>
        </p:nvSpPr>
        <p:spPr>
          <a:xfrm>
            <a:off x="7176144" y="3789048"/>
            <a:ext cx="360048" cy="360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278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Implementasi proses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Melakukan prediksi dengan menggunakan model yang telah didapatkan dari proses latih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804C0-71BE-4483-AA52-696E34A3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28" y="2348856"/>
            <a:ext cx="2705100" cy="3619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62DBB5-84E3-4737-8E5E-452060AA6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891" y="2417995"/>
            <a:ext cx="2962275" cy="609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A878439-417F-4091-B89E-D260C6FE7D4A}"/>
              </a:ext>
            </a:extLst>
          </p:cNvPr>
          <p:cNvSpPr/>
          <p:nvPr/>
        </p:nvSpPr>
        <p:spPr>
          <a:xfrm>
            <a:off x="4332508" y="2497765"/>
            <a:ext cx="720096" cy="45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2FB076C-9260-45BA-9F79-EC52B36D5920}"/>
              </a:ext>
            </a:extLst>
          </p:cNvPr>
          <p:cNvSpPr/>
          <p:nvPr/>
        </p:nvSpPr>
        <p:spPr>
          <a:xfrm>
            <a:off x="6823175" y="3138295"/>
            <a:ext cx="360048" cy="360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C2EC0-2E95-4800-A79D-558A39F5C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174" y="3582015"/>
            <a:ext cx="28194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Implementasi proses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Hasil prediksi disimpan pada file berformat csv. 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B878BE-79B5-4618-8932-FFE5786D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64" y="2533650"/>
            <a:ext cx="6686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8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Implementasi proses evaluasi performa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Hasil prediksi akan dibandingkan dengan data serangan untuk mencari </a:t>
            </a:r>
            <a:r>
              <a:rPr lang="id-ID" sz="2200" i="1" dirty="0"/>
              <a:t>confusion matrix.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965D9-1D01-47FA-A054-4AD65D684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28" y="2378075"/>
            <a:ext cx="3305175" cy="3933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4EE6B0-9C2F-4F78-8B8B-1FEA82D2D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52" y="2476500"/>
            <a:ext cx="2943225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AF8142-CC11-4A8B-8B4A-6E481B3C0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603" y="5112454"/>
            <a:ext cx="1833922" cy="91696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07A1947-7A5E-4E73-B854-A43AB921BE61}"/>
              </a:ext>
            </a:extLst>
          </p:cNvPr>
          <p:cNvSpPr/>
          <p:nvPr/>
        </p:nvSpPr>
        <p:spPr>
          <a:xfrm>
            <a:off x="4577631" y="3158964"/>
            <a:ext cx="708261" cy="45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5EC38A5-1B79-49ED-ADED-9474DEC4EBD5}"/>
              </a:ext>
            </a:extLst>
          </p:cNvPr>
          <p:cNvSpPr/>
          <p:nvPr/>
        </p:nvSpPr>
        <p:spPr>
          <a:xfrm>
            <a:off x="6965248" y="4448969"/>
            <a:ext cx="484632" cy="515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933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Implementasi proses evaluasi performa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Dari nilai </a:t>
            </a:r>
            <a:r>
              <a:rPr lang="id-ID" sz="2200" i="1" dirty="0"/>
              <a:t>confusion matrix </a:t>
            </a:r>
            <a:r>
              <a:rPr lang="id-ID" sz="2200" dirty="0"/>
              <a:t>yang terbentuk kita bisa mendapatkan nilai </a:t>
            </a:r>
            <a:r>
              <a:rPr lang="id-ID" sz="2200" i="1" dirty="0"/>
              <a:t>f2-score, detection rate, </a:t>
            </a:r>
            <a:r>
              <a:rPr lang="id-ID" sz="2200" dirty="0"/>
              <a:t>dan</a:t>
            </a:r>
            <a:r>
              <a:rPr lang="id-ID" sz="2200" i="1" dirty="0"/>
              <a:t> false positive rate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19FFBA-2DF8-457C-BD79-3941527D6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3647"/>
              </p:ext>
            </p:extLst>
          </p:nvPr>
        </p:nvGraphicFramePr>
        <p:xfrm>
          <a:off x="1325365" y="2888928"/>
          <a:ext cx="7380983" cy="1170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152">
                  <a:extLst>
                    <a:ext uri="{9D8B030D-6E8A-4147-A177-3AD203B41FA5}">
                      <a16:colId xmlns:a16="http://schemas.microsoft.com/office/drawing/2014/main" val="3623119171"/>
                    </a:ext>
                  </a:extLst>
                </a:gridCol>
                <a:gridCol w="956279">
                  <a:extLst>
                    <a:ext uri="{9D8B030D-6E8A-4147-A177-3AD203B41FA5}">
                      <a16:colId xmlns:a16="http://schemas.microsoft.com/office/drawing/2014/main" val="3909047111"/>
                    </a:ext>
                  </a:extLst>
                </a:gridCol>
                <a:gridCol w="594192">
                  <a:extLst>
                    <a:ext uri="{9D8B030D-6E8A-4147-A177-3AD203B41FA5}">
                      <a16:colId xmlns:a16="http://schemas.microsoft.com/office/drawing/2014/main" val="1201103562"/>
                    </a:ext>
                  </a:extLst>
                </a:gridCol>
                <a:gridCol w="594192">
                  <a:extLst>
                    <a:ext uri="{9D8B030D-6E8A-4147-A177-3AD203B41FA5}">
                      <a16:colId xmlns:a16="http://schemas.microsoft.com/office/drawing/2014/main" val="2439340949"/>
                    </a:ext>
                  </a:extLst>
                </a:gridCol>
                <a:gridCol w="594192">
                  <a:extLst>
                    <a:ext uri="{9D8B030D-6E8A-4147-A177-3AD203B41FA5}">
                      <a16:colId xmlns:a16="http://schemas.microsoft.com/office/drawing/2014/main" val="2135420783"/>
                    </a:ext>
                  </a:extLst>
                </a:gridCol>
                <a:gridCol w="594192">
                  <a:extLst>
                    <a:ext uri="{9D8B030D-6E8A-4147-A177-3AD203B41FA5}">
                      <a16:colId xmlns:a16="http://schemas.microsoft.com/office/drawing/2014/main" val="584137446"/>
                    </a:ext>
                  </a:extLst>
                </a:gridCol>
                <a:gridCol w="817016">
                  <a:extLst>
                    <a:ext uri="{9D8B030D-6E8A-4147-A177-3AD203B41FA5}">
                      <a16:colId xmlns:a16="http://schemas.microsoft.com/office/drawing/2014/main" val="1396447850"/>
                    </a:ext>
                  </a:extLst>
                </a:gridCol>
                <a:gridCol w="594192">
                  <a:extLst>
                    <a:ext uri="{9D8B030D-6E8A-4147-A177-3AD203B41FA5}">
                      <a16:colId xmlns:a16="http://schemas.microsoft.com/office/drawing/2014/main" val="1480140176"/>
                    </a:ext>
                  </a:extLst>
                </a:gridCol>
                <a:gridCol w="594192">
                  <a:extLst>
                    <a:ext uri="{9D8B030D-6E8A-4147-A177-3AD203B41FA5}">
                      <a16:colId xmlns:a16="http://schemas.microsoft.com/office/drawing/2014/main" val="1519678677"/>
                    </a:ext>
                  </a:extLst>
                </a:gridCol>
                <a:gridCol w="594192">
                  <a:extLst>
                    <a:ext uri="{9D8B030D-6E8A-4147-A177-3AD203B41FA5}">
                      <a16:colId xmlns:a16="http://schemas.microsoft.com/office/drawing/2014/main" val="2076941187"/>
                    </a:ext>
                  </a:extLst>
                </a:gridCol>
                <a:gridCol w="594192">
                  <a:extLst>
                    <a:ext uri="{9D8B030D-6E8A-4147-A177-3AD203B41FA5}">
                      <a16:colId xmlns:a16="http://schemas.microsoft.com/office/drawing/2014/main" val="626969421"/>
                    </a:ext>
                  </a:extLst>
                </a:gridCol>
              </a:tblGrid>
              <a:tr h="29253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ALGORITMA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PARAMETER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TP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TN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FP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FN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TOTAL DATA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F-score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F2-score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DR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FPR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024961"/>
                  </a:ext>
                </a:extLst>
              </a:tr>
              <a:tr h="29253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OCSVM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DEFAULT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288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23251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482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161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24182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0,472518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0,561185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0,641425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0,020309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7012613"/>
                  </a:ext>
                </a:extLst>
              </a:tr>
              <a:tr h="29253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LOF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DEFAULT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266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23454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279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183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24182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0,535211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0,568133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0,592428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0,011756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5080083"/>
                  </a:ext>
                </a:extLst>
              </a:tr>
              <a:tr h="29253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ISOF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DEFAULT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449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21407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2326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24182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0,278536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0,49114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0,098007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66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88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7B63-D252-410B-AFB9-07736D7E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percobaan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FA1B-8369-4348-8CF9-6D924AA3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Percobaan dilakukan pada 3 algoritma </a:t>
            </a:r>
            <a:r>
              <a:rPr lang="id-ID" i="1" dirty="0"/>
              <a:t>unsupervised learning</a:t>
            </a:r>
            <a:r>
              <a:rPr lang="id-ID" dirty="0"/>
              <a:t> yang berbeda</a:t>
            </a:r>
          </a:p>
          <a:p>
            <a:r>
              <a:rPr lang="id-ID" dirty="0"/>
              <a:t>Masing-masing algoritma menggunakan hyperparameter default yang telah ditentukan.</a:t>
            </a:r>
          </a:p>
          <a:p>
            <a:r>
              <a:rPr lang="id-ID" dirty="0"/>
              <a:t>Percobaan dilakukan pada data PCAP TCP dengan protokol FTP (port 21), SMTP (port 25), dan HTTP (port 80)</a:t>
            </a:r>
          </a:p>
          <a:p>
            <a:r>
              <a:rPr lang="id-ID" dirty="0"/>
              <a:t>Percobaan dilakukan sebanyak 3 kali pada setiap data latih.</a:t>
            </a:r>
          </a:p>
          <a:p>
            <a:r>
              <a:rPr lang="id-ID" dirty="0"/>
              <a:t>Total ada 26 data latih (9 FTP, 8 SMTP, dan 9 HTTP) dengan kadar data kotor yang berbeda-beda</a:t>
            </a:r>
          </a:p>
        </p:txBody>
      </p:sp>
    </p:spTree>
    <p:extLst>
      <p:ext uri="{BB962C8B-B14F-4D97-AF65-F5344CB8AC3E}">
        <p14:creationId xmlns:p14="http://schemas.microsoft.com/office/powerpoint/2010/main" val="105435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7B63-D252-410B-AFB9-07736D7E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percobaan protokol FTP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5899579-ADB5-C2A7-5FD0-166F5ED02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077120"/>
              </p:ext>
            </p:extLst>
          </p:nvPr>
        </p:nvGraphicFramePr>
        <p:xfrm>
          <a:off x="838200" y="1825625"/>
          <a:ext cx="5797872" cy="3763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EE88EE-EDCB-47D8-BE97-1B70E2352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51997"/>
              </p:ext>
            </p:extLst>
          </p:nvPr>
        </p:nvGraphicFramePr>
        <p:xfrm>
          <a:off x="6546060" y="1957710"/>
          <a:ext cx="4950661" cy="3001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92">
                  <a:extLst>
                    <a:ext uri="{9D8B030D-6E8A-4147-A177-3AD203B41FA5}">
                      <a16:colId xmlns:a16="http://schemas.microsoft.com/office/drawing/2014/main" val="1669532101"/>
                    </a:ext>
                  </a:extLst>
                </a:gridCol>
                <a:gridCol w="1170156">
                  <a:extLst>
                    <a:ext uri="{9D8B030D-6E8A-4147-A177-3AD203B41FA5}">
                      <a16:colId xmlns:a16="http://schemas.microsoft.com/office/drawing/2014/main" val="2124944973"/>
                    </a:ext>
                  </a:extLst>
                </a:gridCol>
                <a:gridCol w="1170156">
                  <a:extLst>
                    <a:ext uri="{9D8B030D-6E8A-4147-A177-3AD203B41FA5}">
                      <a16:colId xmlns:a16="http://schemas.microsoft.com/office/drawing/2014/main" val="2273231821"/>
                    </a:ext>
                  </a:extLst>
                </a:gridCol>
                <a:gridCol w="1170157">
                  <a:extLst>
                    <a:ext uri="{9D8B030D-6E8A-4147-A177-3AD203B41FA5}">
                      <a16:colId xmlns:a16="http://schemas.microsoft.com/office/drawing/2014/main" val="2611786886"/>
                    </a:ext>
                  </a:extLst>
                </a:gridCol>
              </a:tblGrid>
              <a:tr h="508790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Kadar Data Kotor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OCSVM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LOF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ISOF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66835411"/>
                  </a:ext>
                </a:extLst>
              </a:tr>
              <a:tr h="276967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0%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0,744039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0,856936639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0,570712542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5869263"/>
                  </a:ext>
                </a:extLst>
              </a:tr>
              <a:tr h="276967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0,05%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0,675212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0,62188819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0,513176392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09659250"/>
                  </a:ext>
                </a:extLst>
              </a:tr>
              <a:tr h="276967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0,10%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0,681534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0,640530879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0,550927165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1818105"/>
                  </a:ext>
                </a:extLst>
              </a:tr>
              <a:tr h="276967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0,15%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0,658513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0,637435585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0,538198215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5729338"/>
                  </a:ext>
                </a:extLst>
              </a:tr>
              <a:tr h="276967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0,20%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0,661011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0,631361069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0,55434825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84800333"/>
                  </a:ext>
                </a:extLst>
              </a:tr>
              <a:tr h="276967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0,25%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0,644925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0,569594236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0,557829109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01418292"/>
                  </a:ext>
                </a:extLst>
              </a:tr>
              <a:tr h="276967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0,30%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0,636961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0,590967456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0,556118658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80490194"/>
                  </a:ext>
                </a:extLst>
              </a:tr>
              <a:tr h="276967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0,35%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0,622802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0,560224547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0,561180129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56105417"/>
                  </a:ext>
                </a:extLst>
              </a:tr>
              <a:tr h="276967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0,39%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0,63851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0,568342775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520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0,563702567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33398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3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FC13-B6A4-494E-9029-6AD45F47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percobaan protokol FTP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493AEC-6C87-4DD1-77F0-C89695CDA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53859"/>
              </p:ext>
            </p:extLst>
          </p:nvPr>
        </p:nvGraphicFramePr>
        <p:xfrm>
          <a:off x="838200" y="1825624"/>
          <a:ext cx="5257800" cy="385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B6A7B7-60BA-4A49-9FD3-867D122BE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03780"/>
              </p:ext>
            </p:extLst>
          </p:nvPr>
        </p:nvGraphicFramePr>
        <p:xfrm>
          <a:off x="6546060" y="2348856"/>
          <a:ext cx="4546601" cy="270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0228">
                  <a:extLst>
                    <a:ext uri="{9D8B030D-6E8A-4147-A177-3AD203B41FA5}">
                      <a16:colId xmlns:a16="http://schemas.microsoft.com/office/drawing/2014/main" val="1641738730"/>
                    </a:ext>
                  </a:extLst>
                </a:gridCol>
                <a:gridCol w="981588">
                  <a:extLst>
                    <a:ext uri="{9D8B030D-6E8A-4147-A177-3AD203B41FA5}">
                      <a16:colId xmlns:a16="http://schemas.microsoft.com/office/drawing/2014/main" val="4006191902"/>
                    </a:ext>
                  </a:extLst>
                </a:gridCol>
                <a:gridCol w="941660">
                  <a:extLst>
                    <a:ext uri="{9D8B030D-6E8A-4147-A177-3AD203B41FA5}">
                      <a16:colId xmlns:a16="http://schemas.microsoft.com/office/drawing/2014/main" val="1549342804"/>
                    </a:ext>
                  </a:extLst>
                </a:gridCol>
                <a:gridCol w="913125">
                  <a:extLst>
                    <a:ext uri="{9D8B030D-6E8A-4147-A177-3AD203B41FA5}">
                      <a16:colId xmlns:a16="http://schemas.microsoft.com/office/drawing/2014/main" val="2227931200"/>
                    </a:ext>
                  </a:extLst>
                </a:gridCol>
              </a:tblGrid>
              <a:tr h="27003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 Kadar Data Kotor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OCSVM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LOF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ISOF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22963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0,91469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0,972016627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968652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0,05%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0,815041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0,678117305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406645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0,10%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0,781459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0,669335592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407057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0,15%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0,750538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0,62214777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3263687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0,20%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0,822736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0,659828568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1083098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0,25%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0,800574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0,681910575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2521409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0,30%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0,760736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0,600300987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4992251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0,35%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0,742411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0,583827443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799471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0,39%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0,746686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0,598100996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62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8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FC13-B6A4-494E-9029-6AD45F47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percobaan protokol FTP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A58598-A0AD-21EB-9D33-E917AE4E1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521781"/>
              </p:ext>
            </p:extLst>
          </p:nvPr>
        </p:nvGraphicFramePr>
        <p:xfrm>
          <a:off x="838200" y="1808784"/>
          <a:ext cx="5237967" cy="3420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D851E5-6479-4895-AC0E-A549A48D7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85364"/>
              </p:ext>
            </p:extLst>
          </p:nvPr>
        </p:nvGraphicFramePr>
        <p:xfrm>
          <a:off x="6115835" y="1898796"/>
          <a:ext cx="4930825" cy="2790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9102">
                  <a:extLst>
                    <a:ext uri="{9D8B030D-6E8A-4147-A177-3AD203B41FA5}">
                      <a16:colId xmlns:a16="http://schemas.microsoft.com/office/drawing/2014/main" val="279340785"/>
                    </a:ext>
                  </a:extLst>
                </a:gridCol>
                <a:gridCol w="660195">
                  <a:extLst>
                    <a:ext uri="{9D8B030D-6E8A-4147-A177-3AD203B41FA5}">
                      <a16:colId xmlns:a16="http://schemas.microsoft.com/office/drawing/2014/main" val="3903506670"/>
                    </a:ext>
                  </a:extLst>
                </a:gridCol>
                <a:gridCol w="1021237">
                  <a:extLst>
                    <a:ext uri="{9D8B030D-6E8A-4147-A177-3AD203B41FA5}">
                      <a16:colId xmlns:a16="http://schemas.microsoft.com/office/drawing/2014/main" val="2762593355"/>
                    </a:ext>
                  </a:extLst>
                </a:gridCol>
                <a:gridCol w="990291">
                  <a:extLst>
                    <a:ext uri="{9D8B030D-6E8A-4147-A177-3AD203B41FA5}">
                      <a16:colId xmlns:a16="http://schemas.microsoft.com/office/drawing/2014/main" val="325144097"/>
                    </a:ext>
                  </a:extLst>
                </a:gridCol>
              </a:tblGrid>
              <a:tr h="27903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Kadar Data Kotor 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OCSVM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LOF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ISOF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030975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0,023624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0,013397935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0,072202824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770398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0,05%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0,022139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0,011709316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0,077612114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3298851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0,10%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0,02125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0,01203795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0,076844516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9300493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0,15%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0,021559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0,012149304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0,076648408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5603069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0,20%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0,02394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0,012230177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0,091263189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098363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0,25%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0,024232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0,012638753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0,083021697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699449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0,30%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0,021486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0,01263461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0,076083825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746703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0,35%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0,02341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0,012003029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0,075474241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0439601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0,39%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0,020777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0,01260969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0,075022816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59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01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FC13-B6A4-494E-9029-6AD45F47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percobaan protokol SMTP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FE79BA3-0FE0-EB56-9F64-D614BEEC4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411905"/>
              </p:ext>
            </p:extLst>
          </p:nvPr>
        </p:nvGraphicFramePr>
        <p:xfrm>
          <a:off x="838200" y="1898796"/>
          <a:ext cx="5237966" cy="3510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938BF1-4CC3-4D23-BF75-2A995C449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233249"/>
              </p:ext>
            </p:extLst>
          </p:nvPr>
        </p:nvGraphicFramePr>
        <p:xfrm>
          <a:off x="6546061" y="1939530"/>
          <a:ext cx="4500600" cy="2839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1990">
                  <a:extLst>
                    <a:ext uri="{9D8B030D-6E8A-4147-A177-3AD203B41FA5}">
                      <a16:colId xmlns:a16="http://schemas.microsoft.com/office/drawing/2014/main" val="372096620"/>
                    </a:ext>
                  </a:extLst>
                </a:gridCol>
                <a:gridCol w="602591">
                  <a:extLst>
                    <a:ext uri="{9D8B030D-6E8A-4147-A177-3AD203B41FA5}">
                      <a16:colId xmlns:a16="http://schemas.microsoft.com/office/drawing/2014/main" val="1727786951"/>
                    </a:ext>
                  </a:extLst>
                </a:gridCol>
                <a:gridCol w="932133">
                  <a:extLst>
                    <a:ext uri="{9D8B030D-6E8A-4147-A177-3AD203B41FA5}">
                      <a16:colId xmlns:a16="http://schemas.microsoft.com/office/drawing/2014/main" val="1821499910"/>
                    </a:ext>
                  </a:extLst>
                </a:gridCol>
                <a:gridCol w="903886">
                  <a:extLst>
                    <a:ext uri="{9D8B030D-6E8A-4147-A177-3AD203B41FA5}">
                      <a16:colId xmlns:a16="http://schemas.microsoft.com/office/drawing/2014/main" val="3308858986"/>
                    </a:ext>
                  </a:extLst>
                </a:gridCol>
              </a:tblGrid>
              <a:tr h="31551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Kadar Data Kotor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OCSVM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LOF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ISOF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848433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0,18287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0,772757828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0,866105613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3185458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0,10%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0,186234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0,326722944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0,859494838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9230986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0,20%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0,187221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0,223044539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0,870948655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913705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0,30%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0,18852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0,205572386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0,885918339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2653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0,40%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0,185642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0,181995322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0,871593739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6939355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0,50%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0,187419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0,204427568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0,887231535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9431114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0,60%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0,174137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0,203317481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0,88630814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4033980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0,70%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0,17288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0,213212364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0,887685586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20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39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r>
              <a:rPr lang="en-US" dirty="0" err="1"/>
              <a:t>Metodologi</a:t>
            </a:r>
            <a:endParaRPr lang="en-US" dirty="0"/>
          </a:p>
          <a:p>
            <a:r>
              <a:rPr lang="en-US" dirty="0" err="1"/>
              <a:t>Perancangan</a:t>
            </a:r>
            <a:r>
              <a:rPr lang="en-US" dirty="0"/>
              <a:t> system</a:t>
            </a:r>
          </a:p>
          <a:p>
            <a:r>
              <a:rPr lang="id-ID" dirty="0"/>
              <a:t>Implementasi</a:t>
            </a:r>
          </a:p>
          <a:p>
            <a:r>
              <a:rPr lang="id-ID" dirty="0"/>
              <a:t>Hasil Percobaan</a:t>
            </a:r>
            <a:endParaRPr lang="en-US" dirty="0"/>
          </a:p>
          <a:p>
            <a:r>
              <a:rPr lang="en-US" dirty="0"/>
              <a:t>Kesimpulan dan saran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134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FC13-B6A4-494E-9029-6AD45F47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percobaan protokol SMTP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87215AC-14EF-DD86-F7EE-77BA775BEB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711296"/>
              </p:ext>
            </p:extLst>
          </p:nvPr>
        </p:nvGraphicFramePr>
        <p:xfrm>
          <a:off x="838200" y="1939530"/>
          <a:ext cx="5257800" cy="3469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588508-D9D1-4C96-BECA-8902EFA8F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84896"/>
              </p:ext>
            </p:extLst>
          </p:nvPr>
        </p:nvGraphicFramePr>
        <p:xfrm>
          <a:off x="6096000" y="1939530"/>
          <a:ext cx="5130684" cy="3019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0669">
                  <a:extLst>
                    <a:ext uri="{9D8B030D-6E8A-4147-A177-3AD203B41FA5}">
                      <a16:colId xmlns:a16="http://schemas.microsoft.com/office/drawing/2014/main" val="1854877576"/>
                    </a:ext>
                  </a:extLst>
                </a:gridCol>
                <a:gridCol w="686954">
                  <a:extLst>
                    <a:ext uri="{9D8B030D-6E8A-4147-A177-3AD203B41FA5}">
                      <a16:colId xmlns:a16="http://schemas.microsoft.com/office/drawing/2014/main" val="3611797331"/>
                    </a:ext>
                  </a:extLst>
                </a:gridCol>
                <a:gridCol w="1062631">
                  <a:extLst>
                    <a:ext uri="{9D8B030D-6E8A-4147-A177-3AD203B41FA5}">
                      <a16:colId xmlns:a16="http://schemas.microsoft.com/office/drawing/2014/main" val="2944556854"/>
                    </a:ext>
                  </a:extLst>
                </a:gridCol>
                <a:gridCol w="1030430">
                  <a:extLst>
                    <a:ext uri="{9D8B030D-6E8A-4147-A177-3AD203B41FA5}">
                      <a16:colId xmlns:a16="http://schemas.microsoft.com/office/drawing/2014/main" val="537269361"/>
                    </a:ext>
                  </a:extLst>
                </a:gridCol>
              </a:tblGrid>
              <a:tr h="33551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Kadar Data Kotor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OCSVM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LOF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ISOF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7728788"/>
                  </a:ext>
                </a:extLst>
              </a:tr>
              <a:tr h="33551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0,997217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0,999075977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9960697"/>
                  </a:ext>
                </a:extLst>
              </a:tr>
              <a:tr h="33551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0,10%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0,99723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0,381330199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0270265"/>
                  </a:ext>
                </a:extLst>
              </a:tr>
              <a:tr h="33551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0,20%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0,997245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0,254366712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8025815"/>
                  </a:ext>
                </a:extLst>
              </a:tr>
              <a:tr h="33551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0,30%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0,995831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0,234368737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860901"/>
                  </a:ext>
                </a:extLst>
              </a:tr>
              <a:tr h="33551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0,40%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0,995837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0,206764787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1381763"/>
                  </a:ext>
                </a:extLst>
              </a:tr>
              <a:tr h="33551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0,50%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0,983356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0,233014547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660159"/>
                  </a:ext>
                </a:extLst>
              </a:tr>
              <a:tr h="33551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0,60%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0,94433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0,231354817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7404443"/>
                  </a:ext>
                </a:extLst>
              </a:tr>
              <a:tr h="33551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0,70%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0,871008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0,243624515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525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77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FC13-B6A4-494E-9029-6AD45F47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percobaan protokol SMTP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82ECC04-305A-F574-04DA-A512FD8890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82483"/>
              </p:ext>
            </p:extLst>
          </p:nvPr>
        </p:nvGraphicFramePr>
        <p:xfrm>
          <a:off x="838200" y="1905934"/>
          <a:ext cx="5257800" cy="3233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D93AF9-8EE1-4D2A-9B6E-BD0F81547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18387"/>
              </p:ext>
            </p:extLst>
          </p:nvPr>
        </p:nvGraphicFramePr>
        <p:xfrm>
          <a:off x="6096000" y="1905934"/>
          <a:ext cx="4950660" cy="3233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8189">
                  <a:extLst>
                    <a:ext uri="{9D8B030D-6E8A-4147-A177-3AD203B41FA5}">
                      <a16:colId xmlns:a16="http://schemas.microsoft.com/office/drawing/2014/main" val="1377296531"/>
                    </a:ext>
                  </a:extLst>
                </a:gridCol>
                <a:gridCol w="662850">
                  <a:extLst>
                    <a:ext uri="{9D8B030D-6E8A-4147-A177-3AD203B41FA5}">
                      <a16:colId xmlns:a16="http://schemas.microsoft.com/office/drawing/2014/main" val="2856059265"/>
                    </a:ext>
                  </a:extLst>
                </a:gridCol>
                <a:gridCol w="1025346">
                  <a:extLst>
                    <a:ext uri="{9D8B030D-6E8A-4147-A177-3AD203B41FA5}">
                      <a16:colId xmlns:a16="http://schemas.microsoft.com/office/drawing/2014/main" val="3807991408"/>
                    </a:ext>
                  </a:extLst>
                </a:gridCol>
                <a:gridCol w="994275">
                  <a:extLst>
                    <a:ext uri="{9D8B030D-6E8A-4147-A177-3AD203B41FA5}">
                      <a16:colId xmlns:a16="http://schemas.microsoft.com/office/drawing/2014/main" val="507502367"/>
                    </a:ext>
                  </a:extLst>
                </a:gridCol>
              </a:tblGrid>
              <a:tr h="35925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Kadar Data Kotor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OCSVM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LOF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ISOF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452746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0,384876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0,025322216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0,013370387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4887973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0,10%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0,378122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0,025249824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0,014195913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041896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0,20%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0,377862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0,025279299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0,012956814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9403873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0,30%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0,370674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0,025373725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0,011143317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3284320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0,40%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0,378631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0,025538272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0,012768944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2302491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0,50%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0,368555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0,025418421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0,011021804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310853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0,60%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0,393184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0,025458096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0,011198022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9839796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0,70%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0,352512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0,025469174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0,010974691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560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063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FC13-B6A4-494E-9029-6AD45F47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percobaan protokol HTTP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8549272-5CE4-081A-CE1F-4B05A140D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398571"/>
              </p:ext>
            </p:extLst>
          </p:nvPr>
        </p:nvGraphicFramePr>
        <p:xfrm>
          <a:off x="838200" y="1905934"/>
          <a:ext cx="5167788" cy="341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C44B05-A09B-4D5E-94BF-FB5ED5C22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37435"/>
              </p:ext>
            </p:extLst>
          </p:nvPr>
        </p:nvGraphicFramePr>
        <p:xfrm>
          <a:off x="6215224" y="1905934"/>
          <a:ext cx="4921449" cy="314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4806">
                  <a:extLst>
                    <a:ext uri="{9D8B030D-6E8A-4147-A177-3AD203B41FA5}">
                      <a16:colId xmlns:a16="http://schemas.microsoft.com/office/drawing/2014/main" val="1201570028"/>
                    </a:ext>
                  </a:extLst>
                </a:gridCol>
                <a:gridCol w="658939">
                  <a:extLst>
                    <a:ext uri="{9D8B030D-6E8A-4147-A177-3AD203B41FA5}">
                      <a16:colId xmlns:a16="http://schemas.microsoft.com/office/drawing/2014/main" val="863042587"/>
                    </a:ext>
                  </a:extLst>
                </a:gridCol>
                <a:gridCol w="1019296">
                  <a:extLst>
                    <a:ext uri="{9D8B030D-6E8A-4147-A177-3AD203B41FA5}">
                      <a16:colId xmlns:a16="http://schemas.microsoft.com/office/drawing/2014/main" val="3388973815"/>
                    </a:ext>
                  </a:extLst>
                </a:gridCol>
                <a:gridCol w="988408">
                  <a:extLst>
                    <a:ext uri="{9D8B030D-6E8A-4147-A177-3AD203B41FA5}">
                      <a16:colId xmlns:a16="http://schemas.microsoft.com/office/drawing/2014/main" val="476972534"/>
                    </a:ext>
                  </a:extLst>
                </a:gridCol>
              </a:tblGrid>
              <a:tr h="31432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Kadar Data Kotor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OCSVM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LOF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ISOF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020767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0,33236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0,648017993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0,590818869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3573424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0,10%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0,314022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0,408262929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0,543545398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7359376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0,20%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0,296454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0,299072643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0,485140805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4330293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0,30%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0,310388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0,203259272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0,476759389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7585452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0,40%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0,297386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0,21142132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0,467406261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9323600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0,50%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0,291273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0,125304795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0,575012964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966376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0,60%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0,297604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0,19177562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0,621757101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2899537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0,70%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0,273201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0,167117228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0,409616178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6661838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0,80%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0,291819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0,177554529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0,631415667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5375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22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FC13-B6A4-494E-9029-6AD45F47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percobaan protokol HTTP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3B5D6F-3832-43FA-97A3-21364205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82950"/>
              </p:ext>
            </p:extLst>
          </p:nvPr>
        </p:nvGraphicFramePr>
        <p:xfrm>
          <a:off x="6096000" y="1905934"/>
          <a:ext cx="5167787" cy="3233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7668">
                  <a:extLst>
                    <a:ext uri="{9D8B030D-6E8A-4147-A177-3AD203B41FA5}">
                      <a16:colId xmlns:a16="http://schemas.microsoft.com/office/drawing/2014/main" val="3237013726"/>
                    </a:ext>
                  </a:extLst>
                </a:gridCol>
                <a:gridCol w="691921">
                  <a:extLst>
                    <a:ext uri="{9D8B030D-6E8A-4147-A177-3AD203B41FA5}">
                      <a16:colId xmlns:a16="http://schemas.microsoft.com/office/drawing/2014/main" val="3167436218"/>
                    </a:ext>
                  </a:extLst>
                </a:gridCol>
                <a:gridCol w="1070316">
                  <a:extLst>
                    <a:ext uri="{9D8B030D-6E8A-4147-A177-3AD203B41FA5}">
                      <a16:colId xmlns:a16="http://schemas.microsoft.com/office/drawing/2014/main" val="1928562245"/>
                    </a:ext>
                  </a:extLst>
                </a:gridCol>
                <a:gridCol w="1037882">
                  <a:extLst>
                    <a:ext uri="{9D8B030D-6E8A-4147-A177-3AD203B41FA5}">
                      <a16:colId xmlns:a16="http://schemas.microsoft.com/office/drawing/2014/main" val="629232569"/>
                    </a:ext>
                  </a:extLst>
                </a:gridCol>
              </a:tblGrid>
              <a:tr h="32332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Kadar Data Kotor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OCSVM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LOF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ISOF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087099"/>
                  </a:ext>
                </a:extLst>
              </a:tr>
              <a:tr h="32332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0,327081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0,81066823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0,820046893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2045353"/>
                  </a:ext>
                </a:extLst>
              </a:tr>
              <a:tr h="32332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0,10%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0,316852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0,489174956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0,77238151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4786919"/>
                  </a:ext>
                </a:extLst>
              </a:tr>
              <a:tr h="32332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0,20%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0,306362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0,340369393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0,657578423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7629633"/>
                  </a:ext>
                </a:extLst>
              </a:tr>
              <a:tr h="32332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0,30%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0,305783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0,266647196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0,617698598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860332"/>
                  </a:ext>
                </a:extLst>
              </a:tr>
              <a:tr h="32332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0,40%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0,292776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0,243638491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0,635858438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4804994"/>
                  </a:ext>
                </a:extLst>
              </a:tr>
              <a:tr h="32332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0,50%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0,294066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0,21631102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0,842736042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564717"/>
                  </a:ext>
                </a:extLst>
              </a:tr>
              <a:tr h="32332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0,60%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0,276752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0,207270595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0,829082381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394139"/>
                  </a:ext>
                </a:extLst>
              </a:tr>
              <a:tr h="32332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0,70%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0,279567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0,199063232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0,581088993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7438039"/>
                  </a:ext>
                </a:extLst>
              </a:tr>
              <a:tr h="32332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0,80%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0,275549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0,193557833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0,810541728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33295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147443A-BC4D-1828-FC85-22BB6E99F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320235"/>
              </p:ext>
            </p:extLst>
          </p:nvPr>
        </p:nvGraphicFramePr>
        <p:xfrm>
          <a:off x="695280" y="1905934"/>
          <a:ext cx="5167786" cy="3323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9101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FC13-B6A4-494E-9029-6AD45F47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percobaan protokol HTTP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E73098-9E30-5D52-5CFA-FE168054D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369063"/>
              </p:ext>
            </p:extLst>
          </p:nvPr>
        </p:nvGraphicFramePr>
        <p:xfrm>
          <a:off x="819678" y="1905934"/>
          <a:ext cx="5157099" cy="341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C850F6-1AB8-4993-9AFC-17A6AEB01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024928"/>
              </p:ext>
            </p:extLst>
          </p:nvPr>
        </p:nvGraphicFramePr>
        <p:xfrm>
          <a:off x="6116114" y="1905934"/>
          <a:ext cx="5256208" cy="341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8179">
                  <a:extLst>
                    <a:ext uri="{9D8B030D-6E8A-4147-A177-3AD203B41FA5}">
                      <a16:colId xmlns:a16="http://schemas.microsoft.com/office/drawing/2014/main" val="1991751157"/>
                    </a:ext>
                  </a:extLst>
                </a:gridCol>
                <a:gridCol w="703760">
                  <a:extLst>
                    <a:ext uri="{9D8B030D-6E8A-4147-A177-3AD203B41FA5}">
                      <a16:colId xmlns:a16="http://schemas.microsoft.com/office/drawing/2014/main" val="4055807396"/>
                    </a:ext>
                  </a:extLst>
                </a:gridCol>
                <a:gridCol w="1088629">
                  <a:extLst>
                    <a:ext uri="{9D8B030D-6E8A-4147-A177-3AD203B41FA5}">
                      <a16:colId xmlns:a16="http://schemas.microsoft.com/office/drawing/2014/main" val="1901151152"/>
                    </a:ext>
                  </a:extLst>
                </a:gridCol>
                <a:gridCol w="1055640">
                  <a:extLst>
                    <a:ext uri="{9D8B030D-6E8A-4147-A177-3AD203B41FA5}">
                      <a16:colId xmlns:a16="http://schemas.microsoft.com/office/drawing/2014/main" val="4245653592"/>
                    </a:ext>
                  </a:extLst>
                </a:gridCol>
              </a:tblGrid>
              <a:tr h="34133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Kadar Data Kotor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OCSVM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LOF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ISOF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90361"/>
                  </a:ext>
                </a:extLst>
              </a:tr>
              <a:tr h="34133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0,016795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0,040870827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0,05998756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8065952"/>
                  </a:ext>
                </a:extLst>
              </a:tr>
              <a:tr h="34133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0,10%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0,020196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0,041648748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0,06469228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689970"/>
                  </a:ext>
                </a:extLst>
              </a:tr>
              <a:tr h="34133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0,20%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0,024222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0,037991288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0,05964756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5739644"/>
                  </a:ext>
                </a:extLst>
              </a:tr>
              <a:tr h="34133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0,30%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0,018216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0,067357113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0,054657937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8734611"/>
                  </a:ext>
                </a:extLst>
              </a:tr>
              <a:tr h="34133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0,40%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0,017658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0,042574655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0,060741263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60553"/>
                  </a:ext>
                </a:extLst>
              </a:tr>
              <a:tr h="34133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0,50%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0,020539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0,120287339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0,067709412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507648"/>
                  </a:ext>
                </a:extLst>
              </a:tr>
              <a:tr h="34133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0,60%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0,011072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0,03553273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0,054578691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2196738"/>
                  </a:ext>
                </a:extLst>
              </a:tr>
              <a:tr h="34133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0,70%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0,0231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0,04848666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0,06933245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5371846"/>
                  </a:ext>
                </a:extLst>
              </a:tr>
              <a:tr h="34133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0,80%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0,013308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>
                          <a:effectLst/>
                        </a:rPr>
                        <a:t>0,037536395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0,048011262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018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Kesimpulan dan 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/>
              <a:t>Kesimpulan: </a:t>
            </a:r>
          </a:p>
          <a:p>
            <a:r>
              <a:rPr lang="id-ID" dirty="0"/>
              <a:t>Peningkatan kadar data kotor pada data testing tampak mempengaruhi performa dari beberapa algoritma machine learning. Seperti saat dilakukan percobaan pada port 21 dan 25, tampak ada penurunan nilai F2-score dari data testing dengan kadar 0% terhadap data testing yang lain.</a:t>
            </a:r>
          </a:p>
          <a:p>
            <a:r>
              <a:rPr lang="id-ID" dirty="0"/>
              <a:t>Ada beberapa algoritma machine learning yang relatif stabil, meski kadar data kotor yang ada meningkat. Seperti pada saat dilakukan percobaan pada port 25, nilai f2-score algoritma </a:t>
            </a:r>
            <a:r>
              <a:rPr lang="id-ID" i="1" dirty="0"/>
              <a:t>isolation forest</a:t>
            </a:r>
            <a:r>
              <a:rPr lang="id-ID" dirty="0"/>
              <a:t> stabil pada nilai 0,85-0,88</a:t>
            </a:r>
          </a:p>
          <a:p>
            <a:r>
              <a:rPr lang="id-ID" dirty="0"/>
              <a:t>Ada pula yang tidak stabil dan bersifat bergelombang sehingga tidak dapat diprediksi dengan pasti pola yang terbentuk. Seperti saat dilakukan percobaan pada port 80, algoritma </a:t>
            </a:r>
            <a:r>
              <a:rPr lang="id-ID" i="1" dirty="0"/>
              <a:t>isolation forest </a:t>
            </a:r>
            <a:r>
              <a:rPr lang="id-ID" dirty="0"/>
              <a:t>tampak bergelombang.</a:t>
            </a:r>
          </a:p>
          <a:p>
            <a:pPr marL="0" indent="0">
              <a:buNone/>
            </a:pPr>
            <a:r>
              <a:rPr lang="id-ID" dirty="0"/>
              <a:t>Saran:</a:t>
            </a:r>
          </a:p>
          <a:p>
            <a:r>
              <a:rPr lang="id-ID" dirty="0"/>
              <a:t>Pengujian mendalam untuk mencari hyperparameter yang maksimal pada masing-masing algoritma</a:t>
            </a:r>
          </a:p>
          <a:p>
            <a:r>
              <a:rPr lang="id-ID" dirty="0"/>
              <a:t>Menggunakan dataset yang berbeda untuk meningkatkan variasi data</a:t>
            </a:r>
          </a:p>
          <a:p>
            <a:r>
              <a:rPr lang="id-ID" dirty="0"/>
              <a:t>Melakukan evaluasi performa dengan cara yang berbeda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6940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8831"/>
            <a:ext cx="10515600" cy="40081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03705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Pada </a:t>
            </a:r>
            <a:r>
              <a:rPr lang="en-US" sz="1800" dirty="0" err="1"/>
              <a:t>umumnya</a:t>
            </a:r>
            <a:r>
              <a:rPr lang="en-US" sz="1800" dirty="0"/>
              <a:t>, data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melatih</a:t>
            </a:r>
            <a:r>
              <a:rPr lang="en-US" sz="1800" dirty="0"/>
              <a:t> </a:t>
            </a:r>
            <a:r>
              <a:rPr lang="id-ID" sz="1800" dirty="0"/>
              <a:t>sistem deteksi intrusi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data </a:t>
            </a:r>
            <a:r>
              <a:rPr lang="en-US" sz="1800" dirty="0" err="1"/>
              <a:t>latih</a:t>
            </a:r>
            <a:r>
              <a:rPr lang="en-US" sz="1800" dirty="0"/>
              <a:t> yang s</a:t>
            </a:r>
            <a:r>
              <a:rPr lang="id-ID" sz="1800" dirty="0"/>
              <a:t>udah memiliki label. Sistem deteksi intrusi ini disebut sebagai </a:t>
            </a:r>
            <a:r>
              <a:rPr lang="id-ID" sz="1800" b="1" i="1" dirty="0"/>
              <a:t>Signature-based Intrusion Detection System</a:t>
            </a:r>
            <a:r>
              <a:rPr lang="id-ID" sz="1800" i="1" dirty="0"/>
              <a:t>. </a:t>
            </a:r>
            <a:r>
              <a:rPr lang="id-ID" sz="1800" dirty="0"/>
              <a:t>Salah satu kelemahan terbesar pada sistem ini adalah sistem hanya dapat dilatih menggunakan data yang telah memiliki label atau data yang telah terlebih dahulu diklasifikasikan. </a:t>
            </a:r>
          </a:p>
          <a:p>
            <a:pPr marL="0" indent="0" algn="just">
              <a:buNone/>
            </a:pPr>
            <a:r>
              <a:rPr lang="en-US" sz="1800" dirty="0" err="1"/>
              <a:t>Namun</a:t>
            </a:r>
            <a:r>
              <a:rPr lang="en-US" sz="1800" dirty="0"/>
              <a:t> pada </a:t>
            </a:r>
            <a:r>
              <a:rPr lang="en-US" sz="1800" dirty="0" err="1"/>
              <a:t>prakteknya</a:t>
            </a:r>
            <a:r>
              <a:rPr lang="en-US" sz="1800" dirty="0"/>
              <a:t>,</a:t>
            </a:r>
            <a:r>
              <a:rPr lang="id-ID" sz="1800" dirty="0"/>
              <a:t> </a:t>
            </a:r>
            <a:r>
              <a:rPr lang="en-US" sz="1800" dirty="0"/>
              <a:t>data yang </a:t>
            </a:r>
            <a:r>
              <a:rPr lang="en-US" sz="1800" dirty="0" err="1"/>
              <a:t>bersih</a:t>
            </a:r>
            <a:r>
              <a:rPr lang="en-US" sz="1800" dirty="0"/>
              <a:t> dan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id-ID" sz="1800" dirty="0"/>
              <a:t>berlabel</a:t>
            </a:r>
            <a:r>
              <a:rPr lang="en-US" sz="1800" dirty="0"/>
              <a:t>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sulit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didapatkan</a:t>
            </a:r>
            <a:r>
              <a:rPr lang="en-US" sz="1800" dirty="0"/>
              <a:t>. Data yang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berupa</a:t>
            </a:r>
            <a:r>
              <a:rPr lang="en-US" sz="1800" dirty="0"/>
              <a:t> data </a:t>
            </a:r>
            <a:r>
              <a:rPr lang="en-US" sz="1800" dirty="0" err="1"/>
              <a:t>campuran</a:t>
            </a:r>
            <a:r>
              <a:rPr lang="en-US" sz="1800" dirty="0"/>
              <a:t> yang </a:t>
            </a:r>
            <a:r>
              <a:rPr lang="en-US" sz="1800" dirty="0" err="1"/>
              <a:t>terdapat</a:t>
            </a:r>
            <a:r>
              <a:rPr lang="en-US" sz="1800" dirty="0"/>
              <a:t> data </a:t>
            </a:r>
            <a:r>
              <a:rPr lang="en-US" sz="1800" dirty="0" err="1"/>
              <a:t>kotor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data yang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berpotensi</a:t>
            </a:r>
            <a:r>
              <a:rPr lang="en-US" sz="1800" dirty="0"/>
              <a:t> </a:t>
            </a:r>
            <a:r>
              <a:rPr lang="en-US" sz="1800" dirty="0" err="1"/>
              <a:t>mengandung</a:t>
            </a:r>
            <a:r>
              <a:rPr lang="en-US" sz="1800" dirty="0"/>
              <a:t> </a:t>
            </a:r>
            <a:r>
              <a:rPr lang="en-US" sz="1800" dirty="0" err="1"/>
              <a:t>unsur</a:t>
            </a:r>
            <a:r>
              <a:rPr lang="en-US" sz="1800" dirty="0"/>
              <a:t> </a:t>
            </a:r>
            <a:r>
              <a:rPr lang="en-US" sz="1800" dirty="0" err="1"/>
              <a:t>serangan</a:t>
            </a:r>
            <a:r>
              <a:rPr lang="en-US" sz="1800" dirty="0"/>
              <a:t> di </a:t>
            </a:r>
            <a:r>
              <a:rPr lang="en-US" sz="1800" dirty="0" err="1"/>
              <a:t>dalamnya</a:t>
            </a:r>
            <a:r>
              <a:rPr lang="id-ID" sz="1800" dirty="0"/>
              <a:t>. Semakin meningkatnya variasi dan kompleksitas serangan, semakin susah juga untuk memberikan pelabelan pada setiap data latih yang digunakan. </a:t>
            </a:r>
          </a:p>
          <a:p>
            <a:pPr marL="0" indent="0" algn="just">
              <a:buNone/>
            </a:pPr>
            <a:r>
              <a:rPr lang="en-US" sz="1800" dirty="0"/>
              <a:t>Salah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alternatif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id-ID" sz="1800" dirty="0"/>
              <a:t> </a:t>
            </a:r>
            <a:r>
              <a:rPr lang="id-ID" sz="1800" b="1" i="1" dirty="0"/>
              <a:t>Anomaly-based Intrusion Detection System</a:t>
            </a:r>
            <a:r>
              <a:rPr lang="en-US" sz="1800" b="1" dirty="0"/>
              <a:t>.</a:t>
            </a:r>
            <a:r>
              <a:rPr lang="id-ID" sz="1800" b="1" dirty="0"/>
              <a:t> </a:t>
            </a:r>
            <a:r>
              <a:rPr lang="id-ID" sz="1800" i="1" dirty="0"/>
              <a:t>Anomaly-based </a:t>
            </a:r>
            <a:r>
              <a:rPr lang="en-US" sz="1800" dirty="0"/>
              <a:t>IDS </a:t>
            </a:r>
            <a:r>
              <a:rPr lang="en-US" sz="1800" dirty="0" err="1"/>
              <a:t>mendeteksi</a:t>
            </a:r>
            <a:r>
              <a:rPr lang="en-US" sz="1800" dirty="0"/>
              <a:t> data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memperhitungkan</a:t>
            </a:r>
            <a:r>
              <a:rPr lang="en-US" sz="1800" dirty="0"/>
              <a:t> </a:t>
            </a:r>
            <a:r>
              <a:rPr lang="en-US" sz="1800" dirty="0" err="1"/>
              <a:t>nilai-nilai</a:t>
            </a:r>
            <a:r>
              <a:rPr lang="en-US" sz="1800" dirty="0"/>
              <a:t> pada data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pola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normal</a:t>
            </a:r>
            <a:r>
              <a:rPr lang="id-ID" sz="1800" dirty="0"/>
              <a:t>. Sistem dapat dilatih menggunakan data yang tidak memiliki label. Hal ini membuka kemungkinan untuk dilakukan proses latih menggunakan data yang mengandung data kotor.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106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Membuat sistem deteksi serangan yang bisa mendeteksi serangan meski dilatih dengan data yang mengandung data kotor.</a:t>
            </a:r>
          </a:p>
          <a:p>
            <a:pPr algn="just"/>
            <a:r>
              <a:rPr lang="id-ID" dirty="0"/>
              <a:t>Observasi performa algoritma </a:t>
            </a:r>
            <a:r>
              <a:rPr lang="id-ID" i="1" dirty="0"/>
              <a:t>machine learning</a:t>
            </a:r>
            <a:r>
              <a:rPr lang="id-ID" dirty="0"/>
              <a:t> bila dilatih dengan data yang mengandung data kotor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2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Pada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intrusi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dilatih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yang </a:t>
            </a:r>
            <a:r>
              <a:rPr lang="en-US" dirty="0" err="1"/>
              <a:t>mengandung</a:t>
            </a:r>
            <a:r>
              <a:rPr lang="en-US" dirty="0"/>
              <a:t> data </a:t>
            </a:r>
            <a:r>
              <a:rPr lang="en-US" dirty="0" err="1"/>
              <a:t>kotor</a:t>
            </a:r>
            <a:r>
              <a:rPr lang="en-US" dirty="0"/>
              <a:t> pada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b="1" i="1" dirty="0"/>
              <a:t>unsupervised</a:t>
            </a:r>
            <a:r>
              <a:rPr lang="en-US" b="1" i="1" dirty="0"/>
              <a:t> learning</a:t>
            </a:r>
            <a:r>
              <a:rPr lang="en-US" dirty="0"/>
              <a:t>. </a:t>
            </a:r>
            <a:endParaRPr lang="id-ID" dirty="0"/>
          </a:p>
          <a:p>
            <a:pPr marL="0" indent="0" algn="just">
              <a:buNone/>
            </a:pPr>
            <a:r>
              <a:rPr lang="en-US" b="1" i="1" dirty="0"/>
              <a:t>Unsupervised learning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machine learning di mana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pembuatan</a:t>
            </a:r>
            <a:r>
              <a:rPr lang="en-US" dirty="0"/>
              <a:t> model. </a:t>
            </a:r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unsupervised learning </a:t>
            </a:r>
            <a:r>
              <a:rPr lang="en-US" dirty="0" err="1"/>
              <a:t>memungkinkan</a:t>
            </a:r>
            <a:r>
              <a:rPr lang="en-US" dirty="0"/>
              <a:t> model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 </a:t>
            </a:r>
            <a:r>
              <a:rPr lang="en-US" dirty="0" err="1"/>
              <a:t>Umumnya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model </a:t>
            </a:r>
            <a:r>
              <a:rPr lang="en-US" dirty="0" err="1"/>
              <a:t>bagi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label </a:t>
            </a:r>
            <a:r>
              <a:rPr lang="en-US" dirty="0" err="1"/>
              <a:t>atau</a:t>
            </a:r>
            <a:r>
              <a:rPr lang="en-US" dirty="0"/>
              <a:t> data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data </a:t>
            </a:r>
            <a:r>
              <a:rPr lang="en-US" dirty="0" err="1"/>
              <a:t>kotor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data yang </a:t>
            </a:r>
            <a:r>
              <a:rPr lang="en-US" dirty="0" err="1"/>
              <a:t>diujikan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6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E7BF-13F9-4106-A489-DBD0A5D1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F730-7418-40A4-A9F4-7C3E94EDA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Pada penelitian ini ada 3 algoritma </a:t>
            </a:r>
            <a:r>
              <a:rPr lang="id-ID" i="1" dirty="0"/>
              <a:t>unsupervised learning </a:t>
            </a:r>
            <a:r>
              <a:rPr lang="id-ID" dirty="0"/>
              <a:t>yang akan digunakan:</a:t>
            </a:r>
          </a:p>
          <a:p>
            <a:r>
              <a:rPr lang="id-ID" i="1" dirty="0"/>
              <a:t>One-class SVM</a:t>
            </a:r>
          </a:p>
          <a:p>
            <a:r>
              <a:rPr lang="id-ID" i="1" dirty="0"/>
              <a:t>Local Outlier Factor</a:t>
            </a:r>
          </a:p>
          <a:p>
            <a:r>
              <a:rPr lang="id-ID" i="1" dirty="0"/>
              <a:t>Isolation Forest</a:t>
            </a:r>
          </a:p>
          <a:p>
            <a:pPr marL="0" indent="0">
              <a:buNone/>
            </a:pPr>
            <a:r>
              <a:rPr lang="id-ID" dirty="0"/>
              <a:t>Masing-masing algoritma akan diuji dalam mendeteksi serangan pada protokol FTP, SMTP, dan HTTP</a:t>
            </a:r>
          </a:p>
        </p:txBody>
      </p:sp>
    </p:spTree>
    <p:extLst>
      <p:ext uri="{BB962C8B-B14F-4D97-AF65-F5344CB8AC3E}">
        <p14:creationId xmlns:p14="http://schemas.microsoft.com/office/powerpoint/2010/main" val="117694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91A7E-929C-46AB-8C65-49A6E0D2C3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16" y="1636077"/>
            <a:ext cx="5758839" cy="3683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17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F47B-9FD3-485E-A6F2-75EAC628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system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9664-BD69-4766-B94D-ABEB58D2F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36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d-ID" dirty="0"/>
              <a:t>Pra Proses Data: Proses ekstraksi data dari file PCAP menjadi </a:t>
            </a:r>
            <a:r>
              <a:rPr lang="id-ID" i="1" dirty="0"/>
              <a:t>byte frequency</a:t>
            </a:r>
            <a:r>
              <a:rPr lang="id-ID" dirty="0"/>
              <a:t>. Menghasilkan data latih dan data testing dalam bentuk </a:t>
            </a:r>
            <a:r>
              <a:rPr lang="id-ID" i="1" dirty="0"/>
              <a:t>byte frequency</a:t>
            </a:r>
            <a:r>
              <a:rPr lang="id-ID" dirty="0"/>
              <a:t>. </a:t>
            </a:r>
          </a:p>
          <a:p>
            <a:pPr algn="just"/>
            <a:r>
              <a:rPr lang="id-ID" dirty="0"/>
              <a:t>Proses Latih: Proses pelatihan sistem dengan menggunakan data latih yang telah diubah menjadi </a:t>
            </a:r>
            <a:r>
              <a:rPr lang="id-ID" i="1" dirty="0"/>
              <a:t>byte frequency</a:t>
            </a:r>
            <a:r>
              <a:rPr lang="id-ID" dirty="0"/>
              <a:t> untuk menghasilkan sebuah model </a:t>
            </a:r>
            <a:r>
              <a:rPr lang="id-ID" i="1" dirty="0"/>
              <a:t>machine learning</a:t>
            </a:r>
            <a:r>
              <a:rPr lang="id-ID" dirty="0"/>
              <a:t>. </a:t>
            </a:r>
          </a:p>
          <a:p>
            <a:pPr algn="just"/>
            <a:r>
              <a:rPr lang="id-ID" dirty="0"/>
              <a:t>Proses Testing: Proses prediksi atau pelabelan data testing dengan menggunakan model yang telah dilatih menggunakan data latih.</a:t>
            </a:r>
          </a:p>
          <a:p>
            <a:pPr algn="just"/>
            <a:r>
              <a:rPr lang="id-ID" dirty="0"/>
              <a:t>Proses Evaluasi Performa: Proses evaluasi performa masing-masing algoritma dengan melihat nilai hasil prediksi yang telah diubah dalam bentuk </a:t>
            </a:r>
            <a:r>
              <a:rPr lang="id-ID" i="1" dirty="0"/>
              <a:t>confusion matrix.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594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Implementasi pra proses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Ekstraksi data PCAP untuk mendapatkan data </a:t>
            </a:r>
            <a:r>
              <a:rPr lang="id-ID" i="1" dirty="0"/>
              <a:t>byte frequency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037B9-CBE0-4490-9914-F9ECD4AA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6" y="2400300"/>
            <a:ext cx="4886325" cy="445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CB91A-6F41-4F81-A6B6-EFEBF960D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20" y="2618892"/>
            <a:ext cx="2781300" cy="4953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14F916-20A1-46C1-8D8F-E883A5E45CD1}"/>
              </a:ext>
            </a:extLst>
          </p:cNvPr>
          <p:cNvSpPr/>
          <p:nvPr/>
        </p:nvSpPr>
        <p:spPr>
          <a:xfrm>
            <a:off x="6096000" y="2618892"/>
            <a:ext cx="540072" cy="400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3E5D3B-12A5-48FF-B1EF-FB13C7D93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61" y="3838190"/>
            <a:ext cx="5130684" cy="2338773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07C5456D-DE74-4FFE-8BC3-66C9CC4CD124}"/>
              </a:ext>
            </a:extLst>
          </p:cNvPr>
          <p:cNvSpPr/>
          <p:nvPr/>
        </p:nvSpPr>
        <p:spPr>
          <a:xfrm>
            <a:off x="8076264" y="3338988"/>
            <a:ext cx="630084" cy="404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192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aft SOTK ITS VERSI 20082019 rev" id="{5D282795-EF5D-B242-BDFC-7F9F37BDBADC}" vid="{6D15C487-3A92-6E4F-8CED-77745C92A12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E578BFB713B0A04AA9CB3FB0E09BB096" ma:contentTypeVersion="8" ma:contentTypeDescription="Buat sebuah dokumen baru." ma:contentTypeScope="" ma:versionID="b12db5772b421c3d97e5e8cc52461df1">
  <xsd:schema xmlns:xsd="http://www.w3.org/2001/XMLSchema" xmlns:xs="http://www.w3.org/2001/XMLSchema" xmlns:p="http://schemas.microsoft.com/office/2006/metadata/properties" xmlns:ns3="d27b1e0a-a80f-43b3-a72c-03febd3edde5" targetNamespace="http://schemas.microsoft.com/office/2006/metadata/properties" ma:root="true" ma:fieldsID="93b8b61b0ccf34e75e41c3c949ba1e0b" ns3:_="">
    <xsd:import namespace="d27b1e0a-a80f-43b3-a72c-03febd3edd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b1e0a-a80f-43b3-a72c-03febd3edd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28412E-6216-429D-9368-A2DF44D347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6180C-AB73-4F26-8914-63FC793B0B0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27b1e0a-a80f-43b3-a72c-03febd3edde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9CB790-CC05-41EE-8468-36831EC64B7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27b1e0a-a80f-43b3-a72c-03febd3edde5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1365</Words>
  <Application>Microsoft Office PowerPoint</Application>
  <PresentationFormat>Widescreen</PresentationFormat>
  <Paragraphs>488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Times New Roman</vt:lpstr>
      <vt:lpstr>Trebuchet MS</vt:lpstr>
      <vt:lpstr>Office Theme</vt:lpstr>
      <vt:lpstr>2_Custom Design</vt:lpstr>
      <vt:lpstr>PowerPoint Presentation</vt:lpstr>
      <vt:lpstr>Outline</vt:lpstr>
      <vt:lpstr>Latar belakang</vt:lpstr>
      <vt:lpstr>Tujuan</vt:lpstr>
      <vt:lpstr>Metodologi</vt:lpstr>
      <vt:lpstr>Metodologi</vt:lpstr>
      <vt:lpstr>Perancangan system</vt:lpstr>
      <vt:lpstr>Perancangan system</vt:lpstr>
      <vt:lpstr>Implementasi pra proses data</vt:lpstr>
      <vt:lpstr>Implementasi proses latih</vt:lpstr>
      <vt:lpstr>Implementasi proses testing</vt:lpstr>
      <vt:lpstr>Implementasi proses testing</vt:lpstr>
      <vt:lpstr>Implementasi proses evaluasi performa</vt:lpstr>
      <vt:lpstr>Implementasi proses evaluasi performa</vt:lpstr>
      <vt:lpstr>Hasil percobaan</vt:lpstr>
      <vt:lpstr>Hasil percobaan protokol FTP</vt:lpstr>
      <vt:lpstr>Hasil percobaan protokol FTP</vt:lpstr>
      <vt:lpstr>Hasil percobaan protokol FTP</vt:lpstr>
      <vt:lpstr>Hasil percobaan protokol SMTP</vt:lpstr>
      <vt:lpstr>Hasil percobaan protokol SMTP</vt:lpstr>
      <vt:lpstr>Hasil percobaan protokol SMTP</vt:lpstr>
      <vt:lpstr>Hasil percobaan protokol HTTP</vt:lpstr>
      <vt:lpstr>Hasil percobaan protokol HTTP</vt:lpstr>
      <vt:lpstr>Hasil percobaan protokol HTTP</vt:lpstr>
      <vt:lpstr>Kesimpulan dan 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Sidang Komisi Profesor Senat Akademik ITS</dc:title>
  <dc:creator>Heri koes</dc:creator>
  <cp:lastModifiedBy>Krisna Badru Wijaya</cp:lastModifiedBy>
  <cp:revision>203</cp:revision>
  <dcterms:created xsi:type="dcterms:W3CDTF">2020-01-27T22:09:26Z</dcterms:created>
  <dcterms:modified xsi:type="dcterms:W3CDTF">2022-07-21T18:58:48Z</dcterms:modified>
</cp:coreProperties>
</file>