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Lexend"/>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h1PqY1mmclI2BhWN82W/BonoUi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4e6fa014ce012fc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e6fa014ce012fc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1a8606a970591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1a8606a970591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30eac16bd0f076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30eac16bd0f076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4e6fa014ce012fcb_455"/>
          <p:cNvGrpSpPr/>
          <p:nvPr/>
        </p:nvGrpSpPr>
        <p:grpSpPr>
          <a:xfrm>
            <a:off x="4350279" y="2855377"/>
            <a:ext cx="443589" cy="105632"/>
            <a:chOff x="4137525" y="2915950"/>
            <a:chExt cx="869100" cy="207000"/>
          </a:xfrm>
        </p:grpSpPr>
        <p:sp>
          <p:nvSpPr>
            <p:cNvPr id="11" name="Google Shape;11;g4e6fa014ce012fcb_45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4e6fa014ce012fcb_45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4e6fa014ce012fcb_45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4e6fa014ce012fcb_45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4e6fa014ce012fcb_45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g4e6fa014ce012fcb_45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4e6fa014ce012fcb_495"/>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g4e6fa014ce012fcb_495"/>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g4e6fa014ce012fcb_49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4e6fa014ce012fcb_49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4e6fa014ce012fcb_46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4e6fa014ce012fcb_46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4e6fa014ce012fcb_46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4e6fa014ce012fcb_4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4e6fa014ce012fcb_46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4e6fa014ce012fcb_47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4e6fa014ce012fcb_47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4e6fa014ce012fcb_47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4e6fa014ce012fcb_47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4e6fa014ce012fcb_47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g4e6fa014ce012fcb_47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4e6fa014ce012fcb_47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4e6fa014ce012fcb_47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4e6fa014ce012fcb_47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4e6fa014ce012fcb_482"/>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g4e6fa014ce012fcb_48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4e6fa014ce012fcb_48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g4e6fa014ce012fcb_48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4e6fa014ce012fcb_48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g4e6fa014ce012fcb_485"/>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g4e6fa014ce012fcb_48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g4e6fa014ce012fcb_48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4e6fa014ce012fcb_4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g4e6fa014ce012fcb_49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4e6fa014ce012fcb_4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g4e6fa014ce012fcb_4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g4e6fa014ce012fcb_45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g4e6fa014ce012fcb_0"/>
          <p:cNvPicPr preferRelativeResize="0"/>
          <p:nvPr/>
        </p:nvPicPr>
        <p:blipFill>
          <a:blip r:embed="rId3">
            <a:alphaModFix/>
          </a:blip>
          <a:stretch>
            <a:fillRect/>
          </a:stretch>
        </p:blipFill>
        <p:spPr>
          <a:xfrm flipH="1">
            <a:off x="-284599" y="-94575"/>
            <a:ext cx="9581000" cy="5483650"/>
          </a:xfrm>
          <a:prstGeom prst="rect">
            <a:avLst/>
          </a:prstGeom>
          <a:noFill/>
          <a:ln>
            <a:noFill/>
          </a:ln>
        </p:spPr>
      </p:pic>
      <p:sp>
        <p:nvSpPr>
          <p:cNvPr id="60" name="Google Shape;60;g4e6fa014ce012fcb_0"/>
          <p:cNvSpPr txBox="1"/>
          <p:nvPr/>
        </p:nvSpPr>
        <p:spPr>
          <a:xfrm>
            <a:off x="321325" y="1009725"/>
            <a:ext cx="8975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rage"/>
                <a:ea typeface="Average"/>
                <a:cs typeface="Average"/>
                <a:sym typeface="Average"/>
              </a:rPr>
              <a:t>Skinput technology </a:t>
            </a:r>
            <a:endParaRPr>
              <a:highlight>
                <a:srgbClr val="FF0000"/>
              </a:highlight>
              <a:latin typeface="Average"/>
              <a:ea typeface="Average"/>
              <a:cs typeface="Average"/>
              <a:sym typeface="Average"/>
            </a:endParaRPr>
          </a:p>
        </p:txBody>
      </p:sp>
      <p:sp>
        <p:nvSpPr>
          <p:cNvPr id="61" name="Google Shape;61;g4e6fa014ce012fcb_0"/>
          <p:cNvSpPr txBox="1"/>
          <p:nvPr/>
        </p:nvSpPr>
        <p:spPr>
          <a:xfrm flipH="1" rot="10800000">
            <a:off x="0" y="1645601"/>
            <a:ext cx="9144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rage"/>
                <a:ea typeface="Average"/>
                <a:cs typeface="Average"/>
                <a:sym typeface="Average"/>
              </a:rPr>
              <a:t>Skinput technology </a:t>
            </a:r>
            <a:endParaRPr i="1">
              <a:solidFill>
                <a:srgbClr val="FFFFFF"/>
              </a:solidFill>
              <a:highlight>
                <a:srgbClr val="FF0000"/>
              </a:highlight>
              <a:latin typeface="Average"/>
              <a:ea typeface="Average"/>
              <a:cs typeface="Average"/>
              <a:sym typeface="Average"/>
            </a:endParaRPr>
          </a:p>
        </p:txBody>
      </p:sp>
      <p:sp>
        <p:nvSpPr>
          <p:cNvPr id="62" name="Google Shape;62;g4e6fa014ce012fcb_0"/>
          <p:cNvSpPr txBox="1"/>
          <p:nvPr/>
        </p:nvSpPr>
        <p:spPr>
          <a:xfrm>
            <a:off x="321318" y="2281485"/>
            <a:ext cx="5559300" cy="26664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b="1" lang="en-GB" sz="5100">
                <a:solidFill>
                  <a:srgbClr val="EFEFEF"/>
                </a:solidFill>
                <a:latin typeface="Lexend"/>
                <a:ea typeface="Lexend"/>
                <a:cs typeface="Lexend"/>
                <a:sym typeface="Lexend"/>
              </a:rPr>
              <a:t>skin put technology</a:t>
            </a:r>
            <a:endParaRPr b="1" sz="5100">
              <a:solidFill>
                <a:srgbClr val="EFEFEF"/>
              </a:solidFill>
              <a:latin typeface="Lexend"/>
              <a:ea typeface="Lexend"/>
              <a:cs typeface="Lexend"/>
              <a:sym typeface="Lexend"/>
            </a:endParaRPr>
          </a:p>
        </p:txBody>
      </p:sp>
      <p:sp>
        <p:nvSpPr>
          <p:cNvPr id="63" name="Google Shape;63;g4e6fa014ce012fcb_0"/>
          <p:cNvSpPr txBox="1"/>
          <p:nvPr/>
        </p:nvSpPr>
        <p:spPr>
          <a:xfrm>
            <a:off x="7726013" y="4551585"/>
            <a:ext cx="9144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rage"/>
                <a:ea typeface="Average"/>
                <a:cs typeface="Average"/>
                <a:sym typeface="Average"/>
              </a:rPr>
              <a:t>Byanandhudinesh</a:t>
            </a:r>
            <a:endParaRPr b="1" sz="7200">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t/>
            </a:r>
            <a:endParaRPr/>
          </a:p>
        </p:txBody>
      </p:sp>
      <p:sp>
        <p:nvSpPr>
          <p:cNvPr id="119" name="Google Shape;11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0" name="Google Shape;120;p11"/>
          <p:cNvPicPr preferRelativeResize="0"/>
          <p:nvPr/>
        </p:nvPicPr>
        <p:blipFill>
          <a:blip r:embed="rId3">
            <a:alphaModFix/>
          </a:blip>
          <a:stretch>
            <a:fillRect/>
          </a:stretch>
        </p:blipFill>
        <p:spPr>
          <a:xfrm>
            <a:off x="0" y="0"/>
            <a:ext cx="9144000" cy="5535200"/>
          </a:xfrm>
          <a:prstGeom prst="rect">
            <a:avLst/>
          </a:prstGeom>
          <a:noFill/>
          <a:ln cap="flat" cmpd="sng" w="9525">
            <a:solidFill>
              <a:schemeClr val="lt1"/>
            </a:solidFill>
            <a:prstDash val="solid"/>
            <a:round/>
            <a:headEnd len="sm" w="sm" type="none"/>
            <a:tailEnd len="sm" w="sm" type="none"/>
          </a:ln>
        </p:spPr>
      </p:pic>
      <p:sp>
        <p:nvSpPr>
          <p:cNvPr id="121" name="Google Shape;121;p11"/>
          <p:cNvSpPr txBox="1"/>
          <p:nvPr/>
        </p:nvSpPr>
        <p:spPr>
          <a:xfrm>
            <a:off x="3150" y="2044503"/>
            <a:ext cx="9144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22" name="Google Shape;122;p11"/>
          <p:cNvPicPr preferRelativeResize="0"/>
          <p:nvPr/>
        </p:nvPicPr>
        <p:blipFill>
          <a:blip r:embed="rId4">
            <a:alphaModFix/>
          </a:blip>
          <a:stretch>
            <a:fillRect/>
          </a:stretch>
        </p:blipFill>
        <p:spPr>
          <a:xfrm>
            <a:off x="762000" y="2044500"/>
            <a:ext cx="7620000" cy="3333750"/>
          </a:xfrm>
          <a:prstGeom prst="rect">
            <a:avLst/>
          </a:prstGeom>
          <a:noFill/>
          <a:ln>
            <a:noFill/>
          </a:ln>
        </p:spPr>
      </p:pic>
      <p:sp>
        <p:nvSpPr>
          <p:cNvPr id="123" name="Google Shape;123;p11"/>
          <p:cNvSpPr txBox="1"/>
          <p:nvPr/>
        </p:nvSpPr>
        <p:spPr>
          <a:xfrm>
            <a:off x="1321075" y="2044550"/>
            <a:ext cx="7826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idx="1" type="body"/>
          </p:nvPr>
        </p:nvSpPr>
        <p:spPr>
          <a:xfrm rot="134">
            <a:off x="719856" y="1295952"/>
            <a:ext cx="7704300" cy="3401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Clr>
                <a:schemeClr val="dk1"/>
              </a:buClr>
              <a:buSzPct val="39285"/>
              <a:buFont typeface="Arial"/>
              <a:buNone/>
            </a:pPr>
            <a:r>
              <a:rPr lang="en-GB" sz="2800">
                <a:solidFill>
                  <a:schemeClr val="dk1"/>
                </a:solidFill>
              </a:rPr>
              <a:t>I. </a:t>
            </a:r>
            <a:r>
              <a:rPr lang="en-GB" sz="9000">
                <a:solidFill>
                  <a:schemeClr val="dk1"/>
                </a:solidFill>
              </a:rPr>
              <a:t>Introduction</a:t>
            </a:r>
            <a:endParaRPr sz="9000">
              <a:solidFill>
                <a:schemeClr val="dk1"/>
              </a:solidFill>
            </a:endParaRPr>
          </a:p>
          <a:p>
            <a:pPr indent="0" lvl="0" marL="0" rtl="0" algn="l">
              <a:lnSpc>
                <a:spcPct val="115000"/>
              </a:lnSpc>
              <a:spcBef>
                <a:spcPts val="1200"/>
              </a:spcBef>
              <a:spcAft>
                <a:spcPts val="0"/>
              </a:spcAft>
              <a:buSzPct val="25806"/>
              <a:buNone/>
            </a:pPr>
            <a:r>
              <a:rPr lang="en-GB" sz="9000">
                <a:solidFill>
                  <a:schemeClr val="dk1"/>
                </a:solidFill>
              </a:rPr>
              <a:t>II. How it works</a:t>
            </a:r>
            <a:endParaRPr sz="9000">
              <a:solidFill>
                <a:schemeClr val="dk1"/>
              </a:solidFill>
            </a:endParaRPr>
          </a:p>
          <a:p>
            <a:pPr indent="0" lvl="0" marL="0" rtl="0" algn="l">
              <a:lnSpc>
                <a:spcPct val="115000"/>
              </a:lnSpc>
              <a:spcBef>
                <a:spcPts val="1200"/>
              </a:spcBef>
              <a:spcAft>
                <a:spcPts val="0"/>
              </a:spcAft>
              <a:buSzPct val="25806"/>
              <a:buNone/>
            </a:pPr>
            <a:r>
              <a:rPr lang="en-GB" sz="9000">
                <a:solidFill>
                  <a:schemeClr val="dk1"/>
                </a:solidFill>
              </a:rPr>
              <a:t>III. Applications</a:t>
            </a:r>
            <a:endParaRPr sz="9000">
              <a:solidFill>
                <a:schemeClr val="dk1"/>
              </a:solidFill>
            </a:endParaRPr>
          </a:p>
          <a:p>
            <a:pPr indent="0" lvl="0" marL="0" rtl="0" algn="l">
              <a:lnSpc>
                <a:spcPct val="115000"/>
              </a:lnSpc>
              <a:spcBef>
                <a:spcPts val="1200"/>
              </a:spcBef>
              <a:spcAft>
                <a:spcPts val="0"/>
              </a:spcAft>
              <a:buSzPct val="25806"/>
              <a:buNone/>
            </a:pPr>
            <a:r>
              <a:rPr lang="en-GB" sz="9000">
                <a:solidFill>
                  <a:schemeClr val="dk1"/>
                </a:solidFill>
              </a:rPr>
              <a:t>IV.pico projector </a:t>
            </a:r>
            <a:endParaRPr sz="9000">
              <a:solidFill>
                <a:schemeClr val="dk1"/>
              </a:solidFill>
            </a:endParaRPr>
          </a:p>
          <a:p>
            <a:pPr indent="0" lvl="0" marL="0" rtl="0" algn="l">
              <a:lnSpc>
                <a:spcPct val="115000"/>
              </a:lnSpc>
              <a:spcBef>
                <a:spcPts val="1200"/>
              </a:spcBef>
              <a:spcAft>
                <a:spcPts val="0"/>
              </a:spcAft>
              <a:buSzPct val="25806"/>
              <a:buNone/>
            </a:pPr>
            <a:r>
              <a:rPr lang="en-GB" sz="9000">
                <a:solidFill>
                  <a:schemeClr val="dk1"/>
                </a:solidFill>
              </a:rPr>
              <a:t>V. Advantages and disadvantages</a:t>
            </a:r>
            <a:endParaRPr sz="9000">
              <a:solidFill>
                <a:schemeClr val="dk1"/>
              </a:solidFill>
            </a:endParaRPr>
          </a:p>
          <a:p>
            <a:pPr indent="0" lvl="0" marL="0" rtl="0" algn="l">
              <a:lnSpc>
                <a:spcPct val="115000"/>
              </a:lnSpc>
              <a:spcBef>
                <a:spcPts val="1200"/>
              </a:spcBef>
              <a:spcAft>
                <a:spcPts val="0"/>
              </a:spcAft>
              <a:buSzPct val="25806"/>
              <a:buNone/>
            </a:pPr>
            <a:r>
              <a:rPr lang="en-GB" sz="9000">
                <a:solidFill>
                  <a:schemeClr val="dk1"/>
                </a:solidFill>
              </a:rPr>
              <a:t>VII. Future of skin put technology</a:t>
            </a:r>
            <a:endParaRPr sz="9000">
              <a:solidFill>
                <a:schemeClr val="dk1"/>
              </a:solidFill>
            </a:endParaRPr>
          </a:p>
          <a:p>
            <a:pPr indent="0" lvl="0" marL="0" rtl="0" algn="l">
              <a:lnSpc>
                <a:spcPct val="115000"/>
              </a:lnSpc>
              <a:spcBef>
                <a:spcPts val="1200"/>
              </a:spcBef>
              <a:spcAft>
                <a:spcPts val="0"/>
              </a:spcAft>
              <a:buSzPct val="25806"/>
              <a:buNone/>
            </a:pPr>
            <a:r>
              <a:rPr lang="en-GB" sz="9000">
                <a:solidFill>
                  <a:schemeClr val="dk1"/>
                </a:solidFill>
              </a:rPr>
              <a:t>VIII. Conclusion</a:t>
            </a:r>
            <a:endParaRPr sz="9000">
              <a:solidFill>
                <a:schemeClr val="dk1"/>
              </a:solidFill>
            </a:endParaRPr>
          </a:p>
          <a:p>
            <a:pPr indent="0" lvl="0" marL="0" rtl="0" algn="l">
              <a:lnSpc>
                <a:spcPct val="115000"/>
              </a:lnSpc>
              <a:spcBef>
                <a:spcPts val="1200"/>
              </a:spcBef>
              <a:spcAft>
                <a:spcPts val="1200"/>
              </a:spcAft>
              <a:buSzPct val="82949"/>
              <a:buNone/>
            </a:pPr>
            <a:r>
              <a:t/>
            </a:r>
            <a:endParaRPr sz="2800">
              <a:solidFill>
                <a:schemeClr val="dk1"/>
              </a:solidFill>
            </a:endParaRPr>
          </a:p>
        </p:txBody>
      </p:sp>
      <p:sp>
        <p:nvSpPr>
          <p:cNvPr id="69" name="Google Shape;69;p2"/>
          <p:cNvSpPr txBox="1"/>
          <p:nvPr/>
        </p:nvSpPr>
        <p:spPr>
          <a:xfrm>
            <a:off x="1073192" y="6115388"/>
            <a:ext cx="9144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 name="Google Shape;70;p2"/>
          <p:cNvSpPr txBox="1"/>
          <p:nvPr/>
        </p:nvSpPr>
        <p:spPr>
          <a:xfrm flipH="1">
            <a:off x="637025" y="553000"/>
            <a:ext cx="5763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u="sng"/>
              <a:t>Content</a:t>
            </a:r>
            <a:endParaRPr b="1" sz="36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6666"/>
              <a:buFont typeface="Arial"/>
              <a:buNone/>
            </a:pPr>
            <a:r>
              <a:rPr lang="en-GB"/>
              <a:t>Applications</a:t>
            </a:r>
            <a:endParaRPr/>
          </a:p>
          <a:p>
            <a:pPr indent="0" lvl="0" marL="0" rtl="0" algn="l">
              <a:lnSpc>
                <a:spcPct val="100000"/>
              </a:lnSpc>
              <a:spcBef>
                <a:spcPts val="1200"/>
              </a:spcBef>
              <a:spcAft>
                <a:spcPts val="0"/>
              </a:spcAft>
              <a:buSzPct val="103703"/>
              <a:buNone/>
            </a:pPr>
            <a:r>
              <a:t/>
            </a:r>
            <a:endParaRPr/>
          </a:p>
        </p:txBody>
      </p:sp>
      <p:sp>
        <p:nvSpPr>
          <p:cNvPr id="76" name="Google Shape;76;p5"/>
          <p:cNvSpPr txBox="1"/>
          <p:nvPr>
            <p:ph idx="1" type="body"/>
          </p:nvPr>
        </p:nvSpPr>
        <p:spPr>
          <a:xfrm>
            <a:off x="311700" y="1017725"/>
            <a:ext cx="7938600" cy="4846800"/>
          </a:xfrm>
          <a:prstGeom prst="rect">
            <a:avLst/>
          </a:prstGeom>
          <a:noFill/>
          <a:ln>
            <a:noFill/>
          </a:ln>
        </p:spPr>
        <p:txBody>
          <a:bodyPr anchorCtr="0" anchor="t" bIns="91425" lIns="91425" spcFirstLastPara="1" rIns="91425" wrap="square" tIns="91425">
            <a:normAutofit fontScale="85000" lnSpcReduction="20000"/>
          </a:bodyPr>
          <a:lstStyle/>
          <a:p>
            <a:pPr indent="-287972" lvl="0" marL="457200" rtl="0" algn="l">
              <a:lnSpc>
                <a:spcPct val="115000"/>
              </a:lnSpc>
              <a:spcBef>
                <a:spcPts val="1200"/>
              </a:spcBef>
              <a:spcAft>
                <a:spcPts val="0"/>
              </a:spcAft>
              <a:buClr>
                <a:schemeClr val="dk1"/>
              </a:buClr>
              <a:buSzPct val="61110"/>
              <a:buChar char="●"/>
            </a:pPr>
            <a:r>
              <a:rPr lang="en-GB"/>
              <a:t>Overview of the various applications of skin put technology: Skin put technology has a wide range of potential applications in various fields such as medicine, gaming, virtual reality, and human-computer interaction.</a:t>
            </a:r>
            <a:endParaRPr/>
          </a:p>
          <a:p>
            <a:pPr indent="-287972" lvl="0" marL="457200" rtl="0" algn="l">
              <a:lnSpc>
                <a:spcPct val="115000"/>
              </a:lnSpc>
              <a:spcBef>
                <a:spcPts val="0"/>
              </a:spcBef>
              <a:spcAft>
                <a:spcPts val="0"/>
              </a:spcAft>
              <a:buClr>
                <a:schemeClr val="dk1"/>
              </a:buClr>
              <a:buSzPct val="61110"/>
              <a:buChar char="●"/>
            </a:pPr>
            <a:r>
              <a:rPr lang="en-GB"/>
              <a:t>Medical applications: Medical skin put devices have the potential to improve patient outcomes by providing non-invasive monitoring and therapy. Examples of medical applications include:</a:t>
            </a:r>
            <a:endParaRPr/>
          </a:p>
          <a:p>
            <a:pPr indent="-287971" lvl="1" marL="914400" rtl="0" algn="l">
              <a:lnSpc>
                <a:spcPct val="115000"/>
              </a:lnSpc>
              <a:spcBef>
                <a:spcPts val="0"/>
              </a:spcBef>
              <a:spcAft>
                <a:spcPts val="0"/>
              </a:spcAft>
              <a:buClr>
                <a:schemeClr val="dk1"/>
              </a:buClr>
              <a:buSzPct val="78571"/>
              <a:buChar char="○"/>
            </a:pPr>
            <a:r>
              <a:rPr lang="en-GB"/>
              <a:t>Wearable devices for monitoring vital signs such as heart rate, respiration, and temperature</a:t>
            </a:r>
            <a:endParaRPr/>
          </a:p>
          <a:p>
            <a:pPr indent="-287971" lvl="1" marL="914400" rtl="0" algn="l">
              <a:lnSpc>
                <a:spcPct val="115000"/>
              </a:lnSpc>
              <a:spcBef>
                <a:spcPts val="0"/>
              </a:spcBef>
              <a:spcAft>
                <a:spcPts val="0"/>
              </a:spcAft>
              <a:buClr>
                <a:schemeClr val="dk1"/>
              </a:buClr>
              <a:buSzPct val="78571"/>
              <a:buChar char="○"/>
            </a:pPr>
            <a:r>
              <a:rPr lang="en-GB"/>
              <a:t>Pain management devices that use electrical stimulation to reduce pain</a:t>
            </a:r>
            <a:endParaRPr/>
          </a:p>
          <a:p>
            <a:pPr indent="-287971" lvl="1" marL="914400" rtl="0" algn="l">
              <a:lnSpc>
                <a:spcPct val="115000"/>
              </a:lnSpc>
              <a:spcBef>
                <a:spcPts val="0"/>
              </a:spcBef>
              <a:spcAft>
                <a:spcPts val="0"/>
              </a:spcAft>
              <a:buClr>
                <a:schemeClr val="dk1"/>
              </a:buClr>
              <a:buSzPct val="78571"/>
              <a:buChar char="○"/>
            </a:pPr>
            <a:r>
              <a:rPr lang="en-GB"/>
              <a:t>Wound healing devices that use temperature or light therapy to promote healing</a:t>
            </a:r>
            <a:endParaRPr/>
          </a:p>
          <a:p>
            <a:pPr indent="-287972" lvl="0" marL="457200" rtl="0" algn="l">
              <a:lnSpc>
                <a:spcPct val="115000"/>
              </a:lnSpc>
              <a:spcBef>
                <a:spcPts val="0"/>
              </a:spcBef>
              <a:spcAft>
                <a:spcPts val="0"/>
              </a:spcAft>
              <a:buClr>
                <a:schemeClr val="dk1"/>
              </a:buClr>
              <a:buSzPct val="61110"/>
              <a:buChar char="●"/>
            </a:pPr>
            <a:r>
              <a:rPr lang="en-GB"/>
              <a:t>Gaming and virtual reality: Skin put technology can be used to enhance the gaming and virtual reality experience by providing haptic feedback. Examples include:</a:t>
            </a:r>
            <a:endParaRPr/>
          </a:p>
          <a:p>
            <a:pPr indent="-287971" lvl="1" marL="914400" rtl="0" algn="l">
              <a:lnSpc>
                <a:spcPct val="115000"/>
              </a:lnSpc>
              <a:spcBef>
                <a:spcPts val="0"/>
              </a:spcBef>
              <a:spcAft>
                <a:spcPts val="0"/>
              </a:spcAft>
              <a:buClr>
                <a:schemeClr val="dk1"/>
              </a:buClr>
              <a:buSzPct val="78571"/>
              <a:buChar char="○"/>
            </a:pPr>
            <a:r>
              <a:rPr lang="en-GB"/>
              <a:t>Gaming controllers with built-in haptic feedback to simulate the sensation of touch</a:t>
            </a:r>
            <a:endParaRPr/>
          </a:p>
          <a:p>
            <a:pPr indent="-287971" lvl="1" marL="914400" rtl="0" algn="l">
              <a:lnSpc>
                <a:spcPct val="115000"/>
              </a:lnSpc>
              <a:spcBef>
                <a:spcPts val="0"/>
              </a:spcBef>
              <a:spcAft>
                <a:spcPts val="0"/>
              </a:spcAft>
              <a:buClr>
                <a:schemeClr val="dk1"/>
              </a:buClr>
              <a:buSzPct val="78571"/>
              <a:buChar char="○"/>
            </a:pPr>
            <a:r>
              <a:rPr lang="en-GB"/>
              <a:t>Virtual reality gloves with built-in haptic actuators to provide a more immersive experience</a:t>
            </a:r>
            <a:endParaRPr/>
          </a:p>
          <a:p>
            <a:pPr indent="-287972" lvl="0" marL="457200" rtl="0" algn="l">
              <a:lnSpc>
                <a:spcPct val="115000"/>
              </a:lnSpc>
              <a:spcBef>
                <a:spcPts val="0"/>
              </a:spcBef>
              <a:spcAft>
                <a:spcPts val="0"/>
              </a:spcAft>
              <a:buClr>
                <a:schemeClr val="dk1"/>
              </a:buClr>
              <a:buSzPct val="61110"/>
              <a:buChar char="●"/>
            </a:pPr>
            <a:r>
              <a:rPr lang="en-GB"/>
              <a:t>Human-computer interaction: Skin put technology can be used to create new forms of human-computer interaction that are more natural and intuitive. Examples include:</a:t>
            </a:r>
            <a:endParaRPr/>
          </a:p>
          <a:p>
            <a:pPr indent="-287971" lvl="1" marL="914400" rtl="0" algn="l">
              <a:lnSpc>
                <a:spcPct val="115000"/>
              </a:lnSpc>
              <a:spcBef>
                <a:spcPts val="0"/>
              </a:spcBef>
              <a:spcAft>
                <a:spcPts val="0"/>
              </a:spcAft>
              <a:buClr>
                <a:schemeClr val="dk1"/>
              </a:buClr>
              <a:buSzPct val="78571"/>
              <a:buChar char="○"/>
            </a:pPr>
            <a:r>
              <a:rPr lang="en-GB"/>
              <a:t>Touch-sensitive interfaces that can be integrated into clothing or other wearable devices</a:t>
            </a:r>
            <a:endParaRPr/>
          </a:p>
          <a:p>
            <a:pPr indent="-287971" lvl="1" marL="914400" rtl="0" algn="l">
              <a:lnSpc>
                <a:spcPct val="115000"/>
              </a:lnSpc>
              <a:spcBef>
                <a:spcPts val="0"/>
              </a:spcBef>
              <a:spcAft>
                <a:spcPts val="0"/>
              </a:spcAft>
              <a:buClr>
                <a:schemeClr val="dk1"/>
              </a:buClr>
              <a:buSzPct val="78571"/>
              <a:buChar char="○"/>
            </a:pPr>
            <a:r>
              <a:rPr lang="en-GB"/>
              <a:t>Gesture recognition systems that use sensors to detect movement</a:t>
            </a:r>
            <a:endParaRPr/>
          </a:p>
          <a:p>
            <a:pPr indent="-287972" lvl="0" marL="457200" rtl="0" algn="l">
              <a:lnSpc>
                <a:spcPct val="115000"/>
              </a:lnSpc>
              <a:spcBef>
                <a:spcPts val="0"/>
              </a:spcBef>
              <a:spcAft>
                <a:spcPts val="0"/>
              </a:spcAft>
              <a:buClr>
                <a:schemeClr val="dk1"/>
              </a:buClr>
              <a:buSzPct val="61110"/>
              <a:buChar char="●"/>
            </a:pPr>
            <a:r>
              <a:rPr lang="en-GB"/>
              <a:t>Other applications: Skin put technology can also be used in other fields such as telecommunications, robotics, and human-robot interaction.</a:t>
            </a:r>
            <a:endParaRPr/>
          </a:p>
          <a:p>
            <a:pPr indent="0" lvl="0" marL="0" rtl="0" algn="l">
              <a:lnSpc>
                <a:spcPct val="115000"/>
              </a:lnSpc>
              <a:spcBef>
                <a:spcPts val="1200"/>
              </a:spcBef>
              <a:spcAft>
                <a:spcPts val="1200"/>
              </a:spcAft>
              <a:buSzPct val="142857"/>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1a8606a970591c_0"/>
          <p:cNvSpPr txBox="1"/>
          <p:nvPr>
            <p:ph type="title"/>
          </p:nvPr>
        </p:nvSpPr>
        <p:spPr>
          <a:xfrm>
            <a:off x="311700" y="0"/>
            <a:ext cx="6376500" cy="94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Pico projector</a:t>
            </a:r>
            <a:r>
              <a:rPr lang="en-GB"/>
              <a:t> </a:t>
            </a:r>
            <a:endParaRPr b="1" sz="7200"/>
          </a:p>
        </p:txBody>
      </p:sp>
      <p:sp>
        <p:nvSpPr>
          <p:cNvPr id="82" name="Google Shape;82;g261a8606a970591c_0"/>
          <p:cNvSpPr txBox="1"/>
          <p:nvPr>
            <p:ph idx="1" type="body"/>
          </p:nvPr>
        </p:nvSpPr>
        <p:spPr>
          <a:xfrm>
            <a:off x="311700" y="1389600"/>
            <a:ext cx="4958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Small sized </a:t>
            </a:r>
            <a:endParaRPr>
              <a:solidFill>
                <a:schemeClr val="accent6"/>
              </a:solidFill>
              <a:highlight>
                <a:srgbClr val="980000"/>
              </a:highlight>
            </a:endParaRPr>
          </a:p>
        </p:txBody>
      </p:sp>
      <p:pic>
        <p:nvPicPr>
          <p:cNvPr id="83" name="Google Shape;83;g261a8606a970591c_0"/>
          <p:cNvPicPr preferRelativeResize="0"/>
          <p:nvPr/>
        </p:nvPicPr>
        <p:blipFill>
          <a:blip r:embed="rId3">
            <a:alphaModFix/>
          </a:blip>
          <a:stretch>
            <a:fillRect/>
          </a:stretch>
        </p:blipFill>
        <p:spPr>
          <a:xfrm>
            <a:off x="5574621" y="0"/>
            <a:ext cx="3569379" cy="1871325"/>
          </a:xfrm>
          <a:prstGeom prst="rect">
            <a:avLst/>
          </a:prstGeom>
          <a:noFill/>
          <a:ln>
            <a:noFill/>
          </a:ln>
        </p:spPr>
      </p:pic>
      <p:pic>
        <p:nvPicPr>
          <p:cNvPr id="84" name="Google Shape;84;g261a8606a970591c_0"/>
          <p:cNvPicPr preferRelativeResize="0"/>
          <p:nvPr/>
        </p:nvPicPr>
        <p:blipFill>
          <a:blip r:embed="rId4">
            <a:alphaModFix/>
          </a:blip>
          <a:stretch>
            <a:fillRect/>
          </a:stretch>
        </p:blipFill>
        <p:spPr>
          <a:xfrm>
            <a:off x="5574625" y="1871325"/>
            <a:ext cx="3569375" cy="1516351"/>
          </a:xfrm>
          <a:prstGeom prst="rect">
            <a:avLst/>
          </a:prstGeom>
          <a:noFill/>
          <a:ln>
            <a:noFill/>
          </a:ln>
        </p:spPr>
      </p:pic>
      <p:pic>
        <p:nvPicPr>
          <p:cNvPr id="85" name="Google Shape;85;g261a8606a970591c_0"/>
          <p:cNvPicPr preferRelativeResize="0"/>
          <p:nvPr/>
        </p:nvPicPr>
        <p:blipFill>
          <a:blip r:embed="rId5">
            <a:alphaModFix/>
          </a:blip>
          <a:stretch>
            <a:fillRect/>
          </a:stretch>
        </p:blipFill>
        <p:spPr>
          <a:xfrm>
            <a:off x="5574625" y="3015225"/>
            <a:ext cx="3569374" cy="207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Advantages and Disadvantages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GB"/>
              <a:t>Future of skin put technology</a:t>
            </a:r>
            <a:endParaRPr/>
          </a:p>
        </p:txBody>
      </p:sp>
      <p:sp>
        <p:nvSpPr>
          <p:cNvPr id="96" name="Google Shape;96;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98450" lvl="0" marL="457200" rtl="0" algn="l">
              <a:lnSpc>
                <a:spcPct val="115000"/>
              </a:lnSpc>
              <a:spcBef>
                <a:spcPts val="1200"/>
              </a:spcBef>
              <a:spcAft>
                <a:spcPts val="0"/>
              </a:spcAft>
              <a:buClr>
                <a:schemeClr val="dk1"/>
              </a:buClr>
              <a:buSzPts val="1100"/>
              <a:buChar char="●"/>
            </a:pPr>
            <a:r>
              <a:rPr lang="en-GB"/>
              <a:t>Overview of current research and development in the field of skin put technology:</a:t>
            </a:r>
            <a:endParaRPr/>
          </a:p>
          <a:p>
            <a:pPr indent="-298450" lvl="1" marL="914400" rtl="0" algn="l">
              <a:lnSpc>
                <a:spcPct val="115000"/>
              </a:lnSpc>
              <a:spcBef>
                <a:spcPts val="0"/>
              </a:spcBef>
              <a:spcAft>
                <a:spcPts val="0"/>
              </a:spcAft>
              <a:buClr>
                <a:schemeClr val="dk1"/>
              </a:buClr>
              <a:buSzPts val="1100"/>
              <a:buChar char="○"/>
            </a:pPr>
            <a:r>
              <a:rPr lang="en-GB"/>
              <a:t>Advancements in materials: Researchers are exploring new materials that are more durable, flexible, and biocompatible to use in skin put devices.</a:t>
            </a:r>
            <a:endParaRPr/>
          </a:p>
          <a:p>
            <a:pPr indent="-298450" lvl="1" marL="914400" rtl="0" algn="l">
              <a:lnSpc>
                <a:spcPct val="115000"/>
              </a:lnSpc>
              <a:spcBef>
                <a:spcPts val="0"/>
              </a:spcBef>
              <a:spcAft>
                <a:spcPts val="0"/>
              </a:spcAft>
              <a:buClr>
                <a:schemeClr val="dk1"/>
              </a:buClr>
              <a:buSzPts val="1100"/>
              <a:buChar char="○"/>
            </a:pPr>
            <a:r>
              <a:rPr lang="en-GB"/>
              <a:t>Miniaturization: Researchers are working on miniaturizing the sensors and actuators used in skin put devices to make them even more comfortable to wear.</a:t>
            </a:r>
            <a:endParaRPr/>
          </a:p>
          <a:p>
            <a:pPr indent="-298450" lvl="1" marL="914400" rtl="0" algn="l">
              <a:lnSpc>
                <a:spcPct val="115000"/>
              </a:lnSpc>
              <a:spcBef>
                <a:spcPts val="0"/>
              </a:spcBef>
              <a:spcAft>
                <a:spcPts val="0"/>
              </a:spcAft>
              <a:buClr>
                <a:schemeClr val="dk1"/>
              </a:buClr>
              <a:buSzPts val="1100"/>
              <a:buChar char="○"/>
            </a:pPr>
            <a:r>
              <a:rPr lang="en-GB"/>
              <a:t>Development of new sensors and actuators: Researchers are developing new types of sensors and actuators that can detect and interact with the skin in new ways.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GB"/>
              <a:t>Future of skin put technology</a:t>
            </a:r>
            <a:endParaRPr/>
          </a:p>
        </p:txBody>
      </p:sp>
      <p:sp>
        <p:nvSpPr>
          <p:cNvPr id="102" name="Google Shape;10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98450" lvl="0" marL="457200" rtl="0" algn="l">
              <a:lnSpc>
                <a:spcPct val="115000"/>
              </a:lnSpc>
              <a:spcBef>
                <a:spcPts val="1200"/>
              </a:spcBef>
              <a:spcAft>
                <a:spcPts val="0"/>
              </a:spcAft>
              <a:buClr>
                <a:schemeClr val="dk1"/>
              </a:buClr>
              <a:buSzPts val="1100"/>
              <a:buChar char="●"/>
            </a:pPr>
            <a:r>
              <a:rPr lang="en-GB"/>
              <a:t>Discussion of potential future applications and advancements:</a:t>
            </a:r>
            <a:endParaRPr/>
          </a:p>
          <a:p>
            <a:pPr indent="-298450" lvl="1" marL="914400" rtl="0" algn="l">
              <a:lnSpc>
                <a:spcPct val="115000"/>
              </a:lnSpc>
              <a:spcBef>
                <a:spcPts val="0"/>
              </a:spcBef>
              <a:spcAft>
                <a:spcPts val="0"/>
              </a:spcAft>
              <a:buClr>
                <a:schemeClr val="dk1"/>
              </a:buClr>
              <a:buSzPts val="1100"/>
              <a:buChar char="○"/>
            </a:pPr>
            <a:r>
              <a:rPr lang="en-GB"/>
              <a:t>Medical applications: In the future, skin put technology could be used to create more advanced medical devices that can monitor a wider range of vital signs and provide more effective therapies.</a:t>
            </a:r>
            <a:endParaRPr/>
          </a:p>
          <a:p>
            <a:pPr indent="-298450" lvl="1" marL="914400" rtl="0" algn="l">
              <a:lnSpc>
                <a:spcPct val="115000"/>
              </a:lnSpc>
              <a:spcBef>
                <a:spcPts val="0"/>
              </a:spcBef>
              <a:spcAft>
                <a:spcPts val="0"/>
              </a:spcAft>
              <a:buClr>
                <a:schemeClr val="dk1"/>
              </a:buClr>
              <a:buSzPts val="1100"/>
              <a:buChar char="○"/>
            </a:pPr>
            <a:r>
              <a:rPr lang="en-GB"/>
              <a:t>Gaming and virtual reality: Skin put technology could be used to create more immersive gaming and virtual reality experiences by providing more realistic haptic feedback.</a:t>
            </a:r>
            <a:endParaRPr/>
          </a:p>
          <a:p>
            <a:pPr indent="-298450" lvl="1" marL="914400" rtl="0" algn="l">
              <a:lnSpc>
                <a:spcPct val="115000"/>
              </a:lnSpc>
              <a:spcBef>
                <a:spcPts val="0"/>
              </a:spcBef>
              <a:spcAft>
                <a:spcPts val="0"/>
              </a:spcAft>
              <a:buClr>
                <a:schemeClr val="dk1"/>
              </a:buClr>
              <a:buSzPts val="1100"/>
              <a:buChar char="○"/>
            </a:pPr>
            <a:r>
              <a:rPr lang="en-GB"/>
              <a:t>Human-computer interaction: Skin put technology could be used to create new forms of human-computer interaction that are more natural and intuitive.</a:t>
            </a:r>
            <a:endParaRPr/>
          </a:p>
          <a:p>
            <a:pPr indent="-298450" lvl="1" marL="914400" rtl="0" algn="l">
              <a:lnSpc>
                <a:spcPct val="115000"/>
              </a:lnSpc>
              <a:spcBef>
                <a:spcPts val="0"/>
              </a:spcBef>
              <a:spcAft>
                <a:spcPts val="0"/>
              </a:spcAft>
              <a:buClr>
                <a:schemeClr val="dk1"/>
              </a:buClr>
              <a:buSzPts val="1100"/>
              <a:buChar char="○"/>
            </a:pPr>
            <a:r>
              <a:rPr lang="en-GB"/>
              <a:t>Robotics: Skin put technology could be used to create more advanced robots that are able to sense and interact with humans in a more natural way.</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Conclusion</a:t>
            </a:r>
            <a:endParaRPr/>
          </a:p>
        </p:txBody>
      </p:sp>
      <p:sp>
        <p:nvSpPr>
          <p:cNvPr id="108" name="Google Shape;10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293211" lvl="0" marL="457200" rtl="0" algn="l">
              <a:lnSpc>
                <a:spcPct val="115000"/>
              </a:lnSpc>
              <a:spcBef>
                <a:spcPts val="1200"/>
              </a:spcBef>
              <a:spcAft>
                <a:spcPts val="0"/>
              </a:spcAft>
              <a:buClr>
                <a:schemeClr val="dk1"/>
              </a:buClr>
              <a:buSzPct val="61110"/>
              <a:buChar char="●"/>
            </a:pPr>
            <a:r>
              <a:rPr lang="en-GB"/>
              <a:t>Summary of key points: The presentation provided an overview of skin put technology, including how it works, its various applications, and its advantages and disadvantages. It also explored the current state of research and development in the field and discussed potential future applications and advancements.</a:t>
            </a:r>
            <a:endParaRPr/>
          </a:p>
          <a:p>
            <a:pPr indent="-293211" lvl="0" marL="457200" rtl="0" algn="l">
              <a:lnSpc>
                <a:spcPct val="115000"/>
              </a:lnSpc>
              <a:spcBef>
                <a:spcPts val="0"/>
              </a:spcBef>
              <a:spcAft>
                <a:spcPts val="0"/>
              </a:spcAft>
              <a:buClr>
                <a:schemeClr val="dk1"/>
              </a:buClr>
              <a:buSzPct val="61110"/>
              <a:buChar char="●"/>
            </a:pPr>
            <a:r>
              <a:rPr lang="en-GB"/>
              <a:t>Discussion of the significance and potential impact of skin put technology: Skin put technology has the potential to revolutionize the way we interact with technology and to improve patient outcomes in the medical field. It has the potential to create more immersive gaming and virtual reality experiences, more advanced medical devices, and new forms of human-computer interaction. As the technology continues to advance, we can expect to see more practical applications of skin put technology in the future, which could have a significant impact on different fields.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630eac16bd0f0767_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