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90" r:id="rId3"/>
    <p:sldId id="540" r:id="rId4"/>
    <p:sldId id="541" r:id="rId5"/>
    <p:sldId id="542" r:id="rId6"/>
    <p:sldId id="515" r:id="rId7"/>
    <p:sldId id="517" r:id="rId8"/>
    <p:sldId id="518" r:id="rId10"/>
    <p:sldId id="519" r:id="rId11"/>
    <p:sldId id="520" r:id="rId12"/>
    <p:sldId id="521" r:id="rId13"/>
    <p:sldId id="529" r:id="rId14"/>
    <p:sldId id="531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EC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2"/>
          <p:cNvSpPr/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83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55" name="Freeform 4"/>
            <p:cNvSpPr/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6"/>
            <p:cNvSpPr/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7"/>
            <p:cNvSpPr/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8"/>
            <p:cNvSpPr/>
            <p:nvPr/>
          </p:nvSpPr>
          <p:spPr bwMode="auto">
            <a:xfrm>
              <a:off x="3272" y="645"/>
              <a:ext cx="670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9"/>
            <p:cNvSpPr/>
            <p:nvPr/>
          </p:nvSpPr>
          <p:spPr bwMode="auto">
            <a:xfrm>
              <a:off x="4046" y="1545"/>
              <a:ext cx="503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10"/>
            <p:cNvSpPr/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11"/>
            <p:cNvSpPr/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12"/>
            <p:cNvSpPr/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13"/>
            <p:cNvSpPr/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14"/>
            <p:cNvSpPr/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15"/>
            <p:cNvSpPr/>
            <p:nvPr/>
          </p:nvSpPr>
          <p:spPr bwMode="auto"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16"/>
            <p:cNvSpPr/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484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69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6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2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3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6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9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0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1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2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9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2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3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4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9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0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1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4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5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6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0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1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2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3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4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6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0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1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5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8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5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6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8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Freeform 162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485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415" name="Freeform 169"/>
            <p:cNvSpPr/>
            <p:nvPr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" name="Freeform 170"/>
            <p:cNvSpPr>
              <a:spLocks noEditPoints="1"/>
            </p:cNvSpPr>
            <p:nvPr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" name="Freeform 171"/>
            <p:cNvSpPr/>
            <p:nvPr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8" name="Freeform 172"/>
            <p:cNvSpPr/>
            <p:nvPr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" name="Freeform 173"/>
            <p:cNvSpPr/>
            <p:nvPr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174"/>
            <p:cNvSpPr/>
            <p:nvPr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175"/>
            <p:cNvSpPr/>
            <p:nvPr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176"/>
            <p:cNvSpPr/>
            <p:nvPr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177"/>
            <p:cNvSpPr/>
            <p:nvPr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178"/>
            <p:cNvSpPr/>
            <p:nvPr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179"/>
            <p:cNvSpPr/>
            <p:nvPr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180"/>
            <p:cNvSpPr/>
            <p:nvPr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Freeform 181"/>
            <p:cNvSpPr/>
            <p:nvPr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5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26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62500" y="1600200"/>
            <a:ext cx="4000500" cy="4498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8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8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1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3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4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8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9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0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1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2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3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4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5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6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7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0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1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2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3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4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5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6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7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8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9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2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3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4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5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6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7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8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9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0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1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2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3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4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5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6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7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8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9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0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1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2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3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6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7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8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9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0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1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2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3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4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5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8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9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0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1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2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3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4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6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7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8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9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0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1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2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3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4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5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6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7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8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9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0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1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2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3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4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1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2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3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4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5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6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7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8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9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0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1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2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3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6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7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8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9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0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1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2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3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4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5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6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7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8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9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0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1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2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3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4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5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6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7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8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9" name="Freeform 147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59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3221" name="Freeform 149"/>
            <p:cNvSpPr/>
            <p:nvPr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2" name="Freeform 150"/>
            <p:cNvSpPr>
              <a:spLocks noEditPoints="1"/>
            </p:cNvSpPr>
            <p:nvPr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3" name="Freeform 151"/>
            <p:cNvSpPr/>
            <p:nvPr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4" name="Freeform 152"/>
            <p:cNvSpPr/>
            <p:nvPr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5" name="Freeform 153"/>
            <p:cNvSpPr/>
            <p:nvPr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6" name="Freeform 154"/>
            <p:cNvSpPr/>
            <p:nvPr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7" name="Freeform 155"/>
            <p:cNvSpPr/>
            <p:nvPr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8" name="Freeform 156"/>
            <p:cNvSpPr/>
            <p:nvPr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9" name="Freeform 157"/>
            <p:cNvSpPr/>
            <p:nvPr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0" name="Freeform 158"/>
            <p:cNvSpPr/>
            <p:nvPr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1" name="Freeform 159"/>
            <p:cNvSpPr/>
            <p:nvPr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2" name="Freeform 160"/>
            <p:cNvSpPr/>
            <p:nvPr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3" name="Freeform 161"/>
            <p:cNvSpPr/>
            <p:nvPr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0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3235" name="Freeform 163"/>
            <p:cNvSpPr/>
            <p:nvPr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6" name="Freeform 164"/>
            <p:cNvSpPr>
              <a:spLocks noEditPoints="1"/>
            </p:cNvSpPr>
            <p:nvPr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7" name="Freeform 165"/>
            <p:cNvSpPr/>
            <p:nvPr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8" name="Freeform 166"/>
            <p:cNvSpPr/>
            <p:nvPr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9" name="Freeform 167"/>
            <p:cNvSpPr/>
            <p:nvPr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0" name="Freeform 168"/>
            <p:cNvSpPr/>
            <p:nvPr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1" name="Freeform 169"/>
            <p:cNvSpPr/>
            <p:nvPr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2" name="Freeform 170"/>
            <p:cNvSpPr/>
            <p:nvPr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3" name="Freeform 171"/>
            <p:cNvSpPr/>
            <p:nvPr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4" name="Freeform 172"/>
            <p:cNvSpPr/>
            <p:nvPr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5" name="Freeform 173"/>
            <p:cNvSpPr/>
            <p:nvPr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6" name="Freeform 174"/>
            <p:cNvSpPr/>
            <p:nvPr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7" name="Freeform 175"/>
            <p:cNvSpPr/>
            <p:nvPr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1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3249" name="Freeform 177"/>
            <p:cNvSpPr/>
            <p:nvPr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0" name="Freeform 178"/>
            <p:cNvSpPr>
              <a:spLocks noEditPoints="1"/>
            </p:cNvSpPr>
            <p:nvPr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1" name="Freeform 179"/>
            <p:cNvSpPr/>
            <p:nvPr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2" name="Freeform 180"/>
            <p:cNvSpPr/>
            <p:nvPr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3" name="Freeform 181"/>
            <p:cNvSpPr/>
            <p:nvPr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4" name="Freeform 182"/>
            <p:cNvSpPr/>
            <p:nvPr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5" name="Freeform 183"/>
            <p:cNvSpPr/>
            <p:nvPr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6" name="Freeform 184"/>
            <p:cNvSpPr/>
            <p:nvPr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7" name="Freeform 185"/>
            <p:cNvSpPr/>
            <p:nvPr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8" name="Freeform 186"/>
            <p:cNvSpPr/>
            <p:nvPr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9" name="Freeform 187"/>
            <p:cNvSpPr/>
            <p:nvPr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0" name="Freeform 188"/>
            <p:cNvSpPr/>
            <p:nvPr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1" name="Freeform 189"/>
            <p:cNvSpPr/>
            <p:nvPr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2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3263" name="Freeform 191"/>
            <p:cNvSpPr/>
            <p:nvPr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4" name="Freeform 192"/>
            <p:cNvSpPr>
              <a:spLocks noEditPoints="1"/>
            </p:cNvSpPr>
            <p:nvPr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5" name="Freeform 193"/>
            <p:cNvSpPr/>
            <p:nvPr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6" name="Freeform 194"/>
            <p:cNvSpPr/>
            <p:nvPr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7" name="Freeform 195"/>
            <p:cNvSpPr/>
            <p:nvPr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8" name="Freeform 196"/>
            <p:cNvSpPr/>
            <p:nvPr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9" name="Freeform 197"/>
            <p:cNvSpPr/>
            <p:nvPr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0" name="Freeform 198"/>
            <p:cNvSpPr/>
            <p:nvPr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1" name="Freeform 199"/>
            <p:cNvSpPr/>
            <p:nvPr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2" name="Freeform 200"/>
            <p:cNvSpPr/>
            <p:nvPr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3" name="Freeform 201"/>
            <p:cNvSpPr/>
            <p:nvPr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4" name="Freeform 202"/>
            <p:cNvSpPr/>
            <p:nvPr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5" name="Freeform 203"/>
            <p:cNvSpPr/>
            <p:nvPr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3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3277" name="Freeform 205"/>
            <p:cNvSpPr/>
            <p:nvPr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" name="Freeform 206"/>
            <p:cNvSpPr>
              <a:spLocks noEditPoints="1"/>
            </p:cNvSpPr>
            <p:nvPr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" name="Freeform 207"/>
            <p:cNvSpPr/>
            <p:nvPr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" name="Freeform 208"/>
            <p:cNvSpPr/>
            <p:nvPr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" name="Freeform 209"/>
            <p:cNvSpPr/>
            <p:nvPr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" name="Freeform 210"/>
            <p:cNvSpPr/>
            <p:nvPr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" name="Freeform 211"/>
            <p:cNvSpPr/>
            <p:nvPr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" name="Freeform 212"/>
            <p:cNvSpPr/>
            <p:nvPr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5" name="Freeform 213"/>
            <p:cNvSpPr/>
            <p:nvPr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6" name="Freeform 214"/>
            <p:cNvSpPr/>
            <p:nvPr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7" name="Freeform 215"/>
            <p:cNvSpPr/>
            <p:nvPr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8" name="Freeform 216"/>
            <p:cNvSpPr/>
            <p:nvPr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9" name="Freeform 217"/>
            <p:cNvSpPr/>
            <p:nvPr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4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3291" name="Freeform 219"/>
            <p:cNvSpPr/>
            <p:nvPr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2" name="Freeform 220"/>
            <p:cNvSpPr>
              <a:spLocks noEditPoints="1"/>
            </p:cNvSpPr>
            <p:nvPr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3" name="Freeform 221"/>
            <p:cNvSpPr/>
            <p:nvPr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4" name="Freeform 222"/>
            <p:cNvSpPr/>
            <p:nvPr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5" name="Freeform 223"/>
            <p:cNvSpPr/>
            <p:nvPr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6" name="Freeform 224"/>
            <p:cNvSpPr/>
            <p:nvPr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7" name="Freeform 225"/>
            <p:cNvSpPr/>
            <p:nvPr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8" name="Freeform 226"/>
            <p:cNvSpPr/>
            <p:nvPr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9" name="Freeform 227"/>
            <p:cNvSpPr/>
            <p:nvPr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0" name="Freeform 228"/>
            <p:cNvSpPr/>
            <p:nvPr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1" name="Freeform 229"/>
            <p:cNvSpPr/>
            <p:nvPr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2" name="Freeform 230"/>
            <p:cNvSpPr/>
            <p:nvPr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3" name="Freeform 231"/>
            <p:cNvSpPr/>
            <p:nvPr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65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3305" name="Freeform 233"/>
            <p:cNvSpPr/>
            <p:nvPr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472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3307" name="Freeform 235"/>
              <p:cNvSpPr/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08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09" name="Freeform 237"/>
              <p:cNvSpPr/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0" name="Freeform 238"/>
              <p:cNvSpPr/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1" name="Freeform 239"/>
              <p:cNvSpPr/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2" name="Freeform 240"/>
              <p:cNvSpPr/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3" name="Freeform 241"/>
              <p:cNvSpPr/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4" name="Freeform 242"/>
              <p:cNvSpPr/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5" name="Freeform 243"/>
              <p:cNvSpPr/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6" name="Freeform 244"/>
              <p:cNvSpPr/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7" name="Freeform 245"/>
              <p:cNvSpPr/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8" name="Freeform 246"/>
              <p:cNvSpPr/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9" name="Freeform 247"/>
              <p:cNvSpPr/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466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7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en-US" altLang="zh-CN" sz="1400" dirty="0">
                <a:latin typeface="Arial" panose="020B0604020202020204" pitchFamily="34" charset="0"/>
              </a:rPr>
              <a:t>/103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b="1">
          <a:solidFill>
            <a:srgbClr val="0066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b="1">
          <a:solidFill>
            <a:srgbClr val="99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b="1">
          <a:solidFill>
            <a:srgbClr val="80800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4"/>
          <p:cNvSpPr>
            <a:spLocks noGrp="1" noRot="1"/>
          </p:cNvSpPr>
          <p:nvPr>
            <p:ph type="ctrTitle"/>
          </p:nvPr>
        </p:nvSpPr>
        <p:spPr>
          <a:xfrm>
            <a:off x="684213" y="992188"/>
            <a:ext cx="7772400" cy="1862137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120000"/>
              </a:lnSpc>
              <a:buClrTx/>
              <a:buSzTx/>
              <a:buFontTx/>
            </a:pPr>
            <a:br>
              <a:rPr lang="en-US" altLang="zh-CN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三位一体字标注汉语词法分析</a:t>
            </a:r>
            <a:endParaRPr lang="zh-CN" altLang="en-US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5"/>
          <p:cNvSpPr>
            <a:spLocks noGrp="1" noRot="1"/>
          </p:cNvSpPr>
          <p:nvPr>
            <p:ph type="subTitle" idx="1"/>
          </p:nvPr>
        </p:nvSpPr>
        <p:spPr>
          <a:xfrm>
            <a:off x="1371600" y="4159250"/>
            <a:ext cx="6400800" cy="14716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Tx/>
            </a:pPr>
            <a:r>
              <a:rPr lang="zh-CN" altLang="en-US" sz="2800" dirty="0">
                <a:latin typeface="+mn-lt"/>
                <a:ea typeface="楷体_GB2312" pitchFamily="49" charset="-122"/>
                <a:cs typeface="+mn-cs"/>
              </a:rPr>
              <a:t>信息工程学院</a:t>
            </a:r>
            <a:endParaRPr lang="zh-CN" altLang="en-US" sz="2800" dirty="0">
              <a:latin typeface="+mn-lt"/>
              <a:ea typeface="楷体_GB2312" pitchFamily="49" charset="-122"/>
              <a:cs typeface="+mn-cs"/>
            </a:endParaRPr>
          </a:p>
          <a:p>
            <a:pPr eaLnBrk="1" hangingPunct="1">
              <a:buSzTx/>
            </a:pPr>
            <a:r>
              <a:rPr lang="zh-CN" altLang="en-US" sz="2800" dirty="0">
                <a:latin typeface="+mn-lt"/>
                <a:ea typeface="楷体_GB2312" pitchFamily="49" charset="-122"/>
                <a:cs typeface="+mn-cs"/>
              </a:rPr>
              <a:t>智能科学与技术</a:t>
            </a:r>
            <a:endParaRPr lang="zh-CN" altLang="en-US" sz="2800" dirty="0">
              <a:latin typeface="+mn-lt"/>
              <a:ea typeface="楷体_GB2312" pitchFamily="49" charset="-122"/>
              <a:cs typeface="+mn-cs"/>
            </a:endParaRPr>
          </a:p>
          <a:p>
            <a:pPr eaLnBrk="1" hangingPunct="1">
              <a:buSzTx/>
            </a:pPr>
            <a:r>
              <a:rPr lang="zh-CN" altLang="en-US" sz="2800" dirty="0">
                <a:latin typeface="+mn-lt"/>
                <a:ea typeface="楷体_GB2312" pitchFamily="49" charset="-122"/>
                <a:cs typeface="+mn-cs"/>
              </a:rPr>
              <a:t>陈思</a:t>
            </a:r>
            <a:r>
              <a:rPr lang="en-US" altLang="zh-CN" sz="2800" dirty="0">
                <a:latin typeface="+mn-lt"/>
                <a:ea typeface="楷体_GB2312" pitchFamily="49" charset="-122"/>
                <a:cs typeface="+mn-cs"/>
              </a:rPr>
              <a:t>  </a:t>
            </a:r>
            <a:r>
              <a:rPr lang="zh-CN" altLang="en-US" sz="2800" dirty="0">
                <a:latin typeface="+mn-lt"/>
                <a:ea typeface="楷体_GB2312" pitchFamily="49" charset="-122"/>
                <a:cs typeface="+mn-cs"/>
              </a:rPr>
              <a:t>石庆波</a:t>
            </a:r>
            <a:r>
              <a:rPr lang="en-US" altLang="zh-CN" sz="2800" dirty="0">
                <a:latin typeface="+mn-lt"/>
                <a:ea typeface="楷体_GB2312" pitchFamily="49" charset="-122"/>
                <a:cs typeface="+mn-cs"/>
              </a:rPr>
              <a:t>  </a:t>
            </a:r>
            <a:r>
              <a:rPr lang="zh-CN" altLang="en-US" sz="2800" dirty="0">
                <a:latin typeface="+mn-lt"/>
                <a:ea typeface="楷体_GB2312" pitchFamily="49" charset="-122"/>
                <a:cs typeface="+mn-cs"/>
              </a:rPr>
              <a:t>赵开心</a:t>
            </a:r>
            <a:endParaRPr lang="zh-CN" altLang="en-US" sz="2800" dirty="0"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21508" name="Picture 5" descr="G:\自然语言处理课程教学相关资料\其他\课件可用的一些元素\logo-zw-e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4875" y="6021388"/>
            <a:ext cx="2987675" cy="67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Rectangle 3"/>
          <p:cNvSpPr>
            <a:spLocks noGrp="1" noRot="1"/>
          </p:cNvSpPr>
          <p:nvPr>
            <p:ph idx="1"/>
          </p:nvPr>
        </p:nvSpPr>
        <p:spPr>
          <a:xfrm>
            <a:off x="468313" y="1700213"/>
            <a:ext cx="8294687" cy="43989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词位之间的转移概率可以从语料库中统计得到：</a:t>
            </a:r>
            <a:endParaRPr lang="zh-CN" altLang="en-US" sz="2800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400" dirty="0"/>
              <a:t>已知</a:t>
            </a:r>
            <a:r>
              <a:rPr lang="zh-CN" altLang="en-US" sz="2400" dirty="0">
                <a:latin typeface="Times New Roman" panose="02020603050405020304" pitchFamily="18" charset="0"/>
              </a:rPr>
              <a:t>词法信息</a:t>
            </a:r>
            <a:r>
              <a:rPr lang="zh-CN" altLang="en-US" sz="2400" dirty="0"/>
              <a:t>标注下输出字的概率可以从语料库中统计得到：</a:t>
            </a:r>
            <a:endParaRPr lang="zh-CN" altLang="en-US" sz="2400" dirty="0"/>
          </a:p>
        </p:txBody>
      </p:sp>
      <p:graphicFrame>
        <p:nvGraphicFramePr>
          <p:cNvPr id="18434" name="Object 4"/>
          <p:cNvGraphicFramePr/>
          <p:nvPr/>
        </p:nvGraphicFramePr>
        <p:xfrm>
          <a:off x="900113" y="2492375"/>
          <a:ext cx="73437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2970530" imgH="444500" progId="Equation.3">
                  <p:embed/>
                </p:oleObj>
              </mc:Choice>
              <mc:Fallback>
                <p:oleObj name="" r:id="rId1" imgW="2970530" imgH="444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492375"/>
                        <a:ext cx="7343775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7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HMM</a:t>
            </a:r>
            <a:r>
              <a:rPr lang="zh-CN" altLang="en-US" dirty="0"/>
              <a:t>：有指导的参数学习</a:t>
            </a:r>
            <a:endParaRPr lang="zh-CN" altLang="en-US" dirty="0"/>
          </a:p>
        </p:txBody>
      </p:sp>
      <p:graphicFrame>
        <p:nvGraphicFramePr>
          <p:cNvPr id="18435" name="Object 6"/>
          <p:cNvGraphicFramePr/>
          <p:nvPr/>
        </p:nvGraphicFramePr>
        <p:xfrm>
          <a:off x="976313" y="4549775"/>
          <a:ext cx="73247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3224530" imgH="444500" progId="">
                  <p:embed/>
                </p:oleObj>
              </mc:Choice>
              <mc:Fallback>
                <p:oleObj name="" r:id="rId3" imgW="3224530" imgH="4445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13" y="4549775"/>
                        <a:ext cx="7324725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89693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基于</a:t>
            </a:r>
            <a:r>
              <a:rPr lang="en-US" altLang="zh-CN" sz="3200" dirty="0"/>
              <a:t>HMM</a:t>
            </a:r>
            <a:r>
              <a:rPr lang="zh-CN" altLang="en-US" sz="3200" dirty="0"/>
              <a:t>的三位一体字标注汉语词法分析系统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908685"/>
            <a:ext cx="8265160" cy="5528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28688"/>
            <a:ext cx="7772400" cy="20431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  <a:endParaRPr kumimoji="0" lang="zh-CN" alt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信息工程学院 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智能科学与技术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51204" name="Picture 5" descr="G:\自然语言处理课程教学相关资料\其他\课件可用的一些元素\logo-zw-e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4875" y="6021388"/>
            <a:ext cx="2987675" cy="67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844675"/>
            <a:ext cx="8358188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三位一体字标注的汉语词法分析方法将汉语词法分析看作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字序列的标注过程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在每个字的标记中包含了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词位、词性、命名实体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三类信息。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714375" y="476250"/>
            <a:ext cx="8221663" cy="7207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三位一体字标注汉语词法分析思想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714375" y="357188"/>
            <a:ext cx="8221663" cy="12715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三位一体字标注汉语词法分析思想</a:t>
            </a:r>
            <a:b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之字标记形式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68313" y="1916113"/>
            <a:ext cx="8496300" cy="7270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形式为“</a:t>
            </a:r>
            <a:r>
              <a:rPr lang="zh-CN" altLang="en-US" dirty="0">
                <a:solidFill>
                  <a:srgbClr val="FF0000"/>
                </a:solidFill>
              </a:rPr>
              <a:t>词位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词性或命名实体类别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pic>
        <p:nvPicPr>
          <p:cNvPr id="1126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2571750"/>
            <a:ext cx="2857500" cy="405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642938" y="1844675"/>
            <a:ext cx="40005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中国政府顺利恢复对香港行使主权，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中国政府</a:t>
            </a:r>
            <a:r>
              <a:rPr lang="en-US" altLang="zh-CN" dirty="0"/>
              <a:t>/ORG  </a:t>
            </a:r>
            <a:r>
              <a:rPr lang="zh-CN" altLang="en-US" dirty="0"/>
              <a:t>顺利</a:t>
            </a:r>
            <a:r>
              <a:rPr lang="en-US" altLang="zh-CN" dirty="0"/>
              <a:t>/ad  </a:t>
            </a:r>
            <a:r>
              <a:rPr lang="zh-CN" altLang="en-US" dirty="0"/>
              <a:t>恢复</a:t>
            </a:r>
            <a:r>
              <a:rPr lang="en-US" altLang="zh-CN" dirty="0"/>
              <a:t>/v  </a:t>
            </a:r>
            <a:r>
              <a:rPr lang="zh-CN" altLang="en-US" dirty="0"/>
              <a:t>对</a:t>
            </a:r>
            <a:r>
              <a:rPr lang="en-US" altLang="zh-CN" dirty="0"/>
              <a:t>/p  </a:t>
            </a:r>
            <a:r>
              <a:rPr lang="zh-CN" altLang="en-US" dirty="0"/>
              <a:t>香港</a:t>
            </a:r>
            <a:r>
              <a:rPr lang="en-US" altLang="zh-CN" dirty="0"/>
              <a:t>/LOC  </a:t>
            </a:r>
            <a:r>
              <a:rPr lang="zh-CN" altLang="en-US" dirty="0"/>
              <a:t>行使</a:t>
            </a:r>
            <a:r>
              <a:rPr lang="en-US" altLang="zh-CN" dirty="0"/>
              <a:t>/v  </a:t>
            </a:r>
            <a:r>
              <a:rPr lang="zh-CN" altLang="en-US" dirty="0"/>
              <a:t>主权</a:t>
            </a:r>
            <a:r>
              <a:rPr lang="en-US" altLang="zh-CN" dirty="0"/>
              <a:t>/n  </a:t>
            </a:r>
            <a:r>
              <a:rPr lang="zh-CN" altLang="en-US" dirty="0"/>
              <a:t>，</a:t>
            </a:r>
            <a:r>
              <a:rPr lang="en-US" altLang="zh-CN" dirty="0"/>
              <a:t>/wd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714375" y="357188"/>
            <a:ext cx="8034338" cy="12715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三位一体字标注汉语词法分析思想</a:t>
            </a:r>
            <a:b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之词法分析过程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75" y="1928813"/>
            <a:ext cx="3286125" cy="466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436563" y="1844675"/>
            <a:ext cx="8358187" cy="439261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基于字的词位标注汉语分词把分词过程转换为</a:t>
            </a:r>
            <a:r>
              <a:rPr lang="zh-CN" altLang="en-US" dirty="0">
                <a:solidFill>
                  <a:srgbClr val="FF0000"/>
                </a:solidFill>
              </a:rPr>
              <a:t>字序列的词位标注问题</a:t>
            </a:r>
            <a:r>
              <a:rPr lang="zh-CN" altLang="en-US" dirty="0"/>
              <a:t>。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借助于</a:t>
            </a:r>
            <a:r>
              <a:rPr lang="zh-CN" altLang="en-US" dirty="0">
                <a:solidFill>
                  <a:srgbClr val="C00000"/>
                </a:solidFill>
              </a:rPr>
              <a:t>序列数据标注模型</a:t>
            </a:r>
            <a:r>
              <a:rPr lang="zh-CN" altLang="en-US" dirty="0"/>
              <a:t>即可实现，常见的序列数据标注模型有：</a:t>
            </a:r>
            <a:r>
              <a:rPr lang="zh-CN" altLang="en-US" dirty="0">
                <a:solidFill>
                  <a:srgbClr val="FF0000"/>
                </a:solidFill>
              </a:rPr>
              <a:t>隐马模型（</a:t>
            </a:r>
            <a:r>
              <a:rPr lang="en-US" altLang="zh-CN" dirty="0">
                <a:solidFill>
                  <a:srgbClr val="FF0000"/>
                </a:solidFill>
              </a:rPr>
              <a:t>HMM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FF00"/>
                </a:solidFill>
              </a:rPr>
              <a:t>最大熵模型（</a:t>
            </a:r>
            <a:r>
              <a:rPr lang="en-US" altLang="zh-CN" dirty="0">
                <a:solidFill>
                  <a:srgbClr val="00FF00"/>
                </a:solidFill>
              </a:rPr>
              <a:t>ME</a:t>
            </a:r>
            <a:r>
              <a:rPr lang="zh-CN" altLang="en-US" dirty="0">
                <a:solidFill>
                  <a:srgbClr val="00FF00"/>
                </a:solidFill>
              </a:rPr>
              <a:t>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/>
                </a:solidFill>
              </a:rPr>
              <a:t>条件随机场（</a:t>
            </a:r>
            <a:r>
              <a:rPr lang="en-US" altLang="zh-CN" dirty="0">
                <a:solidFill>
                  <a:schemeClr val="tx2"/>
                </a:solidFill>
              </a:rPr>
              <a:t>CRFs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r>
              <a:rPr lang="zh-CN" altLang="en-US" dirty="0"/>
              <a:t>等，本任务采用</a:t>
            </a:r>
            <a:r>
              <a:rPr lang="en-US" altLang="zh-CN" dirty="0">
                <a:solidFill>
                  <a:srgbClr val="C00000"/>
                </a:solidFill>
              </a:rPr>
              <a:t>HMM</a:t>
            </a:r>
            <a:r>
              <a:rPr lang="zh-CN" altLang="en-US" dirty="0"/>
              <a:t>实现。</a:t>
            </a:r>
            <a:endParaRPr lang="zh-CN" altLang="en-US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68338" y="233363"/>
            <a:ext cx="7793037" cy="14033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词位标注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汉语分词的基本思想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之方法的本质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基于</a:t>
            </a:r>
            <a:r>
              <a:rPr lang="en-US" altLang="zh-CN" sz="4000" dirty="0"/>
              <a:t>HMM</a:t>
            </a:r>
            <a:r>
              <a:rPr lang="zh-CN" altLang="en-US" sz="4000" dirty="0"/>
              <a:t>的</a:t>
            </a:r>
            <a:r>
              <a:rPr lang="zh-CN" altLang="en-US" sz="4000" dirty="0">
                <a:solidFill>
                  <a:srgbClr val="0000FF"/>
                </a:solidFill>
              </a:rPr>
              <a:t>词位标注</a:t>
            </a:r>
            <a:r>
              <a:rPr lang="zh-CN" altLang="en-US" sz="4000" dirty="0"/>
              <a:t>汉语分词</a:t>
            </a:r>
            <a:endParaRPr lang="zh-CN" altLang="en-US" sz="4000" dirty="0"/>
          </a:p>
        </p:txBody>
      </p:sp>
      <p:sp>
        <p:nvSpPr>
          <p:cNvPr id="39939" name="Rectangle 3"/>
          <p:cNvSpPr>
            <a:spLocks noGrp="1" noRot="1"/>
          </p:cNvSpPr>
          <p:nvPr>
            <p:ph idx="1"/>
          </p:nvPr>
        </p:nvSpPr>
        <p:spPr>
          <a:xfrm>
            <a:off x="611188" y="1341438"/>
            <a:ext cx="8137525" cy="49672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建立</a:t>
            </a:r>
            <a:r>
              <a:rPr lang="en-US" altLang="zh-CN" dirty="0">
                <a:latin typeface="Times New Roman" panose="02020603050405020304" pitchFamily="18" charset="0"/>
              </a:rPr>
              <a:t>HMM</a:t>
            </a:r>
            <a:r>
              <a:rPr lang="zh-CN" altLang="en-US" dirty="0">
                <a:latin typeface="Times New Roman" panose="02020603050405020304" pitchFamily="18" charset="0"/>
              </a:rPr>
              <a:t>模型的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关键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五元组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S, V, </a:t>
            </a:r>
            <a:r>
              <a:rPr lang="en-US" altLang="zh-CN" i="1" dirty="0">
                <a:latin typeface="Symbol" panose="05050102010706020507" pitchFamily="18" charset="2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,A,B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： 状态集合；词法信息集合 </a:t>
            </a:r>
            <a:r>
              <a:rPr lang="en-US" altLang="zh-CN" i="1" dirty="0">
                <a:latin typeface="Times New Roman" panose="02020603050405020304" pitchFamily="18" charset="0"/>
              </a:rPr>
              <a:t>S=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,.., 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=</a:t>
            </a:r>
            <a:r>
              <a:rPr lang="en-US" altLang="zh-CN" dirty="0">
                <a:latin typeface="Times New Roman" panose="02020603050405020304" pitchFamily="18" charset="0"/>
              </a:rPr>
              <a:t>{B_n…}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</a:rPr>
              <a:t>：输出符号集；字典 </a:t>
            </a:r>
            <a:r>
              <a:rPr lang="en-US" altLang="zh-CN" i="1" dirty="0">
                <a:latin typeface="Times New Roman" panose="02020603050405020304" pitchFamily="18" charset="0"/>
              </a:rPr>
              <a:t>V=</a:t>
            </a:r>
            <a:r>
              <a:rPr lang="en-US" altLang="zh-CN" dirty="0">
                <a:latin typeface="Times New Roman" panose="02020603050405020304" pitchFamily="18" charset="0"/>
              </a:rPr>
              <a:t>{c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,..,c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=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</a:rPr>
              <a:t>天</a:t>
            </a:r>
            <a:r>
              <a:rPr lang="en-US" altLang="zh-CN" i="1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空</a:t>
            </a:r>
            <a:r>
              <a:rPr lang="en-US" altLang="zh-CN" i="1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想</a:t>
            </a:r>
            <a:r>
              <a:rPr lang="en-US" altLang="zh-CN" dirty="0">
                <a:latin typeface="Times New Roman" panose="02020603050405020304" pitchFamily="18" charset="0"/>
              </a:rPr>
              <a:t>……}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模型参数</a:t>
            </a:r>
            <a:r>
              <a:rPr lang="en-US" altLang="zh-CN" i="1" dirty="0">
                <a:latin typeface="Times New Roman" panose="02020603050405020304" pitchFamily="18" charset="0"/>
              </a:rPr>
              <a:t>μ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A,B,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: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  <a:r>
              <a:rPr lang="zh-CN" altLang="en-US" dirty="0">
                <a:latin typeface="Times New Roman" panose="02020603050405020304" pitchFamily="18" charset="0"/>
              </a:rPr>
              <a:t>词法信息标记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{B_n…}</a:t>
            </a:r>
            <a:r>
              <a:rPr lang="zh-CN" altLang="en-US" dirty="0">
                <a:latin typeface="Times New Roman" panose="02020603050405020304" pitchFamily="18" charset="0"/>
              </a:rPr>
              <a:t>的初始概率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 :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	</a:t>
            </a:r>
            <a:r>
              <a:rPr lang="zh-CN" altLang="en-US" dirty="0">
                <a:latin typeface="Times New Roman" panose="02020603050405020304" pitchFamily="18" charset="0"/>
              </a:rPr>
              <a:t>从词法信息标记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的转移概率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jk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	</a:t>
            </a:r>
            <a:r>
              <a:rPr lang="zh-CN" altLang="en-US" dirty="0">
                <a:latin typeface="Times New Roman" panose="02020603050405020304" pitchFamily="18" charset="0"/>
              </a:rPr>
              <a:t>从词法信息标记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输出字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的输出概率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序列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观察序列：字序列：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en-US" altLang="zh-CN" i="1" dirty="0">
                <a:latin typeface="Times New Roman" panose="02020603050405020304" pitchFamily="18" charset="0"/>
              </a:rPr>
              <a:t> = 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…c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状态序列：词法信息标记序列： </a:t>
            </a:r>
            <a:r>
              <a:rPr lang="en-US" altLang="zh-CN" i="1" dirty="0">
                <a:latin typeface="Times New Roman" panose="02020603050405020304" pitchFamily="18" charset="0"/>
              </a:rPr>
              <a:t>T =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…t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词法信息</a:t>
            </a:r>
            <a:r>
              <a:rPr lang="zh-CN" altLang="en-US" dirty="0"/>
              <a:t>标注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609600" y="1268413"/>
            <a:ext cx="8153400" cy="34559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词法信息</a:t>
            </a:r>
            <a:r>
              <a:rPr lang="zh-CN" altLang="en-US" sz="3600" dirty="0"/>
              <a:t>标注</a:t>
            </a:r>
            <a:endParaRPr lang="zh-CN" altLang="en-US" sz="3600" dirty="0"/>
          </a:p>
          <a:p>
            <a:pPr lvl="1" eaLnBrk="1" hangingPunct="1">
              <a:buClr>
                <a:schemeClr val="tx2"/>
              </a:buClr>
              <a:buSzPct val="85000"/>
              <a:buFont typeface="Wingdings" panose="05000000000000000000" pitchFamily="2" charset="2"/>
            </a:pPr>
            <a:r>
              <a:rPr lang="zh-CN" altLang="en-US" sz="3200" dirty="0"/>
              <a:t>属于</a:t>
            </a:r>
            <a:r>
              <a:rPr lang="en-US" altLang="zh-CN" sz="3200" dirty="0"/>
              <a:t>HMM</a:t>
            </a:r>
            <a:r>
              <a:rPr lang="zh-CN" altLang="en-US" sz="3200" dirty="0"/>
              <a:t>的解码问题</a:t>
            </a:r>
            <a:endParaRPr lang="zh-CN" altLang="en-US" sz="3200" dirty="0"/>
          </a:p>
          <a:p>
            <a:pPr lvl="2" eaLnBrk="1" hangingPunct="1">
              <a:buClr>
                <a:schemeClr val="hlink"/>
              </a:buClr>
              <a:buSzPct val="95000"/>
              <a:buFont typeface="Wingdings 2" panose="05020102010507070707" pitchFamily="18" charset="2"/>
            </a:pPr>
            <a:r>
              <a:rPr lang="zh-CN" altLang="en-US" sz="2800" dirty="0"/>
              <a:t>给定</a:t>
            </a:r>
            <a:r>
              <a:rPr lang="zh-CN" altLang="en-US" sz="2800" dirty="0">
                <a:solidFill>
                  <a:srgbClr val="0000FF"/>
                </a:solidFill>
              </a:rPr>
              <a:t>观察序列和模型</a:t>
            </a:r>
            <a:r>
              <a:rPr lang="zh-CN" altLang="en-US" sz="2800" dirty="0"/>
              <a:t>，求解最佳的</a:t>
            </a:r>
            <a:r>
              <a:rPr lang="zh-CN" altLang="en-US" sz="2800" dirty="0">
                <a:solidFill>
                  <a:srgbClr val="0000FF"/>
                </a:solidFill>
              </a:rPr>
              <a:t>状态序列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1" eaLnBrk="1" hangingPunct="1">
              <a:buClr>
                <a:schemeClr val="tx2"/>
              </a:buClr>
              <a:buSzPct val="85000"/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18" charset="0"/>
              </a:rPr>
              <a:t>具体任务 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lvl="2" eaLnBrk="1" hangingPunct="1">
              <a:buClr>
                <a:schemeClr val="hlink"/>
              </a:buClr>
              <a:buSzPct val="95000"/>
              <a:buFont typeface="Wingdings 2" panose="05020102010507070707" pitchFamily="18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给定一个字序列 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en-US" altLang="zh-CN" sz="2800" i="1" dirty="0">
                <a:latin typeface="Times New Roman" panose="02020603050405020304" pitchFamily="18" charset="0"/>
              </a:rPr>
              <a:t> = c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,c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…c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 eaLnBrk="1" hangingPunct="1">
              <a:buClr>
                <a:schemeClr val="hlink"/>
              </a:buClr>
              <a:buSzPct val="95000"/>
              <a:buFont typeface="Wingdings 2" panose="05020102010507070707" pitchFamily="18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求解最佳的词法信息标记序列 </a:t>
            </a:r>
            <a:r>
              <a:rPr lang="en-US" altLang="zh-CN" sz="2800" i="1" dirty="0">
                <a:latin typeface="Times New Roman" panose="02020603050405020304" pitchFamily="18" charset="0"/>
              </a:rPr>
              <a:t>T = 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,t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…t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800" dirty="0"/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endParaRPr lang="en-US" altLang="zh-CN" sz="3600" dirty="0"/>
          </a:p>
        </p:txBody>
      </p:sp>
      <p:graphicFrame>
        <p:nvGraphicFramePr>
          <p:cNvPr id="15362" name="Object 4"/>
          <p:cNvGraphicFramePr/>
          <p:nvPr>
            <p:ph sz="half" idx="2"/>
          </p:nvPr>
        </p:nvGraphicFramePr>
        <p:xfrm>
          <a:off x="250825" y="5013325"/>
          <a:ext cx="871378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241800" imgH="736600" progId="Equation.3">
                  <p:embed/>
                </p:oleObj>
              </mc:Choice>
              <mc:Fallback>
                <p:oleObj name="" r:id="rId1" imgW="4241800" imgH="736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5013325"/>
                        <a:ext cx="8713788" cy="13223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词法信息标记</a:t>
            </a:r>
            <a:endParaRPr lang="zh-CN" altLang="en-US" dirty="0"/>
          </a:p>
        </p:txBody>
      </p:sp>
      <p:sp>
        <p:nvSpPr>
          <p:cNvPr id="16391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609600" y="1268413"/>
            <a:ext cx="8086725" cy="48307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/>
              <a:t>数学推导</a:t>
            </a:r>
            <a:endParaRPr lang="zh-CN" altLang="en-US" sz="2800" dirty="0"/>
          </a:p>
          <a:p>
            <a:pPr lvl="1" eaLnBrk="1" hangingPunct="1">
              <a:buClr>
                <a:schemeClr val="tx2"/>
              </a:buClr>
              <a:buSzPct val="85000"/>
              <a:buFont typeface="Wingdings" panose="05000000000000000000" pitchFamily="2" charset="2"/>
            </a:pPr>
            <a:endParaRPr lang="zh-CN" altLang="en-US" sz="2400" dirty="0"/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16386" name="Object 4"/>
          <p:cNvGraphicFramePr/>
          <p:nvPr>
            <p:ph sz="quarter" idx="3"/>
          </p:nvPr>
        </p:nvGraphicFramePr>
        <p:xfrm>
          <a:off x="179388" y="1916113"/>
          <a:ext cx="60483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3211830" imgH="431800" progId="Equation.3">
                  <p:embed/>
                </p:oleObj>
              </mc:Choice>
              <mc:Fallback>
                <p:oleObj name="" r:id="rId1" imgW="321183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916113"/>
                        <a:ext cx="6048375" cy="71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5"/>
          <p:cNvSpPr txBox="1"/>
          <p:nvPr/>
        </p:nvSpPr>
        <p:spPr>
          <a:xfrm>
            <a:off x="6372225" y="2060575"/>
            <a:ext cx="2592388" cy="396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</a:rPr>
              <a:t>输出条件独立性假设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16387" name="Object 6"/>
          <p:cNvGraphicFramePr/>
          <p:nvPr>
            <p:ph sz="quarter" idx="2"/>
          </p:nvPr>
        </p:nvGraphicFramePr>
        <p:xfrm>
          <a:off x="250825" y="2708275"/>
          <a:ext cx="60499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2373630" imgH="431800" progId="Equation.3">
                  <p:embed/>
                </p:oleObj>
              </mc:Choice>
              <mc:Fallback>
                <p:oleObj name="" r:id="rId3" imgW="2373630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708275"/>
                        <a:ext cx="6049963" cy="958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7"/>
          <p:cNvSpPr txBox="1"/>
          <p:nvPr/>
        </p:nvSpPr>
        <p:spPr>
          <a:xfrm>
            <a:off x="6372225" y="2924175"/>
            <a:ext cx="2592388" cy="3968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有限历史假设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388" name="Object 8"/>
          <p:cNvGraphicFramePr/>
          <p:nvPr/>
        </p:nvGraphicFramePr>
        <p:xfrm>
          <a:off x="539750" y="3789363"/>
          <a:ext cx="813752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2538730" imgH="431800" progId="Equation.3">
                  <p:embed/>
                </p:oleObj>
              </mc:Choice>
              <mc:Fallback>
                <p:oleObj name="" r:id="rId5" imgW="2538730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789363"/>
                        <a:ext cx="8137525" cy="138271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9"/>
          <p:cNvGraphicFramePr/>
          <p:nvPr/>
        </p:nvGraphicFramePr>
        <p:xfrm>
          <a:off x="539750" y="5300663"/>
          <a:ext cx="705643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2195830" imgH="431800" progId="Equation.3">
                  <p:embed/>
                </p:oleObj>
              </mc:Choice>
              <mc:Fallback>
                <p:oleObj name="" r:id="rId7" imgW="219583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5300663"/>
                        <a:ext cx="7056438" cy="13874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HMM</a:t>
            </a:r>
            <a:r>
              <a:rPr lang="zh-CN" altLang="en-US" dirty="0"/>
              <a:t>：有指导的参数学习</a:t>
            </a:r>
            <a:endParaRPr lang="zh-CN" altLang="en-US" dirty="0"/>
          </a:p>
        </p:txBody>
      </p:sp>
      <p:sp>
        <p:nvSpPr>
          <p:cNvPr id="17413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676275" y="1412875"/>
            <a:ext cx="8086725" cy="46275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模型的参数未知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假设有已经标注好的语料库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>
              <a:buClr>
                <a:schemeClr val="hlink"/>
              </a:buClr>
              <a:buSzPct val="95000"/>
              <a:buFont typeface="Wingdings 2" panose="05020102010507070707" pitchFamily="18" charset="2"/>
            </a:pP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en-US" altLang="zh-CN" sz="2000" i="1" dirty="0">
                <a:latin typeface="Times New Roman" panose="02020603050405020304" pitchFamily="18" charset="0"/>
              </a:rPr>
              <a:t> = 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</a:rPr>
              <a:t>,c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</a:rPr>
              <a:t>…c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n </a:t>
            </a:r>
            <a:endParaRPr lang="en-US" altLang="zh-CN" sz="2000" i="1" baseline="-25000" dirty="0">
              <a:latin typeface="Times New Roman" panose="02020603050405020304" pitchFamily="18" charset="0"/>
            </a:endParaRPr>
          </a:p>
          <a:p>
            <a:pPr lvl="2" eaLnBrk="1" hangingPunct="1">
              <a:buClr>
                <a:schemeClr val="hlink"/>
              </a:buClr>
              <a:buSzPct val="95000"/>
              <a:buFont typeface="Wingdings 2" panose="05020102010507070707" pitchFamily="18" charset="2"/>
            </a:pPr>
            <a:r>
              <a:rPr lang="en-US" altLang="zh-CN" sz="2000" i="1" dirty="0">
                <a:latin typeface="Times New Roman" panose="02020603050405020304" pitchFamily="18" charset="0"/>
              </a:rPr>
              <a:t>T  = t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</a:rPr>
              <a:t>,t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</a:rPr>
              <a:t>…t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如何从语料库中得到这样的参数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使用最大似然估计（</a:t>
            </a:r>
            <a:r>
              <a:rPr lang="en-US" altLang="zh-CN" sz="2800" dirty="0">
                <a:latin typeface="Times New Roman" panose="02020603050405020304" pitchFamily="18" charset="0"/>
              </a:rPr>
              <a:t>MLE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4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410" name="Object 5"/>
          <p:cNvGraphicFramePr/>
          <p:nvPr/>
        </p:nvGraphicFramePr>
        <p:xfrm>
          <a:off x="179388" y="4437063"/>
          <a:ext cx="482600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713865" imgH="681990" progId="Equation.3">
                  <p:embed/>
                </p:oleObj>
              </mc:Choice>
              <mc:Fallback>
                <p:oleObj name="" r:id="rId1" imgW="1713865" imgH="68199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4437063"/>
                        <a:ext cx="4826000" cy="161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411" name="Object 7"/>
          <p:cNvGraphicFramePr/>
          <p:nvPr/>
        </p:nvGraphicFramePr>
        <p:xfrm>
          <a:off x="5148263" y="4581525"/>
          <a:ext cx="38163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205865" imgH="431800" progId="Equation.3">
                  <p:embed/>
                </p:oleObj>
              </mc:Choice>
              <mc:Fallback>
                <p:oleObj name="" r:id="rId3" imgW="1205865" imgH="431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4581525"/>
                        <a:ext cx="3816350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10,&quot;width&quot;:13320}"/>
</p:tagLst>
</file>

<file path=ppt/tags/tag2.xml><?xml version="1.0" encoding="utf-8"?>
<p:tagLst xmlns:p="http://schemas.openxmlformats.org/presentationml/2006/main">
  <p:tag name="COMMONDATA" val="eyJoZGlkIjoiY2VlN2M1NDA4MDcwNjY0YTQ2NzkxMjVhZjBmNmY4NDIifQ=="/>
</p:tagLst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全屏显示(4:3)</PresentationFormat>
  <Paragraphs>88</Paragraphs>
  <Slides>12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宋体</vt:lpstr>
      <vt:lpstr>Wingdings</vt:lpstr>
      <vt:lpstr>黑体</vt:lpstr>
      <vt:lpstr>楷体_GB2312</vt:lpstr>
      <vt:lpstr>新宋体</vt:lpstr>
      <vt:lpstr>Wingdings 2</vt:lpstr>
      <vt:lpstr>Times New Roman</vt:lpstr>
      <vt:lpstr>Symbol</vt:lpstr>
      <vt:lpstr>Monotype Sorts</vt:lpstr>
      <vt:lpstr>Wingdings</vt:lpstr>
      <vt:lpstr>Helvetica</vt:lpstr>
      <vt:lpstr>Gulim</vt:lpstr>
      <vt:lpstr>Malgun Gothic</vt:lpstr>
      <vt:lpstr>微软雅黑</vt:lpstr>
      <vt:lpstr>Arial Unicode MS</vt:lpstr>
      <vt:lpstr>吉祥如意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安阳师范学院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隐马尔科夫模型内在机理及应用</dc:title>
  <dc:creator>于江德</dc:creator>
  <cp:lastModifiedBy>starshine</cp:lastModifiedBy>
  <cp:revision>315</cp:revision>
  <dcterms:created xsi:type="dcterms:W3CDTF">2009-11-26T15:43:23Z</dcterms:created>
  <dcterms:modified xsi:type="dcterms:W3CDTF">2022-05-04T15:06:05Z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60F3F5AEA5914E5895D71E46E99A0E22</vt:lpwstr>
  </property>
  <property fmtid="{D5CDD505-2E9C-101B-9397-08002B2CF9AE}" pid="3" name="KSOProductBuildVer">
    <vt:lpwstr>2052-11.1.0.11636</vt:lpwstr>
  </property>
</Properties>
</file>