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DB289F-F301-4007-8C47-BDE55074ED32}">
  <a:tblStyle styleId="{ABDB289F-F301-4007-8C47-BDE55074ED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52690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3061800c3_3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163061800c3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205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3061800c3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3061800c3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599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63061800c3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63061800c3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747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6356134b3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6356134b3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41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63061800c3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63061800c3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796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63530b49d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63530b49d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281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63061800c3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163061800c3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048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63061800c3_3_3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163061800c3_3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89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3061800c3_3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63061800c3_3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089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3061800c3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3061800c3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266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63061800c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63061800c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515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63061800c3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63061800c3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25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63061800c3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63061800c3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67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3061800c3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3061800c3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456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3530b49d8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3530b49d8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10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3061800c3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3061800c3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33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812030" y="3326130"/>
            <a:ext cx="370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812031" y="4190168"/>
            <a:ext cx="37062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l="9354" t="23654" b="-7"/>
          <a:stretch/>
        </p:blipFill>
        <p:spPr>
          <a:xfrm>
            <a:off x="0" y="0"/>
            <a:ext cx="7035000" cy="403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t="18303" r="28341" b="23069"/>
          <a:stretch/>
        </p:blipFill>
        <p:spPr>
          <a:xfrm>
            <a:off x="4116611" y="0"/>
            <a:ext cx="50273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000125" y="765334"/>
            <a:ext cx="2171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1000125" y="2193131"/>
            <a:ext cx="2171700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1000125" y="4767263"/>
            <a:ext cx="738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2002414" y="4767262"/>
            <a:ext cx="1862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4152229" y="4767263"/>
            <a:ext cx="740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1021556" y="1253729"/>
            <a:ext cx="38337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1021556" y="2745581"/>
            <a:ext cx="38337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1847850" y="4767263"/>
            <a:ext cx="261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" name="Google Shape;73;p16"/>
          <p:cNvGrpSpPr/>
          <p:nvPr/>
        </p:nvGrpSpPr>
        <p:grpSpPr>
          <a:xfrm>
            <a:off x="5215050" y="-19051"/>
            <a:ext cx="3929006" cy="5176800"/>
            <a:chOff x="6953400" y="-25401"/>
            <a:chExt cx="5238675" cy="6902400"/>
          </a:xfrm>
        </p:grpSpPr>
        <p:cxnSp>
          <p:nvCxnSpPr>
            <p:cNvPr id="74" name="Google Shape;74;p16"/>
            <p:cNvCxnSpPr/>
            <p:nvPr/>
          </p:nvCxnSpPr>
          <p:spPr>
            <a:xfrm>
              <a:off x="9096375" y="1497012"/>
              <a:ext cx="309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16"/>
            <p:cNvCxnSpPr/>
            <p:nvPr/>
          </p:nvCxnSpPr>
          <p:spPr>
            <a:xfrm flipH="1">
              <a:off x="6953400" y="-25401"/>
              <a:ext cx="3790800" cy="690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ctrTitle"/>
          </p:nvPr>
        </p:nvSpPr>
        <p:spPr>
          <a:xfrm>
            <a:off x="5243513" y="1611630"/>
            <a:ext cx="3134700" cy="12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5243513" y="2971502"/>
            <a:ext cx="313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21506"/>
            <a:ext cx="4407694" cy="390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chart" idx="2"/>
          </p:nvPr>
        </p:nvSpPr>
        <p:spPr>
          <a:xfrm>
            <a:off x="628650" y="1583706"/>
            <a:ext cx="7886700" cy="28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2">
  <p:cSld name="Quot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129834" cy="50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493293" y="2107406"/>
            <a:ext cx="5022000" cy="14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1"/>
          </p:nvPr>
        </p:nvSpPr>
        <p:spPr>
          <a:xfrm>
            <a:off x="3493294" y="3771602"/>
            <a:ext cx="502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3507581" y="4767263"/>
            <a:ext cx="1271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5057774" y="4767263"/>
            <a:ext cx="190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7243763" y="4767263"/>
            <a:ext cx="1271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20"/>
          <p:cNvCxnSpPr/>
          <p:nvPr/>
        </p:nvCxnSpPr>
        <p:spPr>
          <a:xfrm rot="10800000" flipH="1">
            <a:off x="3312000" y="36150"/>
            <a:ext cx="1968000" cy="507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4 People">
  <p:cSld name="Team Slide 4 People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413867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>
            <a:spLocks noGrp="1"/>
          </p:cNvSpPr>
          <p:nvPr>
            <p:ph type="pic" idx="2"/>
          </p:nvPr>
        </p:nvSpPr>
        <p:spPr>
          <a:xfrm>
            <a:off x="1115386" y="2164556"/>
            <a:ext cx="1384200" cy="13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921426" y="3813393"/>
            <a:ext cx="17382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3"/>
          </p:nvPr>
        </p:nvSpPr>
        <p:spPr>
          <a:xfrm>
            <a:off x="1115386" y="4098086"/>
            <a:ext cx="13842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4" name="Google Shape;104;p21"/>
          <p:cNvSpPr>
            <a:spLocks noGrp="1"/>
          </p:cNvSpPr>
          <p:nvPr>
            <p:ph type="pic" idx="4"/>
          </p:nvPr>
        </p:nvSpPr>
        <p:spPr>
          <a:xfrm>
            <a:off x="2877685" y="2164556"/>
            <a:ext cx="1384200" cy="13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21"/>
          <p:cNvSpPr txBox="1">
            <a:spLocks noGrp="1"/>
          </p:cNvSpPr>
          <p:nvPr>
            <p:ph type="body" idx="5"/>
          </p:nvPr>
        </p:nvSpPr>
        <p:spPr>
          <a:xfrm>
            <a:off x="2683725" y="3813393"/>
            <a:ext cx="17481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6"/>
          </p:nvPr>
        </p:nvSpPr>
        <p:spPr>
          <a:xfrm>
            <a:off x="2877685" y="4109097"/>
            <a:ext cx="1392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7" name="Google Shape;107;p21"/>
          <p:cNvSpPr>
            <a:spLocks noGrp="1"/>
          </p:cNvSpPr>
          <p:nvPr>
            <p:ph type="pic" idx="7"/>
          </p:nvPr>
        </p:nvSpPr>
        <p:spPr>
          <a:xfrm>
            <a:off x="4745684" y="2164556"/>
            <a:ext cx="1384200" cy="13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" name="Google Shape;108;p21"/>
          <p:cNvSpPr txBox="1">
            <a:spLocks noGrp="1"/>
          </p:cNvSpPr>
          <p:nvPr>
            <p:ph type="body" idx="8"/>
          </p:nvPr>
        </p:nvSpPr>
        <p:spPr>
          <a:xfrm>
            <a:off x="4551723" y="3813393"/>
            <a:ext cx="17382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9"/>
          </p:nvPr>
        </p:nvSpPr>
        <p:spPr>
          <a:xfrm>
            <a:off x="4745683" y="4109097"/>
            <a:ext cx="13842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0" name="Google Shape;110;p21"/>
          <p:cNvSpPr>
            <a:spLocks noGrp="1"/>
          </p:cNvSpPr>
          <p:nvPr>
            <p:ph type="pic" idx="13"/>
          </p:nvPr>
        </p:nvSpPr>
        <p:spPr>
          <a:xfrm>
            <a:off x="6560594" y="2164556"/>
            <a:ext cx="1384200" cy="13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1" name="Google Shape;111;p21"/>
          <p:cNvSpPr txBox="1">
            <a:spLocks noGrp="1"/>
          </p:cNvSpPr>
          <p:nvPr>
            <p:ph type="body" idx="14"/>
          </p:nvPr>
        </p:nvSpPr>
        <p:spPr>
          <a:xfrm>
            <a:off x="6366634" y="3813393"/>
            <a:ext cx="17382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5"/>
          </p:nvPr>
        </p:nvSpPr>
        <p:spPr>
          <a:xfrm>
            <a:off x="6560594" y="4098086"/>
            <a:ext cx="13842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21"/>
          <p:cNvGrpSpPr/>
          <p:nvPr/>
        </p:nvGrpSpPr>
        <p:grpSpPr>
          <a:xfrm>
            <a:off x="5500800" y="0"/>
            <a:ext cx="3643313" cy="1293075"/>
            <a:chOff x="7334400" y="0"/>
            <a:chExt cx="4857750" cy="1724100"/>
          </a:xfrm>
        </p:grpSpPr>
        <p:cxnSp>
          <p:nvCxnSpPr>
            <p:cNvPr id="117" name="Google Shape;117;p21"/>
            <p:cNvCxnSpPr/>
            <p:nvPr/>
          </p:nvCxnSpPr>
          <p:spPr>
            <a:xfrm rot="10800000">
              <a:off x="7334400" y="0"/>
              <a:ext cx="48576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21"/>
            <p:cNvCxnSpPr/>
            <p:nvPr/>
          </p:nvCxnSpPr>
          <p:spPr>
            <a:xfrm>
              <a:off x="11487150" y="0"/>
              <a:ext cx="705000" cy="1724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2"/>
          <p:cNvGrpSpPr/>
          <p:nvPr/>
        </p:nvGrpSpPr>
        <p:grpSpPr>
          <a:xfrm>
            <a:off x="0" y="0"/>
            <a:ext cx="1943100" cy="770850"/>
            <a:chOff x="0" y="0"/>
            <a:chExt cx="2590800" cy="1027800"/>
          </a:xfrm>
        </p:grpSpPr>
        <p:cxnSp>
          <p:nvCxnSpPr>
            <p:cNvPr id="121" name="Google Shape;121;p22"/>
            <p:cNvCxnSpPr/>
            <p:nvPr/>
          </p:nvCxnSpPr>
          <p:spPr>
            <a:xfrm rot="10800000" flipH="1">
              <a:off x="0" y="0"/>
              <a:ext cx="25908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22"/>
            <p:cNvCxnSpPr/>
            <p:nvPr/>
          </p:nvCxnSpPr>
          <p:spPr>
            <a:xfrm flipH="1">
              <a:off x="150" y="0"/>
              <a:ext cx="704700" cy="102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>
            <a:spLocks noGrp="1"/>
          </p:cNvSpPr>
          <p:nvPr>
            <p:ph type="dgm" idx="2"/>
          </p:nvPr>
        </p:nvSpPr>
        <p:spPr>
          <a:xfrm>
            <a:off x="628650" y="1583531"/>
            <a:ext cx="7886700" cy="28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1585413" y="0"/>
            <a:ext cx="7558587" cy="5143500"/>
          </a:xfrm>
          <a:custGeom>
            <a:avLst/>
            <a:gdLst/>
            <a:ahLst/>
            <a:cxnLst/>
            <a:rect l="l" t="t" r="r" b="b"/>
            <a:pathLst>
              <a:path w="10078116" h="6858000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628650" y="4132064"/>
            <a:ext cx="30615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124556" y="1130829"/>
            <a:ext cx="1606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2"/>
          </p:nvPr>
        </p:nvSpPr>
        <p:spPr>
          <a:xfrm>
            <a:off x="549098" y="1938073"/>
            <a:ext cx="1606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3"/>
          </p:nvPr>
        </p:nvSpPr>
        <p:spPr>
          <a:xfrm>
            <a:off x="1003917" y="2745317"/>
            <a:ext cx="1606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4"/>
          </p:nvPr>
        </p:nvSpPr>
        <p:spPr>
          <a:xfrm>
            <a:off x="1442067" y="3552561"/>
            <a:ext cx="1606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5"/>
          </p:nvPr>
        </p:nvSpPr>
        <p:spPr>
          <a:xfrm>
            <a:off x="3301152" y="1210146"/>
            <a:ext cx="382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6"/>
          </p:nvPr>
        </p:nvSpPr>
        <p:spPr>
          <a:xfrm>
            <a:off x="3739522" y="2011923"/>
            <a:ext cx="382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7"/>
          </p:nvPr>
        </p:nvSpPr>
        <p:spPr>
          <a:xfrm>
            <a:off x="4182704" y="2816546"/>
            <a:ext cx="382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8"/>
          </p:nvPr>
        </p:nvSpPr>
        <p:spPr>
          <a:xfrm>
            <a:off x="4631460" y="3618323"/>
            <a:ext cx="382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ftr" idx="11"/>
          </p:nvPr>
        </p:nvSpPr>
        <p:spPr>
          <a:xfrm>
            <a:off x="5061857" y="4767263"/>
            <a:ext cx="283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8108156" y="4767263"/>
            <a:ext cx="40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2" name="Google Shape;142;p23"/>
          <p:cNvCxnSpPr/>
          <p:nvPr/>
        </p:nvCxnSpPr>
        <p:spPr>
          <a:xfrm>
            <a:off x="3265136" y="3767950"/>
            <a:ext cx="113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23"/>
          <p:cNvCxnSpPr/>
          <p:nvPr/>
        </p:nvCxnSpPr>
        <p:spPr>
          <a:xfrm>
            <a:off x="2819938" y="2961338"/>
            <a:ext cx="113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23"/>
          <p:cNvCxnSpPr/>
          <p:nvPr/>
        </p:nvCxnSpPr>
        <p:spPr>
          <a:xfrm>
            <a:off x="2380090" y="2154515"/>
            <a:ext cx="113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23"/>
          <p:cNvCxnSpPr/>
          <p:nvPr/>
        </p:nvCxnSpPr>
        <p:spPr>
          <a:xfrm>
            <a:off x="1939697" y="1347062"/>
            <a:ext cx="113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TxTwoObj">
  <p:cSld name="TWO_OBJECTS_WITH_TEXT">
    <p:bg>
      <p:bgPr>
        <a:solidFill>
          <a:schemeClr val="accen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2200275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2200275" y="2082702"/>
            <a:ext cx="29433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2"/>
          </p:nvPr>
        </p:nvSpPr>
        <p:spPr>
          <a:xfrm>
            <a:off x="2200275" y="2875955"/>
            <a:ext cx="29433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3"/>
          </p:nvPr>
        </p:nvSpPr>
        <p:spPr>
          <a:xfrm>
            <a:off x="5557630" y="2082702"/>
            <a:ext cx="2957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4"/>
          </p:nvPr>
        </p:nvSpPr>
        <p:spPr>
          <a:xfrm>
            <a:off x="5557630" y="2875955"/>
            <a:ext cx="29577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2">
            <a:alphaModFix/>
          </a:blip>
          <a:srcRect l="39434" t="20274" b="22676"/>
          <a:stretch/>
        </p:blipFill>
        <p:spPr>
          <a:xfrm>
            <a:off x="19339" y="0"/>
            <a:ext cx="3276025" cy="2934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1413867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932328" y="2082702"/>
            <a:ext cx="2161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2"/>
          </p:nvPr>
        </p:nvSpPr>
        <p:spPr>
          <a:xfrm>
            <a:off x="932328" y="2875955"/>
            <a:ext cx="21618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3"/>
          </p:nvPr>
        </p:nvSpPr>
        <p:spPr>
          <a:xfrm>
            <a:off x="3485749" y="2082702"/>
            <a:ext cx="2172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4"/>
          </p:nvPr>
        </p:nvSpPr>
        <p:spPr>
          <a:xfrm>
            <a:off x="3485749" y="2875955"/>
            <a:ext cx="21726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5"/>
          </p:nvPr>
        </p:nvSpPr>
        <p:spPr>
          <a:xfrm>
            <a:off x="6049816" y="2082702"/>
            <a:ext cx="2161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6"/>
          </p:nvPr>
        </p:nvSpPr>
        <p:spPr>
          <a:xfrm>
            <a:off x="6049816" y="2875955"/>
            <a:ext cx="21618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7" name="Google Shape;167;p25"/>
          <p:cNvGrpSpPr/>
          <p:nvPr/>
        </p:nvGrpSpPr>
        <p:grpSpPr>
          <a:xfrm>
            <a:off x="57" y="0"/>
            <a:ext cx="1678725" cy="2328975"/>
            <a:chOff x="76" y="0"/>
            <a:chExt cx="2238300" cy="3105300"/>
          </a:xfrm>
        </p:grpSpPr>
        <p:cxnSp>
          <p:nvCxnSpPr>
            <p:cNvPr id="168" name="Google Shape;168;p25"/>
            <p:cNvCxnSpPr/>
            <p:nvPr/>
          </p:nvCxnSpPr>
          <p:spPr>
            <a:xfrm flipH="1">
              <a:off x="150" y="0"/>
              <a:ext cx="1238100" cy="310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>
              <a:off x="76" y="0"/>
              <a:ext cx="2238300" cy="2476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4107656" y="1253729"/>
            <a:ext cx="38337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4107656" y="2745581"/>
            <a:ext cx="38337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173" name="Google Shape;173;p26"/>
          <p:cNvGrpSpPr/>
          <p:nvPr/>
        </p:nvGrpSpPr>
        <p:grpSpPr>
          <a:xfrm>
            <a:off x="0" y="-28"/>
            <a:ext cx="3571876" cy="3889800"/>
            <a:chOff x="0" y="-37"/>
            <a:chExt cx="4762501" cy="5186400"/>
          </a:xfrm>
        </p:grpSpPr>
        <p:cxnSp>
          <p:nvCxnSpPr>
            <p:cNvPr id="174" name="Google Shape;174;p26"/>
            <p:cNvCxnSpPr/>
            <p:nvPr/>
          </p:nvCxnSpPr>
          <p:spPr>
            <a:xfrm rot="10800000">
              <a:off x="0" y="876375"/>
              <a:ext cx="4762500" cy="162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5" name="Google Shape;175;p26"/>
            <p:cNvCxnSpPr/>
            <p:nvPr/>
          </p:nvCxnSpPr>
          <p:spPr>
            <a:xfrm rot="10800000">
              <a:off x="2638501" y="-37"/>
              <a:ext cx="2124000" cy="518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6" name="Google Shape;176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5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dk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ctrTitle"/>
          </p:nvPr>
        </p:nvSpPr>
        <p:spPr>
          <a:xfrm>
            <a:off x="3200400" y="1211802"/>
            <a:ext cx="31347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1"/>
          </p:nvPr>
        </p:nvSpPr>
        <p:spPr>
          <a:xfrm>
            <a:off x="3200400" y="2428577"/>
            <a:ext cx="3134700" cy="1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827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>
            <a:spLocks noGrp="1"/>
          </p:cNvSpPr>
          <p:nvPr>
            <p:ph type="dt" idx="10"/>
          </p:nvPr>
        </p:nvSpPr>
        <p:spPr>
          <a:xfrm>
            <a:off x="3200400" y="4767263"/>
            <a:ext cx="133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ftr" idx="11"/>
          </p:nvPr>
        </p:nvSpPr>
        <p:spPr>
          <a:xfrm>
            <a:off x="4859791" y="4767263"/>
            <a:ext cx="19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7184571" y="4767263"/>
            <a:ext cx="133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8 People">
  <p:cSld name="Team Slide 8 People"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8"/>
          <p:cNvGrpSpPr/>
          <p:nvPr/>
        </p:nvGrpSpPr>
        <p:grpSpPr>
          <a:xfrm>
            <a:off x="0" y="355465"/>
            <a:ext cx="9144000" cy="4216002"/>
            <a:chOff x="0" y="473953"/>
            <a:chExt cx="12192000" cy="5621336"/>
          </a:xfrm>
        </p:grpSpPr>
        <p:pic>
          <p:nvPicPr>
            <p:cNvPr id="188" name="Google Shape;188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1413867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8"/>
          <p:cNvSpPr>
            <a:spLocks noGrp="1"/>
          </p:cNvSpPr>
          <p:nvPr>
            <p:ph type="pic" idx="2"/>
          </p:nvPr>
        </p:nvSpPr>
        <p:spPr>
          <a:xfrm>
            <a:off x="1407882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2" name="Google Shape;192;p28"/>
          <p:cNvSpPr txBox="1">
            <a:spLocks noGrp="1"/>
          </p:cNvSpPr>
          <p:nvPr>
            <p:ph type="body" idx="1"/>
          </p:nvPr>
        </p:nvSpPr>
        <p:spPr>
          <a:xfrm>
            <a:off x="1125126" y="2740784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3"/>
          </p:nvPr>
        </p:nvSpPr>
        <p:spPr>
          <a:xfrm>
            <a:off x="1125126" y="2857310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4" name="Google Shape;194;p28"/>
          <p:cNvSpPr>
            <a:spLocks noGrp="1"/>
          </p:cNvSpPr>
          <p:nvPr>
            <p:ph type="pic" idx="4"/>
          </p:nvPr>
        </p:nvSpPr>
        <p:spPr>
          <a:xfrm>
            <a:off x="3169703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5" name="Google Shape;195;p28"/>
          <p:cNvSpPr txBox="1">
            <a:spLocks noGrp="1"/>
          </p:cNvSpPr>
          <p:nvPr>
            <p:ph type="body" idx="5"/>
          </p:nvPr>
        </p:nvSpPr>
        <p:spPr>
          <a:xfrm>
            <a:off x="2886946" y="2740784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body" idx="6"/>
          </p:nvPr>
        </p:nvSpPr>
        <p:spPr>
          <a:xfrm>
            <a:off x="2886946" y="2857310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7" name="Google Shape;197;p28"/>
          <p:cNvSpPr>
            <a:spLocks noGrp="1"/>
          </p:cNvSpPr>
          <p:nvPr>
            <p:ph type="pic" idx="7"/>
          </p:nvPr>
        </p:nvSpPr>
        <p:spPr>
          <a:xfrm>
            <a:off x="4991688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8" name="Google Shape;198;p28"/>
          <p:cNvSpPr txBox="1">
            <a:spLocks noGrp="1"/>
          </p:cNvSpPr>
          <p:nvPr>
            <p:ph type="body" idx="8"/>
          </p:nvPr>
        </p:nvSpPr>
        <p:spPr>
          <a:xfrm>
            <a:off x="4648766" y="2740784"/>
            <a:ext cx="15789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9"/>
          </p:nvPr>
        </p:nvSpPr>
        <p:spPr>
          <a:xfrm>
            <a:off x="4571999" y="2857310"/>
            <a:ext cx="1725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0" name="Google Shape;200;p28"/>
          <p:cNvSpPr>
            <a:spLocks noGrp="1"/>
          </p:cNvSpPr>
          <p:nvPr>
            <p:ph type="pic" idx="13"/>
          </p:nvPr>
        </p:nvSpPr>
        <p:spPr>
          <a:xfrm>
            <a:off x="6852611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1" name="Google Shape;201;p28"/>
          <p:cNvSpPr txBox="1">
            <a:spLocks noGrp="1"/>
          </p:cNvSpPr>
          <p:nvPr>
            <p:ph type="body" idx="14"/>
          </p:nvPr>
        </p:nvSpPr>
        <p:spPr>
          <a:xfrm>
            <a:off x="6569855" y="2740784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5"/>
          </p:nvPr>
        </p:nvSpPr>
        <p:spPr>
          <a:xfrm>
            <a:off x="6558360" y="2857310"/>
            <a:ext cx="1383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3" name="Google Shape;203;p28"/>
          <p:cNvSpPr>
            <a:spLocks noGrp="1"/>
          </p:cNvSpPr>
          <p:nvPr>
            <p:ph type="pic" idx="16"/>
          </p:nvPr>
        </p:nvSpPr>
        <p:spPr>
          <a:xfrm>
            <a:off x="1407882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4" name="Google Shape;204;p28"/>
          <p:cNvSpPr txBox="1">
            <a:spLocks noGrp="1"/>
          </p:cNvSpPr>
          <p:nvPr>
            <p:ph type="body" idx="17"/>
          </p:nvPr>
        </p:nvSpPr>
        <p:spPr>
          <a:xfrm>
            <a:off x="1125126" y="4134911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8"/>
          </p:nvPr>
        </p:nvSpPr>
        <p:spPr>
          <a:xfrm>
            <a:off x="1125126" y="4251437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6" name="Google Shape;206;p28"/>
          <p:cNvSpPr>
            <a:spLocks noGrp="1"/>
          </p:cNvSpPr>
          <p:nvPr>
            <p:ph type="pic" idx="19"/>
          </p:nvPr>
        </p:nvSpPr>
        <p:spPr>
          <a:xfrm>
            <a:off x="3169703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7" name="Google Shape;207;p28"/>
          <p:cNvSpPr txBox="1">
            <a:spLocks noGrp="1"/>
          </p:cNvSpPr>
          <p:nvPr>
            <p:ph type="body" idx="20"/>
          </p:nvPr>
        </p:nvSpPr>
        <p:spPr>
          <a:xfrm>
            <a:off x="2886946" y="4134911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21"/>
          </p:nvPr>
        </p:nvSpPr>
        <p:spPr>
          <a:xfrm>
            <a:off x="2886946" y="4251437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9" name="Google Shape;209;p28"/>
          <p:cNvSpPr>
            <a:spLocks noGrp="1"/>
          </p:cNvSpPr>
          <p:nvPr>
            <p:ph type="pic" idx="22"/>
          </p:nvPr>
        </p:nvSpPr>
        <p:spPr>
          <a:xfrm>
            <a:off x="4991688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0" name="Google Shape;210;p28"/>
          <p:cNvSpPr txBox="1">
            <a:spLocks noGrp="1"/>
          </p:cNvSpPr>
          <p:nvPr>
            <p:ph type="body" idx="23"/>
          </p:nvPr>
        </p:nvSpPr>
        <p:spPr>
          <a:xfrm>
            <a:off x="4754945" y="4134911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24"/>
          </p:nvPr>
        </p:nvSpPr>
        <p:spPr>
          <a:xfrm>
            <a:off x="4754945" y="4251437"/>
            <a:ext cx="13602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2" name="Google Shape;212;p28"/>
          <p:cNvSpPr>
            <a:spLocks noGrp="1"/>
          </p:cNvSpPr>
          <p:nvPr>
            <p:ph type="pic" idx="25"/>
          </p:nvPr>
        </p:nvSpPr>
        <p:spPr>
          <a:xfrm>
            <a:off x="6852611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3" name="Google Shape;213;p28"/>
          <p:cNvSpPr txBox="1">
            <a:spLocks noGrp="1"/>
          </p:cNvSpPr>
          <p:nvPr>
            <p:ph type="body" idx="26"/>
          </p:nvPr>
        </p:nvSpPr>
        <p:spPr>
          <a:xfrm>
            <a:off x="6569855" y="4134911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body" idx="27"/>
          </p:nvPr>
        </p:nvSpPr>
        <p:spPr>
          <a:xfrm>
            <a:off x="6558360" y="4251437"/>
            <a:ext cx="1383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lab.research.google.com/drive/1qZXhiIEjY68uleIOue-RCq1G9SviJbN-#scrollTo=qtc3T-OEQ5x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ctrTitle"/>
          </p:nvPr>
        </p:nvSpPr>
        <p:spPr>
          <a:xfrm>
            <a:off x="5591304" y="561442"/>
            <a:ext cx="3506100" cy="24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b="1" dirty="0"/>
              <a:t>EXPLORATORY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b="1" dirty="0"/>
              <a:t>DATA ANALYSIS (EDA)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b="1" dirty="0"/>
              <a:t>ON EMPLOYEE ATTRITION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subTitle" idx="1"/>
          </p:nvPr>
        </p:nvSpPr>
        <p:spPr>
          <a:xfrm>
            <a:off x="5849700" y="3806200"/>
            <a:ext cx="32016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b="1" dirty="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b="1" dirty="0" err="1" smtClean="0">
                <a:latin typeface="Trebuchet MS"/>
                <a:ea typeface="Trebuchet MS"/>
                <a:cs typeface="Trebuchet MS"/>
                <a:sym typeface="Trebuchet MS"/>
              </a:rPr>
              <a:t>Analysed</a:t>
            </a:r>
            <a:r>
              <a:rPr lang="en-US" b="1" dirty="0" smtClean="0">
                <a:latin typeface="Trebuchet MS"/>
                <a:ea typeface="Trebuchet MS"/>
                <a:cs typeface="Trebuchet MS"/>
                <a:sym typeface="Trebuchet MS"/>
              </a:rPr>
              <a:t> by: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b="1" dirty="0">
                <a:latin typeface="Trebuchet MS"/>
                <a:ea typeface="Trebuchet MS"/>
                <a:cs typeface="Trebuchet MS"/>
                <a:sym typeface="Trebuchet MS"/>
              </a:rPr>
              <a:t>Bharath Bommeeshwar K - D22012</a:t>
            </a:r>
            <a:endParaRPr sz="14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5" y="1250425"/>
            <a:ext cx="5497251" cy="38358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849700" y="2758060"/>
            <a:ext cx="2805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https://colab.research.google.com/drive/1qZXhiIEjY68uleIOue-RCq1G9SviJbN-?usp=sharing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/>
        </p:nvSpPr>
        <p:spPr>
          <a:xfrm>
            <a:off x="140275" y="1058575"/>
            <a:ext cx="5253900" cy="136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in this company there are 415 employees who works overtime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P(Employee being attrited | works overtime) is 0.3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On further analysis, we found that there is  no gender bias  with respect to overtime and attrition rate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6" name="Google Shape;326;p38"/>
          <p:cNvSpPr/>
          <p:nvPr/>
        </p:nvSpPr>
        <p:spPr>
          <a:xfrm>
            <a:off x="3749825" y="2787774"/>
            <a:ext cx="5253900" cy="9780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Gender bias could be there in a company      leading to more female attrition</a:t>
            </a:r>
            <a:endParaRPr b="1" i="1"/>
          </a:p>
        </p:txBody>
      </p:sp>
      <p:sp>
        <p:nvSpPr>
          <p:cNvPr id="327" name="Google Shape;327;p38"/>
          <p:cNvSpPr txBox="1"/>
          <p:nvPr/>
        </p:nvSpPr>
        <p:spPr>
          <a:xfrm>
            <a:off x="3749825" y="3765775"/>
            <a:ext cx="5253900" cy="118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Males - 882, Females-588 in 60:40 ratio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No gender bias when it comes to overtime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Attrition rate for both male and female employees are nearly close to 16%.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Thus, no gender bias in the company</a:t>
            </a:r>
            <a:endParaRPr sz="1300"/>
          </a:p>
        </p:txBody>
      </p:sp>
      <p:pic>
        <p:nvPicPr>
          <p:cNvPr id="328" name="Google Shape;3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825" y="34875"/>
            <a:ext cx="3029650" cy="25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650" y="2536075"/>
            <a:ext cx="3189725" cy="2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8"/>
          <p:cNvSpPr/>
          <p:nvPr/>
        </p:nvSpPr>
        <p:spPr>
          <a:xfrm>
            <a:off x="140275" y="80725"/>
            <a:ext cx="5137500" cy="9780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                  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                   </a:t>
            </a:r>
            <a:r>
              <a:rPr lang="en" b="1" i="1">
                <a:solidFill>
                  <a:schemeClr val="dk1"/>
                </a:solidFill>
              </a:rPr>
              <a:t>Employee working Overtime are more </a:t>
            </a:r>
            <a:endParaRPr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>
                <a:solidFill>
                  <a:schemeClr val="dk1"/>
                </a:solidFill>
              </a:rPr>
              <a:t>                        likely to leave </a:t>
            </a:r>
            <a:endParaRPr b="1" i="1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31" name="Google Shape;331;p38"/>
          <p:cNvSpPr txBox="1"/>
          <p:nvPr/>
        </p:nvSpPr>
        <p:spPr>
          <a:xfrm>
            <a:off x="140275" y="159475"/>
            <a:ext cx="12564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3828725" y="2896975"/>
            <a:ext cx="11937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/>
          <p:nvPr/>
        </p:nvSpPr>
        <p:spPr>
          <a:xfrm>
            <a:off x="192600" y="89275"/>
            <a:ext cx="5033400" cy="9513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There are more chances that Young male   employees moves out for new opportunities </a:t>
            </a:r>
            <a:endParaRPr b="1" i="1"/>
          </a:p>
        </p:txBody>
      </p:sp>
      <p:sp>
        <p:nvSpPr>
          <p:cNvPr id="338" name="Google Shape;338;p39"/>
          <p:cNvSpPr txBox="1"/>
          <p:nvPr/>
        </p:nvSpPr>
        <p:spPr>
          <a:xfrm>
            <a:off x="192600" y="915100"/>
            <a:ext cx="5201700" cy="16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Under our analysis, both males and females of </a:t>
            </a:r>
            <a:r>
              <a:rPr lang="en" b="1"/>
              <a:t>lower age category (around 28-35)</a:t>
            </a:r>
            <a:r>
              <a:rPr lang="en"/>
              <a:t> has got higher attrition rate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As the age increases, the employees stay in the company increases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On further analysis, high attrition rate is also seen for the young age(less than 35 years)and low experienced employees  in this company</a:t>
            </a: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970325" y="2606650"/>
            <a:ext cx="5033400" cy="9513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 Employees  getting lower salary with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 higher work experience may attrites more</a:t>
            </a:r>
            <a:r>
              <a:rPr lang="en" b="1"/>
              <a:t> </a:t>
            </a:r>
            <a:endParaRPr b="1"/>
          </a:p>
        </p:txBody>
      </p:sp>
      <p:sp>
        <p:nvSpPr>
          <p:cNvPr id="340" name="Google Shape;340;p39"/>
          <p:cNvSpPr txBox="1"/>
          <p:nvPr/>
        </p:nvSpPr>
        <p:spPr>
          <a:xfrm>
            <a:off x="4135325" y="3557950"/>
            <a:ext cx="48684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Under our analysis, with the </a:t>
            </a:r>
            <a:r>
              <a:rPr lang="en" b="1"/>
              <a:t>increase in years at company </a:t>
            </a:r>
            <a:r>
              <a:rPr lang="en"/>
              <a:t>monthly income increases and attrition rate gradually reduces </a:t>
            </a:r>
            <a:endParaRPr/>
          </a:p>
        </p:txBody>
      </p:sp>
      <p:pic>
        <p:nvPicPr>
          <p:cNvPr id="341" name="Google Shape;3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00" y="89275"/>
            <a:ext cx="3445025" cy="237166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 txBox="1"/>
          <p:nvPr/>
        </p:nvSpPr>
        <p:spPr>
          <a:xfrm>
            <a:off x="192600" y="89275"/>
            <a:ext cx="12564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3970325" y="2682850"/>
            <a:ext cx="12564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19425"/>
            <a:ext cx="3681550" cy="23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/>
        </p:nvSpPr>
        <p:spPr>
          <a:xfrm>
            <a:off x="140275" y="1291350"/>
            <a:ext cx="5320500" cy="218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the average salary of the employee in this is around 6.5k dollars.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Employees who were attrited got an average salary of close to 4.8k which is almost 30% lesser than the average salary of non-attrited employees (close to 6.8k).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Possible causes</a:t>
            </a:r>
            <a:r>
              <a:rPr lang="en" sz="1300"/>
              <a:t>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It can be seen that employees of younger age getting low salary at their initial career churns more</a:t>
            </a:r>
            <a:endParaRPr sz="1300"/>
          </a:p>
        </p:txBody>
      </p:sp>
      <p:sp>
        <p:nvSpPr>
          <p:cNvPr id="350" name="Google Shape;350;p40"/>
          <p:cNvSpPr/>
          <p:nvPr/>
        </p:nvSpPr>
        <p:spPr>
          <a:xfrm>
            <a:off x="140275" y="293850"/>
            <a:ext cx="5253900" cy="9975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                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                    E</a:t>
            </a:r>
            <a:r>
              <a:rPr lang="en" sz="1500" b="1" i="1">
                <a:solidFill>
                  <a:schemeClr val="dk1"/>
                </a:solidFill>
              </a:rPr>
              <a:t>mployees who are paid with less</a:t>
            </a:r>
            <a:endParaRPr sz="15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i="1">
                <a:solidFill>
                  <a:schemeClr val="dk1"/>
                </a:solidFill>
              </a:rPr>
              <a:t>                      salary might attrite</a:t>
            </a:r>
            <a:endParaRPr sz="1500" b="1" i="1"/>
          </a:p>
        </p:txBody>
      </p:sp>
      <p:sp>
        <p:nvSpPr>
          <p:cNvPr id="351" name="Google Shape;351;p40"/>
          <p:cNvSpPr txBox="1"/>
          <p:nvPr/>
        </p:nvSpPr>
        <p:spPr>
          <a:xfrm>
            <a:off x="140275" y="293850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575" y="477600"/>
            <a:ext cx="3540775" cy="34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/>
        </p:nvSpPr>
        <p:spPr>
          <a:xfrm>
            <a:off x="140275" y="1072950"/>
            <a:ext cx="5253900" cy="101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Under our analysis,employees having age lesser than 35 years and experience in current role lesser than 2 year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contributes to 1/3rd of attrition.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358" name="Google Shape;3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263" y="0"/>
            <a:ext cx="2919937" cy="24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/>
          <p:nvPr/>
        </p:nvSpPr>
        <p:spPr>
          <a:xfrm>
            <a:off x="140275" y="2256200"/>
            <a:ext cx="5033400" cy="10944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</a:t>
            </a:r>
            <a:r>
              <a:rPr lang="en" b="1" i="1">
                <a:solidFill>
                  <a:schemeClr val="dk1"/>
                </a:solidFill>
              </a:rPr>
              <a:t>                    </a:t>
            </a:r>
            <a:r>
              <a:rPr lang="en" b="1" i="1"/>
              <a:t>What is the relation between gender and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  total work experience of employees with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   respect to attrition?</a:t>
            </a:r>
            <a:endParaRPr b="1" i="1"/>
          </a:p>
        </p:txBody>
      </p:sp>
      <p:sp>
        <p:nvSpPr>
          <p:cNvPr id="360" name="Google Shape;360;p41"/>
          <p:cNvSpPr txBox="1"/>
          <p:nvPr/>
        </p:nvSpPr>
        <p:spPr>
          <a:xfrm>
            <a:off x="215125" y="3757200"/>
            <a:ext cx="52539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Under our analysis, the relation between gender and total work experience of the employees is uniform and has least/no impact on the attrition</a:t>
            </a:r>
            <a:endParaRPr/>
          </a:p>
        </p:txBody>
      </p:sp>
      <p:pic>
        <p:nvPicPr>
          <p:cNvPr id="361" name="Google Shape;3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775" y="2710050"/>
            <a:ext cx="3506925" cy="22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1"/>
          <p:cNvSpPr/>
          <p:nvPr/>
        </p:nvSpPr>
        <p:spPr>
          <a:xfrm>
            <a:off x="140275" y="247050"/>
            <a:ext cx="5033400" cy="8259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       Young </a:t>
            </a:r>
            <a:r>
              <a:rPr lang="en" sz="1500" b="1" i="1">
                <a:solidFill>
                  <a:schemeClr val="dk1"/>
                </a:solidFill>
              </a:rPr>
              <a:t>Employees with experience of 1 year or</a:t>
            </a:r>
            <a:endParaRPr sz="15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i="1">
                <a:solidFill>
                  <a:schemeClr val="dk1"/>
                </a:solidFill>
              </a:rPr>
              <a:t>                        lesser in current role attrite.</a:t>
            </a:r>
            <a:endParaRPr sz="1500" b="1" i="1"/>
          </a:p>
        </p:txBody>
      </p:sp>
      <p:sp>
        <p:nvSpPr>
          <p:cNvPr id="363" name="Google Shape;363;p41"/>
          <p:cNvSpPr txBox="1"/>
          <p:nvPr/>
        </p:nvSpPr>
        <p:spPr>
          <a:xfrm>
            <a:off x="140275" y="247050"/>
            <a:ext cx="12564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140275" y="2371650"/>
            <a:ext cx="12564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75" y="2755726"/>
            <a:ext cx="3320850" cy="22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375" y="2755725"/>
            <a:ext cx="2934650" cy="22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8838" y="620425"/>
            <a:ext cx="3166324" cy="2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2"/>
          <p:cNvSpPr txBox="1"/>
          <p:nvPr/>
        </p:nvSpPr>
        <p:spPr>
          <a:xfrm>
            <a:off x="599550" y="189325"/>
            <a:ext cx="7447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</a:t>
            </a:r>
            <a:r>
              <a:rPr lang="en" sz="1600" b="1" i="1"/>
              <a:t>OTHER FACTORS WHICH HAS VERY LESS  IMPACT ON ATTRITION</a:t>
            </a:r>
            <a:endParaRPr sz="1600" b="1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/>
          <p:nvPr/>
        </p:nvSpPr>
        <p:spPr>
          <a:xfrm>
            <a:off x="128800" y="863750"/>
            <a:ext cx="4020600" cy="5313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Variables majorly</a:t>
            </a:r>
            <a:r>
              <a:rPr lang="en" sz="1500" b="1"/>
              <a:t> impacting the Attrition</a:t>
            </a:r>
            <a:endParaRPr sz="1500" b="1"/>
          </a:p>
        </p:txBody>
      </p:sp>
      <p:sp>
        <p:nvSpPr>
          <p:cNvPr id="378" name="Google Shape;378;p43"/>
          <p:cNvSpPr/>
          <p:nvPr/>
        </p:nvSpPr>
        <p:spPr>
          <a:xfrm>
            <a:off x="4572000" y="3670700"/>
            <a:ext cx="4020600" cy="7155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Variables with very less/no impact on  Attrition</a:t>
            </a:r>
            <a:endParaRPr b="1"/>
          </a:p>
        </p:txBody>
      </p:sp>
      <p:sp>
        <p:nvSpPr>
          <p:cNvPr id="379" name="Google Shape;379;p43"/>
          <p:cNvSpPr txBox="1"/>
          <p:nvPr/>
        </p:nvSpPr>
        <p:spPr>
          <a:xfrm>
            <a:off x="559775" y="1612300"/>
            <a:ext cx="2977800" cy="16623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Age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Total working years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Business Travel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Years in current role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Monthly income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80" name="Google Shape;380;p43"/>
          <p:cNvSpPr txBox="1"/>
          <p:nvPr/>
        </p:nvSpPr>
        <p:spPr>
          <a:xfrm>
            <a:off x="5161275" y="1366000"/>
            <a:ext cx="3169200" cy="215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Gender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Educational field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Department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Environment  satisfaction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Years since last promotion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Job satisfaction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Work life balance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81" name="Google Shape;381;p43"/>
          <p:cNvSpPr txBox="1"/>
          <p:nvPr/>
        </p:nvSpPr>
        <p:spPr>
          <a:xfrm>
            <a:off x="918350" y="126225"/>
            <a:ext cx="753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From our overall analysis, the variables which are majorly impacting &amp; least influencing the attrition are listed below: 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>
            <a:spLocks noGrp="1"/>
          </p:cNvSpPr>
          <p:nvPr>
            <p:ph type="title"/>
          </p:nvPr>
        </p:nvSpPr>
        <p:spPr>
          <a:xfrm>
            <a:off x="3958725" y="287750"/>
            <a:ext cx="4775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None/>
            </a:pPr>
            <a:r>
              <a:rPr lang="en" sz="1990" b="1" u="sng"/>
              <a:t>Recommendation for optimal attrition</a:t>
            </a:r>
            <a:endParaRPr sz="1990" b="1" u="sng"/>
          </a:p>
        </p:txBody>
      </p:sp>
      <p:sp>
        <p:nvSpPr>
          <p:cNvPr id="387" name="Google Shape;387;p44"/>
          <p:cNvSpPr txBox="1">
            <a:spLocks noGrp="1"/>
          </p:cNvSpPr>
          <p:nvPr>
            <p:ph type="body" idx="1"/>
          </p:nvPr>
        </p:nvSpPr>
        <p:spPr>
          <a:xfrm>
            <a:off x="3958725" y="834200"/>
            <a:ext cx="4955400" cy="4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Prioritizing </a:t>
            </a:r>
            <a:r>
              <a:rPr lang="en" sz="1500" b="1"/>
              <a:t>professional growth of young professionals</a:t>
            </a:r>
            <a:r>
              <a:rPr lang="en" sz="1500"/>
              <a:t> / freshers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Increasing the </a:t>
            </a:r>
            <a:r>
              <a:rPr lang="en" sz="1500" b="1"/>
              <a:t>monthly salary</a:t>
            </a:r>
            <a:r>
              <a:rPr lang="en" sz="1500"/>
              <a:t> of the employees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Offer </a:t>
            </a:r>
            <a:r>
              <a:rPr lang="en" sz="1500" b="1"/>
              <a:t>competitive compensation and benefits</a:t>
            </a:r>
            <a:endParaRPr sz="15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Timely </a:t>
            </a:r>
            <a:r>
              <a:rPr lang="en" sz="1500" b="1"/>
              <a:t>promotions </a:t>
            </a:r>
            <a:endParaRPr sz="15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Flexible working cultures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 b="1"/>
              <a:t>Extra perks for the employees</a:t>
            </a:r>
            <a:r>
              <a:rPr lang="en" sz="1500"/>
              <a:t> who travel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Showing serious concerns on job satisfaction of the employees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 b="1"/>
              <a:t>Preferring more married employees </a:t>
            </a:r>
            <a:r>
              <a:rPr lang="en" sz="1500"/>
              <a:t>while hiring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2377025" y="1036125"/>
            <a:ext cx="1423500" cy="396300"/>
          </a:xfrm>
          <a:prstGeom prst="flowChartAlternateProcess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PREDICTORS</a:t>
            </a:r>
            <a:endParaRPr/>
          </a:p>
        </p:txBody>
      </p:sp>
      <p:graphicFrame>
        <p:nvGraphicFramePr>
          <p:cNvPr id="230" name="Google Shape;230;p30"/>
          <p:cNvGraphicFramePr/>
          <p:nvPr/>
        </p:nvGraphicFramePr>
        <p:xfrm>
          <a:off x="966575" y="180025"/>
          <a:ext cx="4004000" cy="481600"/>
        </p:xfrm>
        <a:graphic>
          <a:graphicData uri="http://schemas.openxmlformats.org/drawingml/2006/table">
            <a:tbl>
              <a:tblPr>
                <a:noFill/>
                <a:tableStyleId>{ABDB289F-F301-4007-8C47-BDE55074ED32}</a:tableStyleId>
              </a:tblPr>
              <a:tblGrid>
                <a:gridCol w="2002000"/>
                <a:gridCol w="2002000"/>
              </a:tblGrid>
              <a:tr h="48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TARGET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ATTRITION</a:t>
                      </a:r>
                      <a:endParaRPr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31" name="Google Shape;231;p30"/>
          <p:cNvSpPr txBox="1"/>
          <p:nvPr/>
        </p:nvSpPr>
        <p:spPr>
          <a:xfrm>
            <a:off x="322875" y="1939175"/>
            <a:ext cx="2645700" cy="255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Business travel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Department       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Education field    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Environment satisfaction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Gender           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Job involvement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Job level         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Job satisfaction   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Marital status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Work life balance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 Over time  </a:t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3169150" y="1972625"/>
            <a:ext cx="2893800" cy="190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Monthly Income            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Total working years 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Years at company   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Years in current role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Years since last promotion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Years with Current Manager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Distance from home  </a:t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603325" y="1557825"/>
            <a:ext cx="2176500" cy="273900"/>
          </a:xfrm>
          <a:prstGeom prst="flowChartAlternateProcess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CATEGORICAL</a:t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3436475" y="1557825"/>
            <a:ext cx="2057400" cy="273900"/>
          </a:xfrm>
          <a:prstGeom prst="flowChartAlternateProcess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NUMERICAL</a:t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 rot="10800000">
            <a:off x="1396825" y="1168375"/>
            <a:ext cx="939900" cy="282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"/>
          <p:cNvSpPr/>
          <p:nvPr/>
        </p:nvSpPr>
        <p:spPr>
          <a:xfrm rot="10800000" flipH="1">
            <a:off x="3840825" y="1172425"/>
            <a:ext cx="846000" cy="2739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6080225" y="430775"/>
            <a:ext cx="2968800" cy="3817200"/>
          </a:xfrm>
          <a:prstGeom prst="rect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dataset is about the employees attrition in an organization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There are 1470 employee details in the data set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There are no null/duplicate entries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Attrition is a target variable 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There are 19 independent variables out of which 10 are Categorical and  8 are numerical.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6278675" y="0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6219775" y="56200"/>
            <a:ext cx="2277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3C78D8"/>
                </a:solidFill>
                <a:highlight>
                  <a:schemeClr val="accent1"/>
                </a:highlight>
              </a:rPr>
              <a:t>About the dataset…</a:t>
            </a:r>
            <a:endParaRPr sz="1700" b="1">
              <a:solidFill>
                <a:srgbClr val="3C78D8"/>
              </a:solidFill>
              <a:highlight>
                <a:schemeClr val="accent1"/>
              </a:highlight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2634850" y="277975"/>
            <a:ext cx="534300" cy="251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/>
        </p:nvSpPr>
        <p:spPr>
          <a:xfrm>
            <a:off x="228825" y="494875"/>
            <a:ext cx="6024900" cy="52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 b="1">
                <a:solidFill>
                  <a:schemeClr val="dk1"/>
                </a:solidFill>
              </a:rPr>
              <a:t>Male-Female</a:t>
            </a:r>
            <a:r>
              <a:rPr lang="en" sz="1600">
                <a:solidFill>
                  <a:schemeClr val="dk1"/>
                </a:solidFill>
              </a:rPr>
              <a:t> employees ratio = 60:40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50% of employees in the company are </a:t>
            </a:r>
            <a:r>
              <a:rPr lang="en" sz="1600" b="1"/>
              <a:t>aged</a:t>
            </a:r>
            <a:r>
              <a:rPr lang="en" sz="1600"/>
              <a:t> between 30 years and 43 years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50% of the employees have total </a:t>
            </a:r>
            <a:r>
              <a:rPr lang="en" sz="1600" b="1">
                <a:solidFill>
                  <a:schemeClr val="dk1"/>
                </a:solidFill>
              </a:rPr>
              <a:t>working experience</a:t>
            </a:r>
            <a:r>
              <a:rPr lang="en" sz="1600">
                <a:solidFill>
                  <a:schemeClr val="dk1"/>
                </a:solidFill>
              </a:rPr>
              <a:t> of 6 to 15 years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59% of the employees in this company has </a:t>
            </a:r>
            <a:r>
              <a:rPr lang="en" sz="1600" b="1">
                <a:solidFill>
                  <a:schemeClr val="dk1"/>
                </a:solidFill>
              </a:rPr>
              <a:t>job involvement </a:t>
            </a:r>
            <a:r>
              <a:rPr lang="en" sz="1600">
                <a:solidFill>
                  <a:schemeClr val="dk1"/>
                </a:solidFill>
              </a:rPr>
              <a:t>of  3 out of 4 scale in their jobs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Around 75% of the employees are at a j</a:t>
            </a:r>
            <a:r>
              <a:rPr lang="en" sz="1600" b="1">
                <a:solidFill>
                  <a:schemeClr val="dk1"/>
                </a:solidFill>
              </a:rPr>
              <a:t>ob level</a:t>
            </a:r>
            <a:r>
              <a:rPr lang="en" sz="1600">
                <a:solidFill>
                  <a:schemeClr val="dk1"/>
                </a:solidFill>
              </a:rPr>
              <a:t> of 1 and 2.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65% of the employees who either left the company or still works belong to  </a:t>
            </a:r>
            <a:r>
              <a:rPr lang="en" sz="1600" b="1">
                <a:solidFill>
                  <a:schemeClr val="dk1"/>
                </a:solidFill>
              </a:rPr>
              <a:t>R&amp;D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 b="1">
                <a:solidFill>
                  <a:schemeClr val="dk1"/>
                </a:solidFill>
              </a:rPr>
              <a:t>department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75 % of the employees works 7 years or more in the same</a:t>
            </a:r>
            <a:r>
              <a:rPr lang="en" sz="1600" b="1">
                <a:solidFill>
                  <a:schemeClr val="dk1"/>
                </a:solidFill>
              </a:rPr>
              <a:t> role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45 % of the employees who either still works or left the company are </a:t>
            </a:r>
            <a:r>
              <a:rPr lang="en" sz="1600" b="1">
                <a:solidFill>
                  <a:schemeClr val="dk1"/>
                </a:solidFill>
              </a:rPr>
              <a:t>married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25% of the employees </a:t>
            </a:r>
            <a:r>
              <a:rPr lang="en" sz="1600" b="1">
                <a:solidFill>
                  <a:schemeClr val="dk1"/>
                </a:solidFill>
              </a:rPr>
              <a:t>travel</a:t>
            </a:r>
            <a:r>
              <a:rPr lang="en" sz="1600">
                <a:solidFill>
                  <a:schemeClr val="dk1"/>
                </a:solidFill>
              </a:rPr>
              <a:t> more than 14 kms everyday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800" y="1710725"/>
            <a:ext cx="2860925" cy="2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/>
        </p:nvSpPr>
        <p:spPr>
          <a:xfrm>
            <a:off x="757325" y="94675"/>
            <a:ext cx="709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r>
              <a:rPr lang="en" b="1" u="sng"/>
              <a:t>MAJOR INSIGHTS FROM THE UNIVARIATE ANALYSIS </a:t>
            </a:r>
            <a:endParaRPr b="1" u="sng"/>
          </a:p>
        </p:txBody>
      </p:sp>
      <p:sp>
        <p:nvSpPr>
          <p:cNvPr id="248" name="Google Shape;248;p31"/>
          <p:cNvSpPr txBox="1"/>
          <p:nvPr/>
        </p:nvSpPr>
        <p:spPr>
          <a:xfrm>
            <a:off x="6197125" y="849700"/>
            <a:ext cx="2665500" cy="6771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How much is the attrition rate in this company?</a:t>
            </a:r>
            <a:endParaRPr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/>
          <p:nvPr/>
        </p:nvSpPr>
        <p:spPr>
          <a:xfrm>
            <a:off x="140275" y="103150"/>
            <a:ext cx="5033400" cy="8040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b="1" i="1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If an employee is Young, he/she will look</a:t>
            </a:r>
            <a:endParaRPr b="1" i="1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to move out for new opportunities 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54" name="Google Shape;254;p32"/>
          <p:cNvSpPr txBox="1"/>
          <p:nvPr/>
        </p:nvSpPr>
        <p:spPr>
          <a:xfrm>
            <a:off x="140275" y="913575"/>
            <a:ext cx="5253900" cy="180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>
                <a:solidFill>
                  <a:schemeClr val="dk1"/>
                </a:solidFill>
              </a:rPr>
              <a:t>50% of employees in the company are </a:t>
            </a:r>
            <a:r>
              <a:rPr lang="en" sz="1300" b="1">
                <a:solidFill>
                  <a:schemeClr val="dk1"/>
                </a:solidFill>
              </a:rPr>
              <a:t>aged</a:t>
            </a:r>
            <a:r>
              <a:rPr lang="en" sz="1300">
                <a:solidFill>
                  <a:schemeClr val="dk1"/>
                </a:solidFill>
              </a:rPr>
              <a:t> between 30 and 43 years.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attrition rate of around 8% is seen for young age group between 28 and 38 years.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Possible causes</a:t>
            </a:r>
            <a:r>
              <a:rPr lang="en" sz="1300"/>
              <a:t>:</a:t>
            </a:r>
            <a:endParaRPr sz="13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300">
                <a:solidFill>
                  <a:schemeClr val="dk1"/>
                </a:solidFill>
              </a:rPr>
              <a:t>Job search of Young age/less experienced employees will be high as they seek new opportunities for their career developments / to switch roles </a:t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3905525" y="2414150"/>
            <a:ext cx="5163000" cy="8940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There are more chances that Employee with more experience churns less</a:t>
            </a:r>
            <a:endParaRPr b="1" i="1"/>
          </a:p>
        </p:txBody>
      </p:sp>
      <p:sp>
        <p:nvSpPr>
          <p:cNvPr id="256" name="Google Shape;256;p32"/>
          <p:cNvSpPr txBox="1"/>
          <p:nvPr/>
        </p:nvSpPr>
        <p:spPr>
          <a:xfrm>
            <a:off x="3970325" y="3157800"/>
            <a:ext cx="5033400" cy="198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>
                <a:solidFill>
                  <a:schemeClr val="dk1"/>
                </a:solidFill>
              </a:rPr>
              <a:t>Under our analysis, </a:t>
            </a:r>
            <a:r>
              <a:rPr lang="en" sz="1300" b="1">
                <a:solidFill>
                  <a:schemeClr val="dk1"/>
                </a:solidFill>
              </a:rPr>
              <a:t>average total working years</a:t>
            </a:r>
            <a:r>
              <a:rPr lang="en" sz="1300">
                <a:solidFill>
                  <a:schemeClr val="dk1"/>
                </a:solidFill>
              </a:rPr>
              <a:t> of the employees in this company is around </a:t>
            </a:r>
            <a:r>
              <a:rPr lang="en" sz="1300" b="1">
                <a:solidFill>
                  <a:schemeClr val="dk1"/>
                </a:solidFill>
              </a:rPr>
              <a:t>11 years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★"/>
            </a:pPr>
            <a:r>
              <a:rPr lang="en" sz="1300"/>
              <a:t>Average income of employees having experience</a:t>
            </a:r>
            <a:r>
              <a:rPr lang="en" sz="1300" b="1"/>
              <a:t> above 11 years is 10k dollars</a:t>
            </a:r>
            <a:r>
              <a:rPr lang="en" sz="1300"/>
              <a:t> whereas </a:t>
            </a:r>
            <a:r>
              <a:rPr lang="en" sz="1300" b="1"/>
              <a:t>below 11 years is  4k dollars.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Possible causes:</a:t>
            </a: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Highly experienced employees might be in the top roles  and their monthly income will also be high leading to less churn rate</a:t>
            </a:r>
            <a:endParaRPr sz="1300"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25" y="53725"/>
            <a:ext cx="3429000" cy="2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140275" y="147725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905525" y="2494550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Hypothesis</a:t>
            </a:r>
            <a:endParaRPr b="1"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14475"/>
            <a:ext cx="3833950" cy="24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/>
          <p:nvPr/>
        </p:nvSpPr>
        <p:spPr>
          <a:xfrm>
            <a:off x="140275" y="53725"/>
            <a:ext cx="5253900" cy="7794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If  Employee travels frequently he/she might think of leaving the job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95725" y="833100"/>
            <a:ext cx="5343000" cy="166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rPr lang="en" sz="1200">
                <a:solidFill>
                  <a:schemeClr val="dk1"/>
                </a:solidFill>
              </a:rPr>
              <a:t>Under our analysis,19% of the employees in the company </a:t>
            </a:r>
            <a:r>
              <a:rPr lang="en" sz="1200" b="1">
                <a:solidFill>
                  <a:schemeClr val="dk1"/>
                </a:solidFill>
              </a:rPr>
              <a:t>travel frequently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25% attrition rate is observed among them; whereas the 10% of non-travel employees has the attrition rate of only 8%.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>
                <a:solidFill>
                  <a:schemeClr val="dk1"/>
                </a:solidFill>
              </a:rPr>
              <a:t>With respect to gender, there is no significant difference both 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attrites at the same rate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Possible causes: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Employees with frequent travel seems to have low job satisfaction. </a:t>
            </a:r>
            <a:endParaRPr sz="1200"/>
          </a:p>
        </p:txBody>
      </p:sp>
      <p:sp>
        <p:nvSpPr>
          <p:cNvPr id="267" name="Google Shape;267;p33"/>
          <p:cNvSpPr/>
          <p:nvPr/>
        </p:nvSpPr>
        <p:spPr>
          <a:xfrm>
            <a:off x="3860075" y="2561875"/>
            <a:ext cx="5143800" cy="8979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If an employees is not satisfied with</a:t>
            </a:r>
            <a:r>
              <a:rPr lang="en" b="1" i="1">
                <a:solidFill>
                  <a:schemeClr val="dk1"/>
                </a:solidFill>
              </a:rPr>
              <a:t> environment</a:t>
            </a:r>
            <a:r>
              <a:rPr lang="en" b="1" i="1"/>
              <a:t> , chances of churning is more</a:t>
            </a:r>
            <a:endParaRPr b="1" i="1"/>
          </a:p>
        </p:txBody>
      </p:sp>
      <p:sp>
        <p:nvSpPr>
          <p:cNvPr id="268" name="Google Shape;268;p33"/>
          <p:cNvSpPr txBox="1"/>
          <p:nvPr/>
        </p:nvSpPr>
        <p:spPr>
          <a:xfrm>
            <a:off x="3860075" y="3526250"/>
            <a:ext cx="5253900" cy="158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in this company close to </a:t>
            </a:r>
            <a:r>
              <a:rPr lang="en" sz="1300" b="1"/>
              <a:t>20% of the employees have given a lowest rating of 1</a:t>
            </a:r>
            <a:r>
              <a:rPr lang="en" sz="1300"/>
              <a:t> (On a scale of 4)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They got a churning rate of over 25% 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 But employees who rated higher environment satisfaction (above 1)has got almost similar attrition rates.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 Environment satisfaction is having </a:t>
            </a:r>
            <a:r>
              <a:rPr lang="en" sz="1300" b="1"/>
              <a:t>very less/no impact on the attrition.</a:t>
            </a:r>
            <a:endParaRPr sz="1300" b="1"/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850" y="53724"/>
            <a:ext cx="3445025" cy="24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5" y="2396775"/>
            <a:ext cx="3806350" cy="26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140275" y="53725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3860075" y="2571750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/>
        </p:nvSpPr>
        <p:spPr>
          <a:xfrm>
            <a:off x="140275" y="899775"/>
            <a:ext cx="5106600" cy="1569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Out of all the employees, </a:t>
            </a:r>
            <a:r>
              <a:rPr lang="en" sz="1300" b="1"/>
              <a:t>59% of the them are in 3 out of 4 scale in their jobs</a:t>
            </a:r>
            <a:r>
              <a:rPr lang="en" sz="1300"/>
              <a:t>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P(employee leaving the job | job involvement=1) is 0.33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There are indications that employee with lower job satisfaction attrites more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8" name="Google Shape;278;p34"/>
          <p:cNvSpPr/>
          <p:nvPr/>
        </p:nvSpPr>
        <p:spPr>
          <a:xfrm>
            <a:off x="3749800" y="2730475"/>
            <a:ext cx="5253900" cy="8979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          </a:t>
            </a:r>
            <a:r>
              <a:rPr lang="en" b="1" i="1"/>
              <a:t>If the employee is in the lower job level, he 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/she might leave the job</a:t>
            </a:r>
            <a:endParaRPr b="1" i="1"/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450" y="198900"/>
            <a:ext cx="3559275" cy="23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/>
        </p:nvSpPr>
        <p:spPr>
          <a:xfrm>
            <a:off x="3749825" y="3628375"/>
            <a:ext cx="5253900" cy="138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around </a:t>
            </a:r>
            <a:r>
              <a:rPr lang="en" sz="1300" b="1"/>
              <a:t>75% of the employees are at a job level of 1 and 2</a:t>
            </a:r>
            <a:r>
              <a:rPr lang="en" sz="1300"/>
              <a:t>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Employees at job level 1 have got a </a:t>
            </a:r>
            <a:r>
              <a:rPr lang="en" sz="1300" b="1"/>
              <a:t>higher churn rate of 26%</a:t>
            </a:r>
            <a:r>
              <a:rPr lang="en" sz="1300"/>
              <a:t>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It can be see that employees at lower levels tends to leave the job more than the ones at higher grades.</a:t>
            </a:r>
            <a:endParaRPr sz="1300"/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25" y="2571750"/>
            <a:ext cx="3445025" cy="2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4"/>
          <p:cNvSpPr/>
          <p:nvPr/>
        </p:nvSpPr>
        <p:spPr>
          <a:xfrm>
            <a:off x="140275" y="53725"/>
            <a:ext cx="5253900" cy="8460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There are chances that Employees with  lesser job involvement churns more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140275" y="53725"/>
            <a:ext cx="12294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3749825" y="2730475"/>
            <a:ext cx="1229400" cy="4002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Hypothesis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/>
        </p:nvSpPr>
        <p:spPr>
          <a:xfrm>
            <a:off x="140275" y="951375"/>
            <a:ext cx="5253900" cy="116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</a:t>
            </a:r>
            <a:r>
              <a:rPr lang="en" sz="1300" b="1"/>
              <a:t>32 % of the employees who either still works or left the company are bachelors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★"/>
            </a:pPr>
            <a:r>
              <a:rPr lang="en" sz="1300">
                <a:solidFill>
                  <a:schemeClr val="dk1"/>
                </a:solidFill>
              </a:rPr>
              <a:t>Probability of employees attrition given that the marital status single is 0.25 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0" name="Google Shape;290;p35"/>
          <p:cNvSpPr txBox="1"/>
          <p:nvPr/>
        </p:nvSpPr>
        <p:spPr>
          <a:xfrm>
            <a:off x="3749825" y="3633850"/>
            <a:ext cx="5253900" cy="110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Under our analysis, 65% of the employees who either left the company or still works belong to R&amp;D department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The attrition rates are similar for the sales and HR department, there is no bias among the departments wrt attrition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Departments have very less/no impact on the attrition rate.</a:t>
            </a:r>
            <a:endParaRPr sz="1200"/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00" y="53725"/>
            <a:ext cx="3445025" cy="26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75" y="2571750"/>
            <a:ext cx="3445025" cy="24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5"/>
          <p:cNvSpPr/>
          <p:nvPr/>
        </p:nvSpPr>
        <p:spPr>
          <a:xfrm>
            <a:off x="140275" y="205100"/>
            <a:ext cx="5253900" cy="7461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                        </a:t>
            </a:r>
            <a:endParaRPr b="1" i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                       </a:t>
            </a:r>
            <a:endParaRPr b="1" i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                       Bachelors may leave the job most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                        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140275" y="205100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3749825" y="2761075"/>
            <a:ext cx="5253900" cy="8739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               </a:t>
            </a:r>
            <a:r>
              <a:rPr lang="en" b="1" i="1">
                <a:solidFill>
                  <a:schemeClr val="dk1"/>
                </a:solidFill>
              </a:rPr>
              <a:t> Employees in Sales department may churn</a:t>
            </a:r>
            <a:endParaRPr b="1" i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                                                                                             more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3749825" y="2813650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/>
          <p:nvPr/>
        </p:nvSpPr>
        <p:spPr>
          <a:xfrm>
            <a:off x="140275" y="67975"/>
            <a:ext cx="5116500" cy="9969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           </a:t>
            </a:r>
            <a:r>
              <a:rPr lang="en" b="1" i="1"/>
              <a:t>There are chances that employees working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  in a same role for many years may churn 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 more</a:t>
            </a:r>
            <a:endParaRPr b="1" i="1"/>
          </a:p>
        </p:txBody>
      </p:sp>
      <p:sp>
        <p:nvSpPr>
          <p:cNvPr id="302" name="Google Shape;302;p36"/>
          <p:cNvSpPr txBox="1"/>
          <p:nvPr/>
        </p:nvSpPr>
        <p:spPr>
          <a:xfrm>
            <a:off x="140275" y="951375"/>
            <a:ext cx="5253900" cy="158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half of the employees of this company works</a:t>
            </a:r>
            <a:r>
              <a:rPr lang="en" sz="1300" b="1"/>
              <a:t> </a:t>
            </a:r>
            <a:r>
              <a:rPr lang="en" sz="1300"/>
              <a:t>in the same role for </a:t>
            </a:r>
            <a:r>
              <a:rPr lang="en" sz="1300" b="1"/>
              <a:t>3 years </a:t>
            </a: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Employees who works less no of years in the current role attrites more, 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Possible causes:</a:t>
            </a: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This might be due to job switch for  high salary package or for more job opportunities</a:t>
            </a:r>
            <a:endParaRPr sz="1300"/>
          </a:p>
        </p:txBody>
      </p:sp>
      <p:sp>
        <p:nvSpPr>
          <p:cNvPr id="303" name="Google Shape;303;p36"/>
          <p:cNvSpPr/>
          <p:nvPr/>
        </p:nvSpPr>
        <p:spPr>
          <a:xfrm>
            <a:off x="4431725" y="2957700"/>
            <a:ext cx="4572300" cy="9369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62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        </a:t>
            </a:r>
            <a:r>
              <a:rPr lang="en" b="1" i="1"/>
              <a:t>Employees who commute farther                 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            churns more</a:t>
            </a:r>
            <a:endParaRPr b="1" i="1"/>
          </a:p>
        </p:txBody>
      </p:sp>
      <p:sp>
        <p:nvSpPr>
          <p:cNvPr id="304" name="Google Shape;304;p36"/>
          <p:cNvSpPr txBox="1"/>
          <p:nvPr/>
        </p:nvSpPr>
        <p:spPr>
          <a:xfrm>
            <a:off x="4664100" y="3894600"/>
            <a:ext cx="4286100" cy="120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300">
                <a:solidFill>
                  <a:schemeClr val="dk1"/>
                </a:solidFill>
              </a:rPr>
              <a:t>Under our analysis, the average commute distance travelled by the employees every day is around 9 kms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Employees those  commutes more than 20kms tends to attrite  with a probability of 0.22</a:t>
            </a:r>
            <a:endParaRPr sz="1300"/>
          </a:p>
        </p:txBody>
      </p:sp>
      <p:sp>
        <p:nvSpPr>
          <p:cNvPr id="305" name="Google Shape;305;p36"/>
          <p:cNvSpPr txBox="1"/>
          <p:nvPr/>
        </p:nvSpPr>
        <p:spPr>
          <a:xfrm>
            <a:off x="140275" y="144175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6975" y="2367100"/>
            <a:ext cx="5033399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175" y="0"/>
            <a:ext cx="3674950" cy="287347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/>
          <p:nvPr/>
        </p:nvSpPr>
        <p:spPr>
          <a:xfrm>
            <a:off x="4431725" y="3033900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/>
          <p:nvPr/>
        </p:nvSpPr>
        <p:spPr>
          <a:xfrm>
            <a:off x="3749825" y="2478425"/>
            <a:ext cx="5253900" cy="8205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         </a:t>
            </a:r>
            <a:r>
              <a:rPr lang="en" b="1" i="1"/>
              <a:t>Less job satisfied employees could leave the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company sooner</a:t>
            </a:r>
            <a:endParaRPr b="1" i="1"/>
          </a:p>
        </p:txBody>
      </p:sp>
      <p:sp>
        <p:nvSpPr>
          <p:cNvPr id="314" name="Google Shape;314;p37"/>
          <p:cNvSpPr txBox="1"/>
          <p:nvPr/>
        </p:nvSpPr>
        <p:spPr>
          <a:xfrm>
            <a:off x="3725675" y="3323925"/>
            <a:ext cx="5302200" cy="178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analysis,more than </a:t>
            </a:r>
            <a:r>
              <a:rPr lang="en" sz="1300" b="1"/>
              <a:t>60% of the employees who either left the company/still works are satisfied with their jobs.</a:t>
            </a: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 Employees with lowest job satisfaction of 1 are churned more from this company.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 But the Employees with job satisfaction above 1 have similar churn rate thus it has </a:t>
            </a:r>
            <a:r>
              <a:rPr lang="en" sz="1300" b="1"/>
              <a:t>very less/no impact on the attrition rate</a:t>
            </a:r>
            <a:r>
              <a:rPr lang="en" sz="1300"/>
              <a:t>.</a:t>
            </a:r>
            <a:endParaRPr sz="1200"/>
          </a:p>
        </p:txBody>
      </p:sp>
      <p:pic>
        <p:nvPicPr>
          <p:cNvPr id="315" name="Google Shape;3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53650"/>
            <a:ext cx="3445025" cy="21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7"/>
          <p:cNvSpPr txBox="1"/>
          <p:nvPr/>
        </p:nvSpPr>
        <p:spPr>
          <a:xfrm>
            <a:off x="3749825" y="2548750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219600" y="62850"/>
            <a:ext cx="5033400" cy="8205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         </a:t>
            </a:r>
            <a:r>
              <a:rPr lang="en" b="1" i="1"/>
              <a:t>Employees staying in same company for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more number of years attrite less</a:t>
            </a:r>
            <a:endParaRPr b="1" i="1"/>
          </a:p>
        </p:txBody>
      </p:sp>
      <p:sp>
        <p:nvSpPr>
          <p:cNvPr id="318" name="Google Shape;318;p37"/>
          <p:cNvSpPr txBox="1"/>
          <p:nvPr/>
        </p:nvSpPr>
        <p:spPr>
          <a:xfrm>
            <a:off x="219600" y="915650"/>
            <a:ext cx="5253900" cy="138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it can be seen that with the increase in employees stay in this company the attrition rate decreasing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Attrition Peaks at higher no of working years may be due to employees retirement age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Attrition Peaks at higher no of working years may be due to employees retirement age</a:t>
            </a:r>
            <a:endParaRPr sz="1300"/>
          </a:p>
        </p:txBody>
      </p:sp>
      <p:pic>
        <p:nvPicPr>
          <p:cNvPr id="319" name="Google Shape;3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950" y="62850"/>
            <a:ext cx="3489925" cy="23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7"/>
          <p:cNvSpPr txBox="1"/>
          <p:nvPr/>
        </p:nvSpPr>
        <p:spPr>
          <a:xfrm>
            <a:off x="219600" y="62850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1576</Words>
  <Application>Microsoft Office PowerPoint</Application>
  <PresentationFormat>On-screen Show (16:9)</PresentationFormat>
  <Paragraphs>213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Simple Light</vt:lpstr>
      <vt:lpstr>Office Theme</vt:lpstr>
      <vt:lpstr>EXPLORATORY  DATA ANALYSIS (EDA) ON EMPLOYEE ATTRITION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 for optimal attrition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 DATA ANALYSIS (EDA) ON EMPLOYEE ATTRITION </dc:title>
  <cp:lastModifiedBy>Al barak</cp:lastModifiedBy>
  <cp:revision>4</cp:revision>
  <dcterms:modified xsi:type="dcterms:W3CDTF">2022-10-22T13:19:35Z</dcterms:modified>
</cp:coreProperties>
</file>