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B289F-F301-4007-8C47-BDE55074ED32}">
  <a:tblStyle styleId="{ABDB289F-F301-4007-8C47-BDE55074E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269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3061800c3_3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63061800c3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0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061800c3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061800c3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59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3061800c3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3061800c3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4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356134b3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356134b3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4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3061800c3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3061800c3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9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3530b49d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3530b49d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8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3061800c3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63061800c3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04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3061800c3_3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63061800c3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89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3061800c3_3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63061800c3_3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8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3061800c3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3061800c3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6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3061800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3061800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1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3061800c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3061800c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5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3061800c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3061800c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67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061800c3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061800c3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45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3530b49d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3530b49d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0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061800c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3061800c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3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812030" y="3326130"/>
            <a:ext cx="370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812031" y="4190168"/>
            <a:ext cx="3706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l="9354" t="23654" b="-7"/>
          <a:stretch/>
        </p:blipFill>
        <p:spPr>
          <a:xfrm>
            <a:off x="0" y="0"/>
            <a:ext cx="7035000" cy="40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t="18303" r="28341" b="23069"/>
          <a:stretch/>
        </p:blipFill>
        <p:spPr>
          <a:xfrm>
            <a:off x="4116611" y="0"/>
            <a:ext cx="5027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00125" y="765334"/>
            <a:ext cx="2171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1000125" y="2193131"/>
            <a:ext cx="21717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1000125" y="4767263"/>
            <a:ext cx="738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002414" y="4767262"/>
            <a:ext cx="186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152229" y="4767263"/>
            <a:ext cx="740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10215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0215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1847850" y="4767263"/>
            <a:ext cx="261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5215050" y="-19051"/>
            <a:ext cx="3929006" cy="5176800"/>
            <a:chOff x="6953400" y="-25401"/>
            <a:chExt cx="5238675" cy="6902400"/>
          </a:xfrm>
        </p:grpSpPr>
        <p:cxnSp>
          <p:nvCxnSpPr>
            <p:cNvPr id="74" name="Google Shape;74;p16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16"/>
            <p:cNvCxnSpPr/>
            <p:nvPr/>
          </p:nvCxnSpPr>
          <p:spPr>
            <a:xfrm flipH="1">
              <a:off x="6953400" y="-25401"/>
              <a:ext cx="3790800" cy="690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5243513" y="1611630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5243513" y="2971502"/>
            <a:ext cx="313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1506"/>
            <a:ext cx="4407694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chart" idx="2"/>
          </p:nvPr>
        </p:nvSpPr>
        <p:spPr>
          <a:xfrm>
            <a:off x="628650" y="1583706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2">
  <p:cSld name="Quot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129834" cy="5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493293" y="2107406"/>
            <a:ext cx="5022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3493294" y="3771602"/>
            <a:ext cx="50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3507581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5057774" y="4767263"/>
            <a:ext cx="190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7243763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20"/>
          <p:cNvCxnSpPr/>
          <p:nvPr/>
        </p:nvCxnSpPr>
        <p:spPr>
          <a:xfrm rot="10800000" flipH="1">
            <a:off x="3312000" y="36150"/>
            <a:ext cx="1968000" cy="507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1115386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921426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3"/>
          </p:nvPr>
        </p:nvSpPr>
        <p:spPr>
          <a:xfrm>
            <a:off x="1115386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4"/>
          </p:nvPr>
        </p:nvSpPr>
        <p:spPr>
          <a:xfrm>
            <a:off x="2877685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21"/>
          <p:cNvSpPr txBox="1">
            <a:spLocks noGrp="1"/>
          </p:cNvSpPr>
          <p:nvPr>
            <p:ph type="body" idx="5"/>
          </p:nvPr>
        </p:nvSpPr>
        <p:spPr>
          <a:xfrm>
            <a:off x="2683725" y="3813393"/>
            <a:ext cx="17481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6"/>
          </p:nvPr>
        </p:nvSpPr>
        <p:spPr>
          <a:xfrm>
            <a:off x="2877685" y="4109097"/>
            <a:ext cx="1392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21"/>
          <p:cNvSpPr>
            <a:spLocks noGrp="1"/>
          </p:cNvSpPr>
          <p:nvPr>
            <p:ph type="pic" idx="7"/>
          </p:nvPr>
        </p:nvSpPr>
        <p:spPr>
          <a:xfrm>
            <a:off x="474568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21"/>
          <p:cNvSpPr txBox="1">
            <a:spLocks noGrp="1"/>
          </p:cNvSpPr>
          <p:nvPr>
            <p:ph type="body" idx="8"/>
          </p:nvPr>
        </p:nvSpPr>
        <p:spPr>
          <a:xfrm>
            <a:off x="4551723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9"/>
          </p:nvPr>
        </p:nvSpPr>
        <p:spPr>
          <a:xfrm>
            <a:off x="4745683" y="4109097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1"/>
          <p:cNvSpPr>
            <a:spLocks noGrp="1"/>
          </p:cNvSpPr>
          <p:nvPr>
            <p:ph type="pic" idx="13"/>
          </p:nvPr>
        </p:nvSpPr>
        <p:spPr>
          <a:xfrm>
            <a:off x="656059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21"/>
          <p:cNvSpPr txBox="1">
            <a:spLocks noGrp="1"/>
          </p:cNvSpPr>
          <p:nvPr>
            <p:ph type="body" idx="14"/>
          </p:nvPr>
        </p:nvSpPr>
        <p:spPr>
          <a:xfrm>
            <a:off x="6366634" y="3813393"/>
            <a:ext cx="1738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5"/>
          </p:nvPr>
        </p:nvSpPr>
        <p:spPr>
          <a:xfrm>
            <a:off x="6560594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21"/>
          <p:cNvGrpSpPr/>
          <p:nvPr/>
        </p:nvGrpSpPr>
        <p:grpSpPr>
          <a:xfrm>
            <a:off x="5500800" y="0"/>
            <a:ext cx="3643313" cy="1293075"/>
            <a:chOff x="7334400" y="0"/>
            <a:chExt cx="4857750" cy="1724100"/>
          </a:xfrm>
        </p:grpSpPr>
        <p:cxnSp>
          <p:nvCxnSpPr>
            <p:cNvPr id="117" name="Google Shape;117;p21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21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2"/>
          <p:cNvGrpSpPr/>
          <p:nvPr/>
        </p:nvGrpSpPr>
        <p:grpSpPr>
          <a:xfrm>
            <a:off x="0" y="0"/>
            <a:ext cx="1943100" cy="770850"/>
            <a:chOff x="0" y="0"/>
            <a:chExt cx="2590800" cy="1027800"/>
          </a:xfrm>
        </p:grpSpPr>
        <p:cxnSp>
          <p:nvCxnSpPr>
            <p:cNvPr id="121" name="Google Shape;121;p22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22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dgm" idx="2"/>
          </p:nvPr>
        </p:nvSpPr>
        <p:spPr>
          <a:xfrm>
            <a:off x="628650" y="1583531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1585413" y="0"/>
            <a:ext cx="7558587" cy="51435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4132064"/>
            <a:ext cx="30615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24556" y="1130829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549098" y="1938073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1003917" y="2745317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4"/>
          </p:nvPr>
        </p:nvSpPr>
        <p:spPr>
          <a:xfrm>
            <a:off x="1442067" y="3552561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5"/>
          </p:nvPr>
        </p:nvSpPr>
        <p:spPr>
          <a:xfrm>
            <a:off x="3301152" y="12101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6"/>
          </p:nvPr>
        </p:nvSpPr>
        <p:spPr>
          <a:xfrm>
            <a:off x="3739522" y="20119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7"/>
          </p:nvPr>
        </p:nvSpPr>
        <p:spPr>
          <a:xfrm>
            <a:off x="4182704" y="28165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8"/>
          </p:nvPr>
        </p:nvSpPr>
        <p:spPr>
          <a:xfrm>
            <a:off x="4631460" y="36183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5061857" y="4767263"/>
            <a:ext cx="283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108156" y="4767263"/>
            <a:ext cx="40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3265136" y="3767950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3"/>
          <p:cNvCxnSpPr/>
          <p:nvPr/>
        </p:nvCxnSpPr>
        <p:spPr>
          <a:xfrm>
            <a:off x="2819938" y="2961338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3"/>
          <p:cNvCxnSpPr/>
          <p:nvPr/>
        </p:nvCxnSpPr>
        <p:spPr>
          <a:xfrm>
            <a:off x="2380090" y="2154515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1939697" y="1347062"/>
            <a:ext cx="113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200275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2200275" y="2082702"/>
            <a:ext cx="2943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2200275" y="2875955"/>
            <a:ext cx="294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3"/>
          </p:nvPr>
        </p:nvSpPr>
        <p:spPr>
          <a:xfrm>
            <a:off x="5557630" y="2082702"/>
            <a:ext cx="2957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4"/>
          </p:nvPr>
        </p:nvSpPr>
        <p:spPr>
          <a:xfrm>
            <a:off x="5557630" y="2875955"/>
            <a:ext cx="29577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2">
            <a:alphaModFix/>
          </a:blip>
          <a:srcRect l="39434" t="20274" b="22676"/>
          <a:stretch/>
        </p:blipFill>
        <p:spPr>
          <a:xfrm>
            <a:off x="19339" y="0"/>
            <a:ext cx="3276025" cy="293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932328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"/>
          </p:nvPr>
        </p:nvSpPr>
        <p:spPr>
          <a:xfrm>
            <a:off x="932328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3"/>
          </p:nvPr>
        </p:nvSpPr>
        <p:spPr>
          <a:xfrm>
            <a:off x="3485749" y="2082702"/>
            <a:ext cx="2172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"/>
          </p:nvPr>
        </p:nvSpPr>
        <p:spPr>
          <a:xfrm>
            <a:off x="3485749" y="2875955"/>
            <a:ext cx="21726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5"/>
          </p:nvPr>
        </p:nvSpPr>
        <p:spPr>
          <a:xfrm>
            <a:off x="6049816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6"/>
          </p:nvPr>
        </p:nvSpPr>
        <p:spPr>
          <a:xfrm>
            <a:off x="6049816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57" y="0"/>
            <a:ext cx="1678725" cy="2328975"/>
            <a:chOff x="76" y="0"/>
            <a:chExt cx="2238300" cy="3105300"/>
          </a:xfrm>
        </p:grpSpPr>
        <p:cxnSp>
          <p:nvCxnSpPr>
            <p:cNvPr id="168" name="Google Shape;168;p25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1076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41076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73" name="Google Shape;173;p26"/>
          <p:cNvGrpSpPr/>
          <p:nvPr/>
        </p:nvGrpSpPr>
        <p:grpSpPr>
          <a:xfrm>
            <a:off x="0" y="-28"/>
            <a:ext cx="3571876" cy="3889800"/>
            <a:chOff x="0" y="-37"/>
            <a:chExt cx="4762501" cy="5186400"/>
          </a:xfrm>
        </p:grpSpPr>
        <p:cxnSp>
          <p:nvCxnSpPr>
            <p:cNvPr id="174" name="Google Shape;174;p26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26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6" name="Google Shape;17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5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3200400" y="1211802"/>
            <a:ext cx="31347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3200400" y="2428577"/>
            <a:ext cx="31347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>
            <a:spLocks noGrp="1"/>
          </p:cNvSpPr>
          <p:nvPr>
            <p:ph type="dt" idx="10"/>
          </p:nvPr>
        </p:nvSpPr>
        <p:spPr>
          <a:xfrm>
            <a:off x="3200400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ftr" idx="11"/>
          </p:nvPr>
        </p:nvSpPr>
        <p:spPr>
          <a:xfrm>
            <a:off x="4859791" y="4767263"/>
            <a:ext cx="19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7184571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8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188" name="Google Shape;188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>
            <a:spLocks noGrp="1"/>
          </p:cNvSpPr>
          <p:nvPr>
            <p:ph type="pic" idx="2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112512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3"/>
          </p:nvPr>
        </p:nvSpPr>
        <p:spPr>
          <a:xfrm>
            <a:off x="1125126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4" name="Google Shape;194;p28"/>
          <p:cNvSpPr>
            <a:spLocks noGrp="1"/>
          </p:cNvSpPr>
          <p:nvPr>
            <p:ph type="pic" idx="4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5" name="Google Shape;195;p28"/>
          <p:cNvSpPr txBox="1">
            <a:spLocks noGrp="1"/>
          </p:cNvSpPr>
          <p:nvPr>
            <p:ph type="body" idx="5"/>
          </p:nvPr>
        </p:nvSpPr>
        <p:spPr>
          <a:xfrm>
            <a:off x="288694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6"/>
          </p:nvPr>
        </p:nvSpPr>
        <p:spPr>
          <a:xfrm>
            <a:off x="2886946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7" name="Google Shape;197;p28"/>
          <p:cNvSpPr>
            <a:spLocks noGrp="1"/>
          </p:cNvSpPr>
          <p:nvPr>
            <p:ph type="pic" idx="7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8" name="Google Shape;198;p28"/>
          <p:cNvSpPr txBox="1">
            <a:spLocks noGrp="1"/>
          </p:cNvSpPr>
          <p:nvPr>
            <p:ph type="body" idx="8"/>
          </p:nvPr>
        </p:nvSpPr>
        <p:spPr>
          <a:xfrm>
            <a:off x="4648766" y="2740784"/>
            <a:ext cx="1578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9"/>
          </p:nvPr>
        </p:nvSpPr>
        <p:spPr>
          <a:xfrm>
            <a:off x="4571999" y="2857310"/>
            <a:ext cx="1725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8"/>
          <p:cNvSpPr>
            <a:spLocks noGrp="1"/>
          </p:cNvSpPr>
          <p:nvPr>
            <p:ph type="pic" idx="13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1" name="Google Shape;201;p28"/>
          <p:cNvSpPr txBox="1">
            <a:spLocks noGrp="1"/>
          </p:cNvSpPr>
          <p:nvPr>
            <p:ph type="body" idx="14"/>
          </p:nvPr>
        </p:nvSpPr>
        <p:spPr>
          <a:xfrm>
            <a:off x="6569855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5"/>
          </p:nvPr>
        </p:nvSpPr>
        <p:spPr>
          <a:xfrm>
            <a:off x="6558360" y="2857310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3" name="Google Shape;203;p28"/>
          <p:cNvSpPr>
            <a:spLocks noGrp="1"/>
          </p:cNvSpPr>
          <p:nvPr>
            <p:ph type="pic" idx="16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4" name="Google Shape;204;p28"/>
          <p:cNvSpPr txBox="1">
            <a:spLocks noGrp="1"/>
          </p:cNvSpPr>
          <p:nvPr>
            <p:ph type="body" idx="17"/>
          </p:nvPr>
        </p:nvSpPr>
        <p:spPr>
          <a:xfrm>
            <a:off x="112512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8"/>
          </p:nvPr>
        </p:nvSpPr>
        <p:spPr>
          <a:xfrm>
            <a:off x="1125126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6" name="Google Shape;206;p28"/>
          <p:cNvSpPr>
            <a:spLocks noGrp="1"/>
          </p:cNvSpPr>
          <p:nvPr>
            <p:ph type="pic" idx="19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7" name="Google Shape;207;p28"/>
          <p:cNvSpPr txBox="1">
            <a:spLocks noGrp="1"/>
          </p:cNvSpPr>
          <p:nvPr>
            <p:ph type="body" idx="20"/>
          </p:nvPr>
        </p:nvSpPr>
        <p:spPr>
          <a:xfrm>
            <a:off x="288694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21"/>
          </p:nvPr>
        </p:nvSpPr>
        <p:spPr>
          <a:xfrm>
            <a:off x="2886946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9" name="Google Shape;209;p28"/>
          <p:cNvSpPr>
            <a:spLocks noGrp="1"/>
          </p:cNvSpPr>
          <p:nvPr>
            <p:ph type="pic" idx="22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0" name="Google Shape;210;p28"/>
          <p:cNvSpPr txBox="1">
            <a:spLocks noGrp="1"/>
          </p:cNvSpPr>
          <p:nvPr>
            <p:ph type="body" idx="23"/>
          </p:nvPr>
        </p:nvSpPr>
        <p:spPr>
          <a:xfrm>
            <a:off x="475494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24"/>
          </p:nvPr>
        </p:nvSpPr>
        <p:spPr>
          <a:xfrm>
            <a:off x="4754945" y="4251437"/>
            <a:ext cx="1360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2" name="Google Shape;212;p28"/>
          <p:cNvSpPr>
            <a:spLocks noGrp="1"/>
          </p:cNvSpPr>
          <p:nvPr>
            <p:ph type="pic" idx="25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3" name="Google Shape;213;p28"/>
          <p:cNvSpPr txBox="1">
            <a:spLocks noGrp="1"/>
          </p:cNvSpPr>
          <p:nvPr>
            <p:ph type="body" idx="26"/>
          </p:nvPr>
        </p:nvSpPr>
        <p:spPr>
          <a:xfrm>
            <a:off x="656985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27"/>
          </p:nvPr>
        </p:nvSpPr>
        <p:spPr>
          <a:xfrm>
            <a:off x="6558360" y="4251437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drive/1qZXhiIEjY68uleIOue-RCq1G9SviJbN-#scrollTo=qtc3T-OEQ5x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/>
          </p:nvPr>
        </p:nvSpPr>
        <p:spPr>
          <a:xfrm>
            <a:off x="5591304" y="561442"/>
            <a:ext cx="3506100" cy="24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EXPLORATORY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DATA ANALYSIS (EDA)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b="1" dirty="0"/>
              <a:t>ON EMPLOYEE ATTRITION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5849700" y="3806200"/>
            <a:ext cx="32016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Team behind the analysis:</a:t>
            </a:r>
            <a:endParaRPr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Bharath Bommeeshwar K - D22012</a:t>
            </a: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Praveen R - D22037</a:t>
            </a: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Ranjith N - D22042</a:t>
            </a: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1250425"/>
            <a:ext cx="5497251" cy="3835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849700" y="2758060"/>
            <a:ext cx="2805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https://colab.research.google.com/drive/1qZXhiIEjY68uleIOue-RCq1G9SviJbN-?usp=sharing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140275" y="1058575"/>
            <a:ext cx="5253900" cy="136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in this company there are 415 employees who works overtime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P(Employee being attrited | works overtime) is 0.3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On further analysis, we found that there is  no gender bias  with respect to overtime and attrition rate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6" name="Google Shape;326;p38"/>
          <p:cNvSpPr/>
          <p:nvPr/>
        </p:nvSpPr>
        <p:spPr>
          <a:xfrm>
            <a:off x="3749825" y="2787774"/>
            <a:ext cx="5253900" cy="978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Gender bias could be there in a company      leading to more female attrition</a:t>
            </a:r>
            <a:endParaRPr b="1" i="1"/>
          </a:p>
        </p:txBody>
      </p:sp>
      <p:sp>
        <p:nvSpPr>
          <p:cNvPr id="327" name="Google Shape;327;p38"/>
          <p:cNvSpPr txBox="1"/>
          <p:nvPr/>
        </p:nvSpPr>
        <p:spPr>
          <a:xfrm>
            <a:off x="3749825" y="3765775"/>
            <a:ext cx="5253900" cy="11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Males - 882, Females-588 in 60:40 ratio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No gender bias when it comes to overtime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rate for both male and female employees are nearly close to 16%.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Thus, no gender bias in the company</a:t>
            </a:r>
            <a:endParaRPr sz="1300"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25" y="34875"/>
            <a:ext cx="3029650" cy="25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50" y="2536075"/>
            <a:ext cx="3189725" cy="2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/>
          <p:nvPr/>
        </p:nvSpPr>
        <p:spPr>
          <a:xfrm>
            <a:off x="140275" y="80725"/>
            <a:ext cx="5137500" cy="978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</a:t>
            </a:r>
            <a:r>
              <a:rPr lang="en" b="1" i="1">
                <a:solidFill>
                  <a:schemeClr val="dk1"/>
                </a:solidFill>
              </a:rPr>
              <a:t>Employee working Overtime are more </a:t>
            </a:r>
            <a:endParaRPr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likely to leave </a:t>
            </a:r>
            <a:endParaRPr b="1" i="1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1" name="Google Shape;331;p38"/>
          <p:cNvSpPr txBox="1"/>
          <p:nvPr/>
        </p:nvSpPr>
        <p:spPr>
          <a:xfrm>
            <a:off x="140275" y="159475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828725" y="2896975"/>
            <a:ext cx="11937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/>
          <p:nvPr/>
        </p:nvSpPr>
        <p:spPr>
          <a:xfrm>
            <a:off x="192600" y="89275"/>
            <a:ext cx="5033400" cy="9513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There are more chances that Young male   employees moves out for new opportunities </a:t>
            </a:r>
            <a:endParaRPr b="1" i="1"/>
          </a:p>
        </p:txBody>
      </p:sp>
      <p:sp>
        <p:nvSpPr>
          <p:cNvPr id="338" name="Google Shape;338;p39"/>
          <p:cNvSpPr txBox="1"/>
          <p:nvPr/>
        </p:nvSpPr>
        <p:spPr>
          <a:xfrm>
            <a:off x="192600" y="915100"/>
            <a:ext cx="52017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both males and females of </a:t>
            </a:r>
            <a:r>
              <a:rPr lang="en" b="1"/>
              <a:t>lower age category (around 28-35)</a:t>
            </a:r>
            <a:r>
              <a:rPr lang="en"/>
              <a:t> has got higher attrition rate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As the age increases, the employees stay in the company increases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On further analysis, high attrition rate is also seen for the young age(less than 35 years)and low experienced employees  in this company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970325" y="2606650"/>
            <a:ext cx="5033400" cy="9513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Employees  getting lower salary with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higher work experience may attrites more</a:t>
            </a:r>
            <a:r>
              <a:rPr lang="en" b="1"/>
              <a:t> </a:t>
            </a:r>
            <a:endParaRPr b="1"/>
          </a:p>
        </p:txBody>
      </p:sp>
      <p:sp>
        <p:nvSpPr>
          <p:cNvPr id="340" name="Google Shape;340;p39"/>
          <p:cNvSpPr txBox="1"/>
          <p:nvPr/>
        </p:nvSpPr>
        <p:spPr>
          <a:xfrm>
            <a:off x="4135325" y="3557950"/>
            <a:ext cx="48684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with the </a:t>
            </a:r>
            <a:r>
              <a:rPr lang="en" b="1"/>
              <a:t>increase in years at company </a:t>
            </a:r>
            <a:r>
              <a:rPr lang="en"/>
              <a:t>monthly income increases and attrition rate gradually reduces </a:t>
            </a:r>
            <a:endParaRPr/>
          </a:p>
        </p:txBody>
      </p:sp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00" y="89275"/>
            <a:ext cx="3445025" cy="237166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92600" y="89275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970325" y="26828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9425"/>
            <a:ext cx="3681550" cy="2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140275" y="1291350"/>
            <a:ext cx="5320500" cy="218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the average salary of the employee in this is around 6.5k dollars.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who were attrited got an average salary of close to 4.8k which is almost 30% lesser than the average salary of non-attrited employees (close to 6.8k).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</a:t>
            </a:r>
            <a:r>
              <a:rPr lang="en" sz="1300"/>
              <a:t>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It can be seen that employees of younger age getting low salary at their initial career churns more</a:t>
            </a:r>
            <a:endParaRPr sz="1300"/>
          </a:p>
        </p:txBody>
      </p:sp>
      <p:sp>
        <p:nvSpPr>
          <p:cNvPr id="350" name="Google Shape;350;p40"/>
          <p:cNvSpPr/>
          <p:nvPr/>
        </p:nvSpPr>
        <p:spPr>
          <a:xfrm>
            <a:off x="140275" y="293850"/>
            <a:ext cx="5253900" cy="997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 E</a:t>
            </a:r>
            <a:r>
              <a:rPr lang="en" sz="1500" b="1" i="1">
                <a:solidFill>
                  <a:schemeClr val="dk1"/>
                </a:solidFill>
              </a:rPr>
              <a:t>mployees who are paid with less</a:t>
            </a:r>
            <a:endParaRPr sz="15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1">
                <a:solidFill>
                  <a:schemeClr val="dk1"/>
                </a:solidFill>
              </a:rPr>
              <a:t>                      salary might attrite</a:t>
            </a:r>
            <a:endParaRPr sz="1500" b="1" i="1"/>
          </a:p>
        </p:txBody>
      </p:sp>
      <p:sp>
        <p:nvSpPr>
          <p:cNvPr id="351" name="Google Shape;351;p40"/>
          <p:cNvSpPr txBox="1"/>
          <p:nvPr/>
        </p:nvSpPr>
        <p:spPr>
          <a:xfrm>
            <a:off x="140275" y="2938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75" y="477600"/>
            <a:ext cx="3540775" cy="34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/>
        </p:nvSpPr>
        <p:spPr>
          <a:xfrm>
            <a:off x="140275" y="1072950"/>
            <a:ext cx="52539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analysis,employees having age lesser than 35 years and experience in current role lesser than 2 year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contributes to 1/3rd of attrition.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263" y="0"/>
            <a:ext cx="2919937" cy="24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/>
          <p:nvPr/>
        </p:nvSpPr>
        <p:spPr>
          <a:xfrm>
            <a:off x="140275" y="2256200"/>
            <a:ext cx="5033400" cy="10944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</a:t>
            </a:r>
            <a:r>
              <a:rPr lang="en" b="1" i="1">
                <a:solidFill>
                  <a:schemeClr val="dk1"/>
                </a:solidFill>
              </a:rPr>
              <a:t>                    </a:t>
            </a:r>
            <a:r>
              <a:rPr lang="en" b="1" i="1"/>
              <a:t>What is the relation between gender and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total work experience of employees with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 respect to attrition?</a:t>
            </a:r>
            <a:endParaRPr b="1" i="1"/>
          </a:p>
        </p:txBody>
      </p:sp>
      <p:sp>
        <p:nvSpPr>
          <p:cNvPr id="360" name="Google Shape;360;p41"/>
          <p:cNvSpPr txBox="1"/>
          <p:nvPr/>
        </p:nvSpPr>
        <p:spPr>
          <a:xfrm>
            <a:off x="215125" y="3757200"/>
            <a:ext cx="52539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Under our analysis, the relation between gender and total work experience of the employees is uniform and has least/no impact on the attrition</a:t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775" y="2710050"/>
            <a:ext cx="3506925" cy="22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140275" y="247050"/>
            <a:ext cx="5033400" cy="825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Young </a:t>
            </a:r>
            <a:r>
              <a:rPr lang="en" sz="1500" b="1" i="1">
                <a:solidFill>
                  <a:schemeClr val="dk1"/>
                </a:solidFill>
              </a:rPr>
              <a:t>Employees with experience of 1 year or</a:t>
            </a:r>
            <a:endParaRPr sz="15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1">
                <a:solidFill>
                  <a:schemeClr val="dk1"/>
                </a:solidFill>
              </a:rPr>
              <a:t>                        lesser in current role attrite.</a:t>
            </a:r>
            <a:endParaRPr sz="1500" b="1" i="1"/>
          </a:p>
        </p:txBody>
      </p:sp>
      <p:sp>
        <p:nvSpPr>
          <p:cNvPr id="363" name="Google Shape;363;p41"/>
          <p:cNvSpPr txBox="1"/>
          <p:nvPr/>
        </p:nvSpPr>
        <p:spPr>
          <a:xfrm>
            <a:off x="140275" y="2470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140275" y="2371650"/>
            <a:ext cx="1256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5" y="2755726"/>
            <a:ext cx="3320850" cy="2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375" y="2755725"/>
            <a:ext cx="2934650" cy="2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838" y="620425"/>
            <a:ext cx="3166324" cy="2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/>
          <p:nvPr/>
        </p:nvSpPr>
        <p:spPr>
          <a:xfrm>
            <a:off x="599550" y="189325"/>
            <a:ext cx="744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</a:t>
            </a:r>
            <a:r>
              <a:rPr lang="en" sz="1600" b="1" i="1"/>
              <a:t>OTHER FACTORS WHICH HAS VERY LESS  IMPACT ON ATTRITION</a:t>
            </a:r>
            <a:endParaRPr sz="1600"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/>
          <p:nvPr/>
        </p:nvSpPr>
        <p:spPr>
          <a:xfrm>
            <a:off x="128800" y="863750"/>
            <a:ext cx="4020600" cy="5313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Variables majorly</a:t>
            </a:r>
            <a:r>
              <a:rPr lang="en" sz="1500" b="1"/>
              <a:t> impacting the Attrition</a:t>
            </a:r>
            <a:endParaRPr sz="1500" b="1"/>
          </a:p>
        </p:txBody>
      </p:sp>
      <p:sp>
        <p:nvSpPr>
          <p:cNvPr id="378" name="Google Shape;378;p43"/>
          <p:cNvSpPr/>
          <p:nvPr/>
        </p:nvSpPr>
        <p:spPr>
          <a:xfrm>
            <a:off x="4572000" y="3670700"/>
            <a:ext cx="4020600" cy="7155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Variables with very less/no impact on  Attrition</a:t>
            </a:r>
            <a:endParaRPr b="1"/>
          </a:p>
        </p:txBody>
      </p:sp>
      <p:sp>
        <p:nvSpPr>
          <p:cNvPr id="379" name="Google Shape;379;p43"/>
          <p:cNvSpPr txBox="1"/>
          <p:nvPr/>
        </p:nvSpPr>
        <p:spPr>
          <a:xfrm>
            <a:off x="559775" y="1612300"/>
            <a:ext cx="2977800" cy="16623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Total working years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Business Travel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Years in current role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Monthly income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0" name="Google Shape;380;p43"/>
          <p:cNvSpPr txBox="1"/>
          <p:nvPr/>
        </p:nvSpPr>
        <p:spPr>
          <a:xfrm>
            <a:off x="5161275" y="1366000"/>
            <a:ext cx="3169200" cy="215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Gender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Educational field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Department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Environment  satisfaction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Years since last promotion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Job satisfaction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Work life balance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1" name="Google Shape;381;p43"/>
          <p:cNvSpPr txBox="1"/>
          <p:nvPr/>
        </p:nvSpPr>
        <p:spPr>
          <a:xfrm>
            <a:off x="918350" y="126225"/>
            <a:ext cx="753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our overall analysis, the variables which are majorly impacting &amp; least influencing the attrition are listed below: 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3958725" y="287750"/>
            <a:ext cx="4775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None/>
            </a:pPr>
            <a:r>
              <a:rPr lang="en" sz="1990" b="1" u="sng"/>
              <a:t>Recommendation for optimal attrition</a:t>
            </a:r>
            <a:endParaRPr sz="1990" b="1" u="sng"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3958725" y="834200"/>
            <a:ext cx="4955400" cy="4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Prioritizing </a:t>
            </a:r>
            <a:r>
              <a:rPr lang="en" sz="1500" b="1"/>
              <a:t>professional growth of young professionals</a:t>
            </a:r>
            <a:r>
              <a:rPr lang="en" sz="1500"/>
              <a:t> / freshers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Increasing the </a:t>
            </a:r>
            <a:r>
              <a:rPr lang="en" sz="1500" b="1"/>
              <a:t>monthly salary</a:t>
            </a:r>
            <a:r>
              <a:rPr lang="en" sz="1500"/>
              <a:t> of the employees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Offer </a:t>
            </a:r>
            <a:r>
              <a:rPr lang="en" sz="1500" b="1"/>
              <a:t>competitive compensation and benefits</a:t>
            </a:r>
            <a:endParaRPr sz="15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Timely </a:t>
            </a:r>
            <a:r>
              <a:rPr lang="en" sz="1500" b="1"/>
              <a:t>promotions </a:t>
            </a:r>
            <a:endParaRPr sz="15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Flexible working cultures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 b="1"/>
              <a:t>Extra perks for the employees</a:t>
            </a:r>
            <a:r>
              <a:rPr lang="en" sz="1500"/>
              <a:t> who travel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Showing serious concerns on job satisfaction of the employees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 b="1"/>
              <a:t>Preferring more married employees </a:t>
            </a:r>
            <a:r>
              <a:rPr lang="en" sz="1500"/>
              <a:t>while hiring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2377025" y="1036125"/>
            <a:ext cx="1423500" cy="39630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</a:t>
            </a:r>
            <a:endParaRPr/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966575" y="180025"/>
          <a:ext cx="4004000" cy="481600"/>
        </p:xfrm>
        <a:graphic>
          <a:graphicData uri="http://schemas.openxmlformats.org/drawingml/2006/table">
            <a:tbl>
              <a:tblPr>
                <a:noFill/>
                <a:tableStyleId>{ABDB289F-F301-4007-8C47-BDE55074ED32}</a:tableStyleId>
              </a:tblPr>
              <a:tblGrid>
                <a:gridCol w="2002000"/>
                <a:gridCol w="2002000"/>
              </a:tblGrid>
              <a:tr h="48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TARGET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ATTRITION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1" name="Google Shape;231;p30"/>
          <p:cNvSpPr txBox="1"/>
          <p:nvPr/>
        </p:nvSpPr>
        <p:spPr>
          <a:xfrm>
            <a:off x="322875" y="1939175"/>
            <a:ext cx="2645700" cy="255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Business travel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Department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Education field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Environment satisfaction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Gender  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involvement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level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Job satisfaction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Marital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Work life balance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 Over time  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3169150" y="1972625"/>
            <a:ext cx="2893800" cy="19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Monthly Income         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Total working years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at company   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in current role   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since last promotion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Years with Current Manager 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 Distance from home  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603325" y="1557825"/>
            <a:ext cx="2176500" cy="273900"/>
          </a:xfrm>
          <a:prstGeom prst="flowChartAlternateProcess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CATEGORICAL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436475" y="1557825"/>
            <a:ext cx="2057400" cy="273900"/>
          </a:xfrm>
          <a:prstGeom prst="flowChartAlternateProcess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NUMERICAL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10800000">
            <a:off x="1396825" y="1168375"/>
            <a:ext cx="939900" cy="282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 rot="10800000" flipH="1">
            <a:off x="3840825" y="1172425"/>
            <a:ext cx="846000" cy="2739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080225" y="430775"/>
            <a:ext cx="2968800" cy="3817200"/>
          </a:xfrm>
          <a:prstGeom prst="rect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dataset is about the employees attrition in an organization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1470 employee details in the data set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no null/duplicate entries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Attrition is a target variable 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19 independent variables out of which 10 are Categorical and  8 are numerical.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6278675" y="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6219775" y="56200"/>
            <a:ext cx="2277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C78D8"/>
                </a:solidFill>
                <a:highlight>
                  <a:schemeClr val="accent1"/>
                </a:highlight>
              </a:rPr>
              <a:t>About the dataset…</a:t>
            </a:r>
            <a:endParaRPr sz="1700" b="1">
              <a:solidFill>
                <a:srgbClr val="3C78D8"/>
              </a:solidFill>
              <a:highlight>
                <a:schemeClr val="accent1"/>
              </a:highlight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634850" y="277975"/>
            <a:ext cx="534300" cy="251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228825" y="494875"/>
            <a:ext cx="6024900" cy="52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 b="1">
                <a:solidFill>
                  <a:schemeClr val="dk1"/>
                </a:solidFill>
              </a:rPr>
              <a:t>Male-Female</a:t>
            </a:r>
            <a:r>
              <a:rPr lang="en" sz="1600">
                <a:solidFill>
                  <a:schemeClr val="dk1"/>
                </a:solidFill>
              </a:rPr>
              <a:t> employees ratio = 60:40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50% of employees in the company are </a:t>
            </a:r>
            <a:r>
              <a:rPr lang="en" sz="1600" b="1"/>
              <a:t>aged</a:t>
            </a:r>
            <a:r>
              <a:rPr lang="en" sz="1600"/>
              <a:t> between 30 years and 43 years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50% of the employees have total </a:t>
            </a:r>
            <a:r>
              <a:rPr lang="en" sz="1600" b="1">
                <a:solidFill>
                  <a:schemeClr val="dk1"/>
                </a:solidFill>
              </a:rPr>
              <a:t>working experience</a:t>
            </a:r>
            <a:r>
              <a:rPr lang="en" sz="1600">
                <a:solidFill>
                  <a:schemeClr val="dk1"/>
                </a:solidFill>
              </a:rPr>
              <a:t> of 6 to 15 years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59% of the employees in this company has </a:t>
            </a:r>
            <a:r>
              <a:rPr lang="en" sz="1600" b="1">
                <a:solidFill>
                  <a:schemeClr val="dk1"/>
                </a:solidFill>
              </a:rPr>
              <a:t>job involvement </a:t>
            </a:r>
            <a:r>
              <a:rPr lang="en" sz="1600">
                <a:solidFill>
                  <a:schemeClr val="dk1"/>
                </a:solidFill>
              </a:rPr>
              <a:t>of  3 out of 4 scale in their jobs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Around 75% of the employees are at a j</a:t>
            </a:r>
            <a:r>
              <a:rPr lang="en" sz="1600" b="1">
                <a:solidFill>
                  <a:schemeClr val="dk1"/>
                </a:solidFill>
              </a:rPr>
              <a:t>ob level</a:t>
            </a:r>
            <a:r>
              <a:rPr lang="en" sz="1600">
                <a:solidFill>
                  <a:schemeClr val="dk1"/>
                </a:solidFill>
              </a:rPr>
              <a:t> of 1 and 2.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65% of the employees who either left the company or still works belong to  </a:t>
            </a:r>
            <a:r>
              <a:rPr lang="en" sz="1600" b="1">
                <a:solidFill>
                  <a:schemeClr val="dk1"/>
                </a:solidFill>
              </a:rPr>
              <a:t>R&amp;D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department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75 % of the employees works 7 years or more in the same</a:t>
            </a:r>
            <a:r>
              <a:rPr lang="en" sz="1600" b="1">
                <a:solidFill>
                  <a:schemeClr val="dk1"/>
                </a:solidFill>
              </a:rPr>
              <a:t> role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45 % of the employees who either still works or left the company are </a:t>
            </a:r>
            <a:r>
              <a:rPr lang="en" sz="1600" b="1">
                <a:solidFill>
                  <a:schemeClr val="dk1"/>
                </a:solidFill>
              </a:rPr>
              <a:t>married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25% of the employees </a:t>
            </a:r>
            <a:r>
              <a:rPr lang="en" sz="1600" b="1">
                <a:solidFill>
                  <a:schemeClr val="dk1"/>
                </a:solidFill>
              </a:rPr>
              <a:t>travel</a:t>
            </a:r>
            <a:r>
              <a:rPr lang="en" sz="1600">
                <a:solidFill>
                  <a:schemeClr val="dk1"/>
                </a:solidFill>
              </a:rPr>
              <a:t> more than 14 kms everyday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800" y="1710725"/>
            <a:ext cx="2860925" cy="2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57325" y="94675"/>
            <a:ext cx="709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b="1" u="sng"/>
              <a:t>MAJOR INSIGHTS FROM THE UNIVARIATE ANALYSIS </a:t>
            </a:r>
            <a:endParaRPr b="1" u="sng"/>
          </a:p>
        </p:txBody>
      </p:sp>
      <p:sp>
        <p:nvSpPr>
          <p:cNvPr id="248" name="Google Shape;248;p31"/>
          <p:cNvSpPr txBox="1"/>
          <p:nvPr/>
        </p:nvSpPr>
        <p:spPr>
          <a:xfrm>
            <a:off x="6197125" y="849700"/>
            <a:ext cx="2665500" cy="6771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How much is the attrition rate in this company?</a:t>
            </a: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140275" y="103150"/>
            <a:ext cx="5033400" cy="804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If an employee is Young, he/she will look</a:t>
            </a:r>
            <a:endParaRPr b="1" i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to move out for new opportunities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4" name="Google Shape;254;p32"/>
          <p:cNvSpPr txBox="1"/>
          <p:nvPr/>
        </p:nvSpPr>
        <p:spPr>
          <a:xfrm>
            <a:off x="140275" y="913575"/>
            <a:ext cx="5253900" cy="18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50% of employees in the company are </a:t>
            </a:r>
            <a:r>
              <a:rPr lang="en" sz="1300" b="1">
                <a:solidFill>
                  <a:schemeClr val="dk1"/>
                </a:solidFill>
              </a:rPr>
              <a:t>aged</a:t>
            </a:r>
            <a:r>
              <a:rPr lang="en" sz="1300">
                <a:solidFill>
                  <a:schemeClr val="dk1"/>
                </a:solidFill>
              </a:rPr>
              <a:t> between 30 and 43 years.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attrition rate of around 8% is seen for young age group between 28 and 38 years.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</a:t>
            </a:r>
            <a:r>
              <a:rPr lang="en" sz="1300"/>
              <a:t>:</a:t>
            </a:r>
            <a:endParaRPr sz="13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300">
                <a:solidFill>
                  <a:schemeClr val="dk1"/>
                </a:solidFill>
              </a:rPr>
              <a:t>Job search of Young age/less experienced employees will be high as they seek new opportunities for their career developments / to switch roles 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3905525" y="2414150"/>
            <a:ext cx="5163000" cy="894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There are more chances that Employee with more experience churns less</a:t>
            </a:r>
            <a:endParaRPr b="1" i="1"/>
          </a:p>
        </p:txBody>
      </p:sp>
      <p:sp>
        <p:nvSpPr>
          <p:cNvPr id="256" name="Google Shape;256;p32"/>
          <p:cNvSpPr txBox="1"/>
          <p:nvPr/>
        </p:nvSpPr>
        <p:spPr>
          <a:xfrm>
            <a:off x="3970325" y="3157800"/>
            <a:ext cx="5033400" cy="19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Under our analysis, </a:t>
            </a:r>
            <a:r>
              <a:rPr lang="en" sz="1300" b="1">
                <a:solidFill>
                  <a:schemeClr val="dk1"/>
                </a:solidFill>
              </a:rPr>
              <a:t>average total working years</a:t>
            </a:r>
            <a:r>
              <a:rPr lang="en" sz="1300">
                <a:solidFill>
                  <a:schemeClr val="dk1"/>
                </a:solidFill>
              </a:rPr>
              <a:t> of the employees in this company is around </a:t>
            </a:r>
            <a:r>
              <a:rPr lang="en" sz="1300" b="1">
                <a:solidFill>
                  <a:schemeClr val="dk1"/>
                </a:solidFill>
              </a:rPr>
              <a:t>11 years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/>
              <a:t>Average income of employees having experience</a:t>
            </a:r>
            <a:r>
              <a:rPr lang="en" sz="1300" b="1"/>
              <a:t> above 11 years is 10k dollars</a:t>
            </a:r>
            <a:r>
              <a:rPr lang="en" sz="1300"/>
              <a:t> whereas </a:t>
            </a:r>
            <a:r>
              <a:rPr lang="en" sz="1300" b="1"/>
              <a:t>below 11 years is  4k dollars.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causes: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Highly experienced employees might be in the top roles  and their monthly income will also be high leading to less churn rate</a:t>
            </a:r>
            <a:endParaRPr sz="130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25" y="53725"/>
            <a:ext cx="3429000" cy="2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140275" y="14772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905525" y="24945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</a:t>
            </a:r>
            <a:endParaRPr b="1"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4475"/>
            <a:ext cx="3833950" cy="24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40275" y="53725"/>
            <a:ext cx="5253900" cy="7794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If  Employee travels frequently he/she might think of leaving the job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95725" y="833100"/>
            <a:ext cx="5343000" cy="16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★"/>
            </a:pPr>
            <a:r>
              <a:rPr lang="en" sz="1200">
                <a:solidFill>
                  <a:schemeClr val="dk1"/>
                </a:solidFill>
              </a:rPr>
              <a:t>Under our analysis,19% of the employees in the company </a:t>
            </a:r>
            <a:r>
              <a:rPr lang="en" sz="1200" b="1">
                <a:solidFill>
                  <a:schemeClr val="dk1"/>
                </a:solidFill>
              </a:rPr>
              <a:t>travel frequently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25% attrition rate is observed among them; whereas the 10% of non-travel employees has the attrition rate of only 8%.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>
                <a:solidFill>
                  <a:schemeClr val="dk1"/>
                </a:solidFill>
              </a:rPr>
              <a:t>With respect to gender, there is no significant difference both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attrites at the same rate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Possible causes: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Employees with frequent travel seems to have low job satisfaction. </a:t>
            </a:r>
            <a:endParaRPr sz="1200"/>
          </a:p>
        </p:txBody>
      </p:sp>
      <p:sp>
        <p:nvSpPr>
          <p:cNvPr id="267" name="Google Shape;267;p33"/>
          <p:cNvSpPr/>
          <p:nvPr/>
        </p:nvSpPr>
        <p:spPr>
          <a:xfrm>
            <a:off x="3860075" y="2561875"/>
            <a:ext cx="5143800" cy="897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If an employees is not satisfied with</a:t>
            </a:r>
            <a:r>
              <a:rPr lang="en" b="1" i="1">
                <a:solidFill>
                  <a:schemeClr val="dk1"/>
                </a:solidFill>
              </a:rPr>
              <a:t> environment</a:t>
            </a:r>
            <a:r>
              <a:rPr lang="en" b="1" i="1"/>
              <a:t> , chances of churning is more</a:t>
            </a:r>
            <a:endParaRPr b="1" i="1"/>
          </a:p>
        </p:txBody>
      </p:sp>
      <p:sp>
        <p:nvSpPr>
          <p:cNvPr id="268" name="Google Shape;268;p33"/>
          <p:cNvSpPr txBox="1"/>
          <p:nvPr/>
        </p:nvSpPr>
        <p:spPr>
          <a:xfrm>
            <a:off x="3860075" y="3526250"/>
            <a:ext cx="5253900" cy="15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in this company close to </a:t>
            </a:r>
            <a:r>
              <a:rPr lang="en" sz="1300" b="1"/>
              <a:t>20% of the employees have given a lowest rating of 1</a:t>
            </a:r>
            <a:r>
              <a:rPr lang="en" sz="1300"/>
              <a:t> (On a scale of 4)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They got a churning rate of over 25% 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But employees who rated higher environment satisfaction (above 1)has got almost similar attrition rates.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Environment satisfaction is having </a:t>
            </a:r>
            <a:r>
              <a:rPr lang="en" sz="1300" b="1"/>
              <a:t>very less/no impact on the attrition.</a:t>
            </a:r>
            <a:endParaRPr sz="1300" b="1"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850" y="53724"/>
            <a:ext cx="3445025" cy="24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2396775"/>
            <a:ext cx="3806350" cy="2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140275" y="5372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3860075" y="25717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140275" y="899775"/>
            <a:ext cx="5106600" cy="156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Out of all the employees, </a:t>
            </a:r>
            <a:r>
              <a:rPr lang="en" sz="1300" b="1"/>
              <a:t>59% of the them are in 3 out of 4 scale in their jobs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P(employee leaving the job | job involvement=1) is 0.33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There are indications that employee with lower job satisfaction attrites more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8" name="Google Shape;278;p34"/>
          <p:cNvSpPr/>
          <p:nvPr/>
        </p:nvSpPr>
        <p:spPr>
          <a:xfrm>
            <a:off x="3749800" y="2730475"/>
            <a:ext cx="5253900" cy="897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</a:t>
            </a:r>
            <a:r>
              <a:rPr lang="en" b="1" i="1"/>
              <a:t>If the employee is in the lower job level, he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/she might leave the job</a:t>
            </a:r>
            <a:endParaRPr b="1" i="1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450" y="198900"/>
            <a:ext cx="3559275" cy="23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3749825" y="3628375"/>
            <a:ext cx="5253900" cy="13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around </a:t>
            </a:r>
            <a:r>
              <a:rPr lang="en" sz="1300" b="1"/>
              <a:t>75% of the employees are at a job level of 1 and 2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at job level 1 have got a </a:t>
            </a:r>
            <a:r>
              <a:rPr lang="en" sz="1300" b="1"/>
              <a:t>higher churn rate of 26%</a:t>
            </a:r>
            <a:r>
              <a:rPr lang="en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It can be see that employees at lower levels tends to leave the job more than the ones at higher grades.</a:t>
            </a:r>
            <a:endParaRPr sz="1300"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25" y="2571750"/>
            <a:ext cx="3445025" cy="2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140275" y="53725"/>
            <a:ext cx="5253900" cy="8460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There are chances that Employees with  lesser job involvement churns more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140275" y="53725"/>
            <a:ext cx="12294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749825" y="2730475"/>
            <a:ext cx="1229400" cy="400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140275" y="951375"/>
            <a:ext cx="5253900" cy="116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</a:t>
            </a:r>
            <a:r>
              <a:rPr lang="en" sz="1300" b="1"/>
              <a:t>32 % of the employees who either still works or left the company are bachelors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Probability of employees attrition given that the marital status single is 0.25 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0" name="Google Shape;290;p35"/>
          <p:cNvSpPr txBox="1"/>
          <p:nvPr/>
        </p:nvSpPr>
        <p:spPr>
          <a:xfrm>
            <a:off x="3749825" y="3633850"/>
            <a:ext cx="5253900" cy="110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Under our analysis, 65% of the employees who either left the company or still works belong to R&amp;D department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The attrition rates are similar for the sales and HR department, there is no bias among the departments wrt attrition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en" sz="1200"/>
              <a:t>Departments have very less/no impact on the attrition rate.</a:t>
            </a:r>
            <a:endParaRPr sz="1200"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00" y="53725"/>
            <a:ext cx="3445025" cy="26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75" y="2571750"/>
            <a:ext cx="3445025" cy="24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/>
          <p:nvPr/>
        </p:nvSpPr>
        <p:spPr>
          <a:xfrm>
            <a:off x="140275" y="205100"/>
            <a:ext cx="5253900" cy="7461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Bachelors may leave the job most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40275" y="20510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49825" y="2761075"/>
            <a:ext cx="5253900" cy="873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</a:t>
            </a:r>
            <a:r>
              <a:rPr lang="en" b="1" i="1">
                <a:solidFill>
                  <a:schemeClr val="dk1"/>
                </a:solidFill>
              </a:rPr>
              <a:t> Employees in Sales department may churn</a:t>
            </a:r>
            <a:endParaRPr b="1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                                                                                             more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3749825" y="28136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140275" y="67975"/>
            <a:ext cx="5116500" cy="996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 </a:t>
            </a:r>
            <a:r>
              <a:rPr lang="en" b="1" i="1"/>
              <a:t>There are chances that employees working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in a same role for many years may churn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more</a:t>
            </a:r>
            <a:endParaRPr b="1" i="1"/>
          </a:p>
        </p:txBody>
      </p:sp>
      <p:sp>
        <p:nvSpPr>
          <p:cNvPr id="302" name="Google Shape;302;p36"/>
          <p:cNvSpPr txBox="1"/>
          <p:nvPr/>
        </p:nvSpPr>
        <p:spPr>
          <a:xfrm>
            <a:off x="140275" y="951375"/>
            <a:ext cx="5253900" cy="158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half of the employees of this company works</a:t>
            </a:r>
            <a:r>
              <a:rPr lang="en" sz="1300" b="1"/>
              <a:t> </a:t>
            </a:r>
            <a:r>
              <a:rPr lang="en" sz="1300"/>
              <a:t>in the same role for </a:t>
            </a:r>
            <a:r>
              <a:rPr lang="en" sz="1300" b="1"/>
              <a:t>3 years 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who works less no of years in the current role attrites more,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Possible causes: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This might be due to job switch for  high salary package or for more job opportunities</a:t>
            </a:r>
            <a:endParaRPr sz="1300"/>
          </a:p>
        </p:txBody>
      </p:sp>
      <p:sp>
        <p:nvSpPr>
          <p:cNvPr id="303" name="Google Shape;303;p36"/>
          <p:cNvSpPr/>
          <p:nvPr/>
        </p:nvSpPr>
        <p:spPr>
          <a:xfrm>
            <a:off x="4431725" y="2957700"/>
            <a:ext cx="4572300" cy="9369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62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</a:t>
            </a:r>
            <a:r>
              <a:rPr lang="en" b="1" i="1"/>
              <a:t>Employees who commute farther                 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            churns more</a:t>
            </a:r>
            <a:endParaRPr b="1" i="1"/>
          </a:p>
        </p:txBody>
      </p:sp>
      <p:sp>
        <p:nvSpPr>
          <p:cNvPr id="304" name="Google Shape;304;p36"/>
          <p:cNvSpPr txBox="1"/>
          <p:nvPr/>
        </p:nvSpPr>
        <p:spPr>
          <a:xfrm>
            <a:off x="4664100" y="3894600"/>
            <a:ext cx="4286100" cy="120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300">
                <a:solidFill>
                  <a:schemeClr val="dk1"/>
                </a:solidFill>
              </a:rPr>
              <a:t>Under our analysis, the average commute distance travelled by the employees every day is around 9 kms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Employees those  commutes more than 20kms tends to attrite  with a probability of 0.22</a:t>
            </a:r>
            <a:endParaRPr sz="1300"/>
          </a:p>
        </p:txBody>
      </p:sp>
      <p:sp>
        <p:nvSpPr>
          <p:cNvPr id="305" name="Google Shape;305;p36"/>
          <p:cNvSpPr txBox="1"/>
          <p:nvPr/>
        </p:nvSpPr>
        <p:spPr>
          <a:xfrm>
            <a:off x="140275" y="144175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975" y="2367100"/>
            <a:ext cx="503339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175" y="0"/>
            <a:ext cx="3674950" cy="28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4431725" y="303390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3749825" y="2478425"/>
            <a:ext cx="5253900" cy="820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</a:t>
            </a:r>
            <a:r>
              <a:rPr lang="en" b="1" i="1"/>
              <a:t>Less job satisfied employees could leave the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company sooner</a:t>
            </a:r>
            <a:endParaRPr b="1" i="1"/>
          </a:p>
        </p:txBody>
      </p:sp>
      <p:sp>
        <p:nvSpPr>
          <p:cNvPr id="314" name="Google Shape;314;p37"/>
          <p:cNvSpPr txBox="1"/>
          <p:nvPr/>
        </p:nvSpPr>
        <p:spPr>
          <a:xfrm>
            <a:off x="3725675" y="3323925"/>
            <a:ext cx="5302200" cy="178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analysis,more than </a:t>
            </a:r>
            <a:r>
              <a:rPr lang="en" sz="1300" b="1"/>
              <a:t>60% of the employees who either left the company/still works are satisfied with their jobs.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Employees with lowest job satisfaction of 1 are churned more from this company.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 But the Employees with job satisfaction above 1 have similar churn rate thus it has </a:t>
            </a:r>
            <a:r>
              <a:rPr lang="en" sz="1300" b="1"/>
              <a:t>very less/no impact on the attrition rate</a:t>
            </a:r>
            <a:r>
              <a:rPr lang="en" sz="1300"/>
              <a:t>.</a:t>
            </a:r>
            <a:endParaRPr sz="1200"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50"/>
            <a:ext cx="3445025" cy="21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3749825" y="25487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19600" y="62850"/>
            <a:ext cx="5033400" cy="820500"/>
          </a:xfrm>
          <a:prstGeom prst="downArrowCallout">
            <a:avLst>
              <a:gd name="adj1" fmla="val 2811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</a:t>
            </a:r>
            <a:r>
              <a:rPr lang="en" b="1" i="1"/>
              <a:t>Employees staying in same company for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                       more number of years attrite less</a:t>
            </a:r>
            <a:endParaRPr b="1" i="1"/>
          </a:p>
        </p:txBody>
      </p:sp>
      <p:sp>
        <p:nvSpPr>
          <p:cNvPr id="318" name="Google Shape;318;p37"/>
          <p:cNvSpPr txBox="1"/>
          <p:nvPr/>
        </p:nvSpPr>
        <p:spPr>
          <a:xfrm>
            <a:off x="219600" y="915650"/>
            <a:ext cx="5253900" cy="138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Under our analysis, it can be seen that with the increase in employees stay in this company the attrition rate decreasing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Peaks at higher no of working years may be due to employees retirement age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 sz="1300"/>
              <a:t>Attrition Peaks at higher no of working years may be due to employees retirement age</a:t>
            </a:r>
            <a:endParaRPr sz="1300"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950" y="62850"/>
            <a:ext cx="3489925" cy="23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219600" y="62850"/>
            <a:ext cx="1173900" cy="400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Hypothesis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1586</Words>
  <Application>Microsoft Office PowerPoint</Application>
  <PresentationFormat>On-screen Show (16:9)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Simple Light</vt:lpstr>
      <vt:lpstr>Office Theme</vt:lpstr>
      <vt:lpstr>EXPLORATORY  DATA ANALYSIS (EDA) ON EMPLOYEE ATTRITION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for optimal attrition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 (EDA) ON EMPLOYEE ATTRITION </dc:title>
  <cp:lastModifiedBy>HP</cp:lastModifiedBy>
  <cp:revision>3</cp:revision>
  <dcterms:modified xsi:type="dcterms:W3CDTF">2022-10-09T10:52:31Z</dcterms:modified>
</cp:coreProperties>
</file>