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9" r:id="rId7"/>
    <p:sldId id="266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T551LjKHw" TargetMode="External"/><Relationship Id="rId7" Type="http://schemas.openxmlformats.org/officeDocument/2006/relationships/hyperlink" Target="https://www.youtube.com/watch?v=u7Om2joZWYs&amp;t=344s" TargetMode="External"/><Relationship Id="rId2" Type="http://schemas.openxmlformats.org/officeDocument/2006/relationships/hyperlink" Target="https://adataodyssey.com/courses/shap-with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shap-explained-the-way-i-wish-someone-explained-it-to-me-ab81cc69ef30" TargetMode="External"/><Relationship Id="rId5" Type="http://schemas.openxmlformats.org/officeDocument/2006/relationships/hyperlink" Target="https://www.youtube.com/watch?v=NBg7YirBTN8" TargetMode="External"/><Relationship Id="rId4" Type="http://schemas.openxmlformats.org/officeDocument/2006/relationships/hyperlink" Target="https://www.youtube.com/watch?v=VB9uV-x0gtg&amp;t=459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0010"/>
            <a:ext cx="12192000" cy="1352281"/>
          </a:xfrm>
        </p:spPr>
        <p:txBody>
          <a:bodyPr/>
          <a:lstStyle/>
          <a:p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8" y="2044352"/>
            <a:ext cx="4739424" cy="2015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6396" y="4507605"/>
            <a:ext cx="367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EXPLAINABLE ML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8888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5292"/>
            <a:ext cx="9404723" cy="629107"/>
          </a:xfrm>
        </p:spPr>
        <p:txBody>
          <a:bodyPr/>
          <a:lstStyle/>
          <a:p>
            <a:r>
              <a:rPr lang="en-US" sz="4000" dirty="0" smtClean="0"/>
              <a:t>Limitations</a:t>
            </a:r>
            <a:r>
              <a:rPr lang="en-US" dirty="0" smtClean="0"/>
              <a:t> of </a:t>
            </a:r>
            <a:r>
              <a:rPr lang="en-US" dirty="0" err="1" smtClean="0"/>
              <a:t>shap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1" y="1197736"/>
            <a:ext cx="11719774" cy="55250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043189"/>
            <a:ext cx="1123037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Model </a:t>
            </a:r>
            <a:r>
              <a:rPr lang="en-US" i="1" u="sng" dirty="0" smtClean="0"/>
              <a:t>dependency</a:t>
            </a:r>
          </a:p>
          <a:p>
            <a:r>
              <a:rPr lang="en-US" dirty="0" smtClean="0"/>
              <a:t>     SHAP </a:t>
            </a:r>
            <a:r>
              <a:rPr lang="en-US" dirty="0"/>
              <a:t>values may not be directly comparable between different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Interpretation </a:t>
            </a:r>
            <a:r>
              <a:rPr lang="en-US" i="1" u="sng" dirty="0" smtClean="0"/>
              <a:t>difficulty</a:t>
            </a:r>
          </a:p>
          <a:p>
            <a:r>
              <a:rPr lang="en-US" dirty="0" smtClean="0"/>
              <a:t>     SHAP </a:t>
            </a:r>
            <a:r>
              <a:rPr lang="en-US" dirty="0"/>
              <a:t>values can become difficult to interpret </a:t>
            </a:r>
            <a:r>
              <a:rPr lang="en-US" dirty="0" smtClean="0"/>
              <a:t>when large </a:t>
            </a:r>
            <a:r>
              <a:rPr lang="en-US" dirty="0"/>
              <a:t>number of features involved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Model agnostic</a:t>
            </a:r>
          </a:p>
          <a:p>
            <a:r>
              <a:rPr lang="en-US" dirty="0"/>
              <a:t> </a:t>
            </a:r>
            <a:r>
              <a:rPr lang="en-US" dirty="0" smtClean="0"/>
              <a:t>   Theoretically yes. But practically its not available(packages) to all models.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Feature dependency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Shap</a:t>
            </a:r>
            <a:r>
              <a:rPr lang="en-US" dirty="0" smtClean="0"/>
              <a:t> calculations assumes features are independent. If there is dependencies it will lead to </a:t>
            </a:r>
          </a:p>
          <a:p>
            <a:r>
              <a:rPr lang="en-US" dirty="0"/>
              <a:t> </a:t>
            </a:r>
            <a:r>
              <a:rPr lang="en-US" dirty="0" smtClean="0"/>
              <a:t>    unrealistic </a:t>
            </a:r>
            <a:r>
              <a:rPr lang="en-US" dirty="0" err="1" smtClean="0"/>
              <a:t>shap</a:t>
            </a:r>
            <a:r>
              <a:rPr lang="en-US" dirty="0" smtClean="0"/>
              <a:t> </a:t>
            </a:r>
            <a:r>
              <a:rPr lang="en-US" dirty="0" smtClean="0"/>
              <a:t>values. How ever tre</a:t>
            </a:r>
            <a:r>
              <a:rPr lang="en-US" dirty="0" smtClean="0"/>
              <a:t>e </a:t>
            </a:r>
            <a:r>
              <a:rPr lang="en-US" dirty="0" err="1" smtClean="0"/>
              <a:t>shap</a:t>
            </a:r>
            <a:r>
              <a:rPr lang="en-US" dirty="0" smtClean="0"/>
              <a:t> could overcome this.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    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    </a:t>
            </a:r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547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94" y="378665"/>
            <a:ext cx="11247527" cy="6112287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References:</a:t>
            </a:r>
          </a:p>
          <a:p>
            <a:endParaRPr lang="en-US" dirty="0"/>
          </a:p>
          <a:p>
            <a:r>
              <a:rPr lang="en-US" sz="1600" dirty="0">
                <a:hlinkClick r:id="rId2"/>
              </a:rPr>
              <a:t>https://adataodyssey.com/courses/shap-with-python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(Data odyssey)</a:t>
            </a:r>
          </a:p>
          <a:p>
            <a:r>
              <a:rPr lang="en-US" sz="1600" dirty="0">
                <a:hlinkClick r:id="rId3"/>
              </a:rPr>
              <a:t>https://www.youtube.com/watch?v=IqT551LjKHw</a:t>
            </a:r>
            <a:r>
              <a:rPr lang="en-US" sz="1600" dirty="0"/>
              <a:t>(Code emporium</a:t>
            </a:r>
            <a:r>
              <a:rPr lang="en-US" sz="1600" dirty="0" smtClean="0"/>
              <a:t>)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www.youtube.com/watch?v=VB9uV-x0gtg&amp;t=459s</a:t>
            </a:r>
            <a:r>
              <a:rPr lang="en-US" sz="1600" dirty="0" smtClean="0"/>
              <a:t> (</a:t>
            </a:r>
            <a:r>
              <a:rPr lang="en-US" sz="1600" dirty="0" err="1" smtClean="0"/>
              <a:t>kie</a:t>
            </a:r>
            <a:r>
              <a:rPr lang="en-US" sz="1600" dirty="0" smtClean="0"/>
              <a:t>)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www.youtube.com/watch?v=NBg7YirBTN8</a:t>
            </a:r>
            <a:r>
              <a:rPr lang="en-US" sz="1600" dirty="0" smtClean="0"/>
              <a:t> (</a:t>
            </a:r>
            <a:r>
              <a:rPr lang="en-US" sz="1600" dirty="0" err="1" smtClean="0"/>
              <a:t>Ritvik</a:t>
            </a:r>
            <a:r>
              <a:rPr lang="en-US" sz="1600" dirty="0" smtClean="0"/>
              <a:t> math)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towardsdatascience.com/shap-explained-the-way-i-wish-someone-explained-it-to-me-ab81cc69ef30</a:t>
            </a:r>
            <a:r>
              <a:rPr lang="en-US" sz="1600" dirty="0" smtClean="0"/>
              <a:t> (medium)</a:t>
            </a:r>
          </a:p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www.youtube.com/watch?v=u7Om2joZWYs&amp;t=344s</a:t>
            </a:r>
            <a:r>
              <a:rPr lang="en-US" sz="1600" dirty="0" smtClean="0"/>
              <a:t> (</a:t>
            </a:r>
            <a:r>
              <a:rPr lang="en-US" sz="1600" dirty="0" err="1" smtClean="0"/>
              <a:t>datascience</a:t>
            </a:r>
            <a:r>
              <a:rPr lang="en-US" sz="1600" dirty="0" smtClean="0"/>
              <a:t> garage</a:t>
            </a:r>
            <a:r>
              <a:rPr lang="en-US" sz="1600" dirty="0" smtClean="0"/>
              <a:t>)</a:t>
            </a:r>
          </a:p>
          <a:p>
            <a:r>
              <a:rPr lang="en-US" sz="1400" dirty="0"/>
              <a:t>https://medium.com/analytics-vidhya/shap-part-3-tree-shap-3af9bcd7cd9b#:~:text=Tree%20SHAP%20is%20an%20algorithm%20to%20compute%20exact%20SHAP%20values,of%20any%20machine%20learning%20model.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6794" y="4858603"/>
            <a:ext cx="1093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Github</a:t>
            </a:r>
            <a:r>
              <a:rPr lang="en-US" u="sng" dirty="0" smtClean="0"/>
              <a:t> Link:</a:t>
            </a:r>
          </a:p>
          <a:p>
            <a:endParaRPr lang="en-US" u="sng" dirty="0" smtClean="0"/>
          </a:p>
          <a:p>
            <a:r>
              <a:rPr lang="en-US" u="sng" dirty="0"/>
              <a:t>https://github.com/bb1810/SHAP-_-Interpreting-models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3664" cy="641986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Why do we need </a:t>
            </a:r>
            <a:r>
              <a:rPr lang="en-US" sz="3200" dirty="0" err="1" smtClean="0"/>
              <a:t>Shap</a:t>
            </a:r>
            <a:r>
              <a:rPr lang="en-US" sz="3200" dirty="0" smtClean="0"/>
              <a:t> - values?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4480"/>
            <a:ext cx="11382757" cy="5312534"/>
          </a:xfrm>
        </p:spPr>
        <p:txBody>
          <a:bodyPr/>
          <a:lstStyle/>
          <a:p>
            <a:r>
              <a:rPr lang="en-US" dirty="0" smtClean="0"/>
              <a:t>SHAP -  Shapely </a:t>
            </a:r>
            <a:r>
              <a:rPr lang="en-US" dirty="0"/>
              <a:t>A</a:t>
            </a:r>
            <a:r>
              <a:rPr lang="en-US" dirty="0" smtClean="0"/>
              <a:t>dditive Explanations</a:t>
            </a:r>
          </a:p>
          <a:p>
            <a:endParaRPr lang="en-US" dirty="0" smtClean="0"/>
          </a:p>
          <a:p>
            <a:r>
              <a:rPr lang="en-US" dirty="0"/>
              <a:t>SHAP </a:t>
            </a:r>
            <a:r>
              <a:rPr lang="en-US" dirty="0" smtClean="0"/>
              <a:t>values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explain individual model predictions. For a given prediction, they tell us how each feature has contributed to that prediction or average marginal contribution of an instance of a feature among all possible coalitions.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SHAP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  =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contribution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prediction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With the help of </a:t>
            </a:r>
            <a:r>
              <a:rPr lang="en-US" dirty="0" err="1" smtClean="0"/>
              <a:t>shap</a:t>
            </a:r>
            <a:r>
              <a:rPr lang="en-US" dirty="0" smtClean="0"/>
              <a:t> values many machine learning models can be interpreted however it depends on the complexity of the model and the interaction between the features.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346655"/>
            <a:ext cx="11307651" cy="660907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Calculating individual </a:t>
            </a:r>
            <a:r>
              <a:rPr lang="en-US" sz="3200" dirty="0" err="1" smtClean="0"/>
              <a:t>Shap</a:t>
            </a:r>
            <a:r>
              <a:rPr lang="en-US" sz="3200" dirty="0" smtClean="0"/>
              <a:t> </a:t>
            </a:r>
            <a:r>
              <a:rPr lang="en-US" sz="3200" dirty="0" smtClean="0"/>
              <a:t>– values  (Classical way)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333" y="1151139"/>
            <a:ext cx="6510346" cy="1009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4746" y="1085967"/>
            <a:ext cx="422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-  </a:t>
            </a:r>
            <a:r>
              <a:rPr lang="en-US" sz="1400" dirty="0" smtClean="0"/>
              <a:t>No of variables in coalition</a:t>
            </a:r>
          </a:p>
          <a:p>
            <a:r>
              <a:rPr lang="en-US" dirty="0" smtClean="0"/>
              <a:t>I  -  </a:t>
            </a:r>
            <a:r>
              <a:rPr lang="en-US" sz="1400" dirty="0" smtClean="0"/>
              <a:t>Variable whose contribution to be found</a:t>
            </a:r>
          </a:p>
          <a:p>
            <a:r>
              <a:rPr lang="en-US" dirty="0" smtClean="0"/>
              <a:t>P </a:t>
            </a:r>
            <a:r>
              <a:rPr lang="en-US" sz="1400" dirty="0" smtClean="0"/>
              <a:t>– Total number of variables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1728" y="6513405"/>
            <a:ext cx="3062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</a:rPr>
              <a:t>Each color represents a variable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06881" y="3025608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35669" y="3138498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880491" y="3036339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120646" y="5715144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249434" y="5853792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401834" y="6160740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54234" y="5862375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994256" y="5725875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288323" y="6171471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440723" y="5873106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056249" y="3847709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5037" y="3960599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89837" y="3969182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929859" y="3858440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376326" y="3979913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107765" y="4774985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36553" y="4887875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388953" y="5194823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0981375" y="4785716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275442" y="5205554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649711" y="3219509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678860" y="4028405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742433" y="493321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756427" y="59222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31753"/>
              </p:ext>
            </p:extLst>
          </p:nvPr>
        </p:nvGraphicFramePr>
        <p:xfrm>
          <a:off x="9749302" y="2871987"/>
          <a:ext cx="2112136" cy="3710381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112136"/>
              </a:tblGrid>
              <a:tr h="3710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9643"/>
              </p:ext>
            </p:extLst>
          </p:nvPr>
        </p:nvGraphicFramePr>
        <p:xfrm>
          <a:off x="9826576" y="2813630"/>
          <a:ext cx="1996225" cy="370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225"/>
              </a:tblGrid>
              <a:tr h="998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7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5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5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206061" y="2286620"/>
            <a:ext cx="92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for calculating </a:t>
            </a:r>
            <a:r>
              <a:rPr lang="en-US" dirty="0" err="1" smtClean="0"/>
              <a:t>shapley</a:t>
            </a:r>
            <a:r>
              <a:rPr lang="en-US" dirty="0" smtClean="0"/>
              <a:t> value for an observation of a feature(regression):</a:t>
            </a:r>
            <a:endParaRPr lang="en-US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 b="11548"/>
          <a:stretch/>
        </p:blipFill>
        <p:spPr>
          <a:xfrm>
            <a:off x="373487" y="2655953"/>
            <a:ext cx="8808241" cy="41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2" y="233777"/>
            <a:ext cx="11141426" cy="732138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Types of </a:t>
            </a:r>
            <a:r>
              <a:rPr lang="en-US" sz="3200" dirty="0" err="1" smtClean="0"/>
              <a:t>Shap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1081825"/>
            <a:ext cx="11286164" cy="5486399"/>
          </a:xfrm>
        </p:spPr>
        <p:txBody>
          <a:bodyPr>
            <a:normAutofit/>
          </a:bodyPr>
          <a:lstStyle/>
          <a:p>
            <a:pPr lvl="8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dirty="0" smtClean="0"/>
          </a:p>
          <a:p>
            <a:r>
              <a:rPr lang="en-US" dirty="0" smtClean="0"/>
              <a:t>Based on the type of model to be interpreted , model specific </a:t>
            </a:r>
            <a:r>
              <a:rPr lang="en-US" dirty="0" err="1" smtClean="0"/>
              <a:t>shap</a:t>
            </a:r>
            <a:r>
              <a:rPr lang="en-US" dirty="0" smtClean="0"/>
              <a:t> approximations can be used for better reliable values. The computation to find </a:t>
            </a:r>
            <a:r>
              <a:rPr lang="en-US" dirty="0" err="1" smtClean="0"/>
              <a:t>shapley</a:t>
            </a:r>
            <a:r>
              <a:rPr lang="en-US" dirty="0" smtClean="0"/>
              <a:t> values behind each </a:t>
            </a:r>
            <a:r>
              <a:rPr lang="en-US" dirty="0" err="1" smtClean="0"/>
              <a:t>shap</a:t>
            </a:r>
            <a:r>
              <a:rPr lang="en-US" dirty="0" smtClean="0"/>
              <a:t> type are different and time to compute differs too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Kernel </a:t>
            </a:r>
            <a:r>
              <a:rPr lang="en-US" b="1" dirty="0" err="1" smtClean="0"/>
              <a:t>Shap</a:t>
            </a:r>
            <a:r>
              <a:rPr lang="en-US" b="1" dirty="0" smtClean="0"/>
              <a:t>: </a:t>
            </a:r>
            <a:r>
              <a:rPr lang="en-US" dirty="0" smtClean="0"/>
              <a:t>This can </a:t>
            </a:r>
            <a:r>
              <a:rPr lang="en-US" dirty="0"/>
              <a:t>be applied to any type of machine learning model, including linear models, decision trees, random forests, gradient boosting models, deep neural networks, and more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This can be used for tree based models , the computational time is faster compared to kernel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shap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and the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shapley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approximation is more reliable for tree based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980" y="169381"/>
            <a:ext cx="8834907" cy="548072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               Monte-Carlo Sampling 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50390"/>
          <a:stretch/>
        </p:blipFill>
        <p:spPr>
          <a:xfrm>
            <a:off x="197615" y="850005"/>
            <a:ext cx="5700909" cy="5834130"/>
          </a:xfrm>
          <a:ln>
            <a:solidFill>
              <a:schemeClr val="accent1"/>
            </a:solidFill>
            <a:prstDash val="lg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8" b="3850"/>
          <a:stretch/>
        </p:blipFill>
        <p:spPr>
          <a:xfrm>
            <a:off x="5988676" y="850004"/>
            <a:ext cx="5977694" cy="5834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1831" y="850004"/>
            <a:ext cx="1300766" cy="4765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773" y="176062"/>
            <a:ext cx="8267050" cy="508628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       Computation </a:t>
            </a:r>
            <a:r>
              <a:rPr lang="en-US" sz="3200" dirty="0"/>
              <a:t>behind </a:t>
            </a:r>
            <a:r>
              <a:rPr lang="en-US" sz="3200" dirty="0" smtClean="0"/>
              <a:t>Kernel </a:t>
            </a:r>
            <a:r>
              <a:rPr lang="en-US" sz="3200" dirty="0" err="1"/>
              <a:t>shap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850006"/>
            <a:ext cx="11448132" cy="5911402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</a:t>
            </a:r>
            <a:r>
              <a:rPr lang="en-US" dirty="0" smtClean="0"/>
              <a:t>reduce the Shapley </a:t>
            </a:r>
            <a:r>
              <a:rPr lang="en-US" dirty="0"/>
              <a:t>value computation </a:t>
            </a:r>
            <a:r>
              <a:rPr lang="en-US" dirty="0" smtClean="0"/>
              <a:t>complexity, </a:t>
            </a:r>
            <a:r>
              <a:rPr lang="en-US" dirty="0"/>
              <a:t>a method call </a:t>
            </a:r>
            <a:r>
              <a:rPr lang="en-US" b="1" dirty="0" err="1"/>
              <a:t>KernelSHAP</a:t>
            </a:r>
            <a:r>
              <a:rPr lang="en-US" b="1" dirty="0"/>
              <a:t> </a:t>
            </a:r>
            <a:r>
              <a:rPr lang="en-US" dirty="0" smtClean="0"/>
              <a:t>was introduced </a:t>
            </a:r>
            <a:r>
              <a:rPr lang="en-US" dirty="0"/>
              <a:t>t</a:t>
            </a:r>
            <a:r>
              <a:rPr lang="en-US" dirty="0" smtClean="0"/>
              <a:t>o overcome the problem by taking fewer coalitions.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38" y="1608928"/>
            <a:ext cx="3620909" cy="237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38" y="4064731"/>
            <a:ext cx="3620909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491" y="1683393"/>
            <a:ext cx="5105433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491" y="2981618"/>
            <a:ext cx="5105433" cy="2709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975" y="5722081"/>
            <a:ext cx="11037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Formulate as Weighted linear regression such that each feature is assigned a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choice of weighting assigned to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to the weighted linear regression is such that the coefficients are equal to </a:t>
            </a:r>
            <a:r>
              <a:rPr lang="en-US" dirty="0" err="1" smtClean="0"/>
              <a:t>shapley</a:t>
            </a:r>
            <a:r>
              <a:rPr lang="en-US" dirty="0" smtClean="0"/>
              <a:t> value.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0210" y="5331783"/>
            <a:ext cx="2322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39" y="209209"/>
            <a:ext cx="7582487" cy="487440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    Computation </a:t>
            </a:r>
            <a:r>
              <a:rPr lang="en-US" sz="3200" dirty="0"/>
              <a:t>behind </a:t>
            </a:r>
            <a:r>
              <a:rPr lang="en-US" sz="3200" dirty="0" smtClean="0"/>
              <a:t>Tree </a:t>
            </a:r>
            <a:r>
              <a:rPr lang="en-US" sz="3200" dirty="0" err="1"/>
              <a:t>shap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11" y="824247"/>
            <a:ext cx="11573772" cy="5911404"/>
          </a:xfrm>
        </p:spPr>
        <p:txBody>
          <a:bodyPr/>
          <a:lstStyle/>
          <a:p>
            <a:r>
              <a:rPr lang="en-US" dirty="0"/>
              <a:t>Tree SHAP is an algorithm to compute </a:t>
            </a:r>
            <a:r>
              <a:rPr lang="en-US" dirty="0" smtClean="0"/>
              <a:t>better </a:t>
            </a:r>
            <a:r>
              <a:rPr lang="en-US" dirty="0" err="1" smtClean="0"/>
              <a:t>approx.</a:t>
            </a:r>
            <a:r>
              <a:rPr lang="en-US" sz="1600" dirty="0" err="1" smtClean="0"/>
              <a:t>SHAP</a:t>
            </a:r>
            <a:r>
              <a:rPr lang="en-US" dirty="0" smtClean="0"/>
              <a:t> </a:t>
            </a:r>
            <a:r>
              <a:rPr lang="en-US" dirty="0"/>
              <a:t>values for </a:t>
            </a:r>
            <a:r>
              <a:rPr lang="en-US" dirty="0" smtClean="0"/>
              <a:t>Trees </a:t>
            </a:r>
            <a:r>
              <a:rPr lang="en-US" dirty="0"/>
              <a:t>based models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0" y="1377838"/>
            <a:ext cx="6409344" cy="3142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8231" y="1377838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 X=150,y=75,z=200 </a:t>
            </a:r>
            <a:r>
              <a:rPr lang="en-US" dirty="0" smtClean="0">
                <a:sym typeface="Wingdings" panose="05000000000000000000" pitchFamily="2" charset="2"/>
              </a:rPr>
              <a:t> t=20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99392"/>
              </p:ext>
            </p:extLst>
          </p:nvPr>
        </p:nvGraphicFramePr>
        <p:xfrm>
          <a:off x="7025425" y="1773197"/>
          <a:ext cx="5054958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479"/>
                <a:gridCol w="2527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Combinations(3!=6)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Marginal contributions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&gt; y</a:t>
                      </a:r>
                      <a:r>
                        <a:rPr lang="en-US" baseline="0" dirty="0" smtClean="0"/>
                        <a:t> &gt;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x1=-3,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y1=0,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z1=0</a:t>
                      </a:r>
                      <a:endParaRPr lang="en-US" sz="1400" dirty="0"/>
                    </a:p>
                  </a:txBody>
                  <a:tcPr/>
                </a:tc>
              </a:tr>
              <a:tr h="2861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&gt; z &gt; 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x2=-7,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y2=4,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z2=0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&gt; z</a:t>
                      </a:r>
                      <a:r>
                        <a:rPr lang="en-US" baseline="0" dirty="0" smtClean="0"/>
                        <a:t> &gt;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x3=-3,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y3=0,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z3=0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 &gt; x</a:t>
                      </a:r>
                      <a:r>
                        <a:rPr lang="en-US" baseline="0" dirty="0" smtClean="0"/>
                        <a:t> &gt;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x4=-3,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y4=0,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z4=0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 &gt; y</a:t>
                      </a:r>
                      <a:r>
                        <a:rPr lang="en-US" baseline="0" dirty="0" smtClean="0"/>
                        <a:t> &gt; 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x5=-7,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y5=4,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z5=0</a:t>
                      </a:r>
                    </a:p>
                  </a:txBody>
                  <a:tcPr/>
                </a:tc>
              </a:tr>
              <a:tr h="307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&gt; x</a:t>
                      </a:r>
                      <a:r>
                        <a:rPr lang="en-US" baseline="0" dirty="0" smtClean="0"/>
                        <a:t> &gt; 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Φ</a:t>
                      </a:r>
                      <a:r>
                        <a:rPr lang="en-US" sz="1400" dirty="0" smtClean="0"/>
                        <a:t>x6=-7,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y6=4,</a:t>
                      </a:r>
                      <a:r>
                        <a:rPr lang="el-GR" sz="1400" dirty="0" smtClean="0"/>
                        <a:t> Φ</a:t>
                      </a:r>
                      <a:r>
                        <a:rPr lang="en-US" sz="1400" dirty="0" smtClean="0"/>
                        <a:t>z6=0</a:t>
                      </a:r>
                    </a:p>
                  </a:txBody>
                  <a:tcPr/>
                </a:tc>
              </a:tr>
              <a:tr h="307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Shapley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       x=-5,y=2,z=0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6611" y="6212431"/>
            <a:ext cx="11258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source-serif-pro"/>
              </a:rPr>
              <a:t>The base value of the prediction in the absence of any information on independent variables is 23; knowing x=150 decreased the prediction by 5 and knowing y = 75 increased the prediction by 2 giving a final prediction of 20. Knowing z = </a:t>
            </a:r>
            <a:r>
              <a:rPr lang="en-US" sz="1400" i="1" dirty="0" smtClean="0">
                <a:latin typeface="source-serif-pro"/>
              </a:rPr>
              <a:t>200 </a:t>
            </a:r>
            <a:r>
              <a:rPr lang="en-US" sz="1400" i="1" dirty="0">
                <a:latin typeface="source-serif-pro"/>
              </a:rPr>
              <a:t>had no impact on the model prediction.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99071" y="4682479"/>
            <a:ext cx="1787669" cy="1323439"/>
          </a:xfrm>
          <a:prstGeom prst="rect">
            <a:avLst/>
          </a:prstGeom>
          <a:solidFill>
            <a:schemeClr val="tx1">
              <a:lumMod val="85000"/>
              <a:alpha val="14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/>
              <a:t>x&gt;y&gt;z sequence</a:t>
            </a:r>
          </a:p>
          <a:p>
            <a:endParaRPr lang="en-US" sz="1600" dirty="0" smtClean="0"/>
          </a:p>
          <a:p>
            <a:r>
              <a:rPr lang="el-GR" sz="1600" dirty="0" smtClean="0"/>
              <a:t>Φ</a:t>
            </a:r>
            <a:r>
              <a:rPr lang="en-US" sz="1600" dirty="0"/>
              <a:t>x1</a:t>
            </a:r>
            <a:r>
              <a:rPr lang="en-US" sz="1600" dirty="0" smtClean="0">
                <a:latin typeface="source-serif-pro"/>
              </a:rPr>
              <a:t>= </a:t>
            </a:r>
            <a:r>
              <a:rPr lang="en-US" sz="1600" dirty="0">
                <a:latin typeface="source-serif-pro"/>
              </a:rPr>
              <a:t>20–23 = -</a:t>
            </a:r>
            <a:r>
              <a:rPr lang="en-US" sz="1600" dirty="0" smtClean="0">
                <a:latin typeface="source-serif-pro"/>
              </a:rPr>
              <a:t>3</a:t>
            </a:r>
          </a:p>
          <a:p>
            <a:r>
              <a:rPr lang="el-GR" sz="1600" dirty="0" smtClean="0"/>
              <a:t>Φ</a:t>
            </a:r>
            <a:r>
              <a:rPr lang="en-US" sz="1600" dirty="0"/>
              <a:t>y1</a:t>
            </a:r>
            <a:r>
              <a:rPr lang="en-US" sz="1600" dirty="0" smtClean="0"/>
              <a:t>= </a:t>
            </a:r>
            <a:r>
              <a:rPr lang="en-US" sz="1600" dirty="0"/>
              <a:t>20–20 = </a:t>
            </a:r>
            <a:r>
              <a:rPr lang="en-US" sz="1600" dirty="0" smtClean="0"/>
              <a:t>0</a:t>
            </a:r>
          </a:p>
          <a:p>
            <a:r>
              <a:rPr lang="el-GR" sz="1600" dirty="0"/>
              <a:t>Φ</a:t>
            </a:r>
            <a:r>
              <a:rPr lang="en-US" sz="1600" dirty="0"/>
              <a:t>z1</a:t>
            </a:r>
            <a:r>
              <a:rPr lang="en-US" sz="1600" dirty="0" smtClean="0"/>
              <a:t>= 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377439" y="4682478"/>
            <a:ext cx="1787669" cy="1323439"/>
          </a:xfrm>
          <a:prstGeom prst="rect">
            <a:avLst/>
          </a:prstGeom>
          <a:solidFill>
            <a:schemeClr val="tx1">
              <a:lumMod val="85000"/>
              <a:alpha val="14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/>
              <a:t>y&gt;z&gt;x sequence</a:t>
            </a:r>
          </a:p>
          <a:p>
            <a:endParaRPr lang="en-US" sz="1600" dirty="0" smtClean="0"/>
          </a:p>
          <a:p>
            <a:r>
              <a:rPr lang="el-GR" sz="1600" dirty="0" smtClean="0"/>
              <a:t>Φ</a:t>
            </a:r>
            <a:r>
              <a:rPr lang="en-US" sz="1600" dirty="0" smtClean="0"/>
              <a:t>y2= 27–23 </a:t>
            </a:r>
            <a:r>
              <a:rPr lang="en-US" sz="1600" dirty="0"/>
              <a:t>= </a:t>
            </a:r>
            <a:r>
              <a:rPr lang="en-US" sz="1600" dirty="0" smtClean="0"/>
              <a:t>4</a:t>
            </a:r>
            <a:endParaRPr lang="en-US" sz="1600" dirty="0"/>
          </a:p>
          <a:p>
            <a:r>
              <a:rPr lang="el-GR" sz="1600" dirty="0"/>
              <a:t>Φ</a:t>
            </a:r>
            <a:r>
              <a:rPr lang="en-US" sz="1600" dirty="0"/>
              <a:t>z2= </a:t>
            </a:r>
            <a:r>
              <a:rPr lang="en-US" sz="1600" dirty="0" smtClean="0"/>
              <a:t>0</a:t>
            </a:r>
          </a:p>
          <a:p>
            <a:r>
              <a:rPr lang="el-GR" sz="1600" dirty="0" smtClean="0"/>
              <a:t>Φ</a:t>
            </a:r>
            <a:r>
              <a:rPr lang="en-US" sz="1600" dirty="0" smtClean="0"/>
              <a:t>x2</a:t>
            </a:r>
            <a:r>
              <a:rPr lang="en-US" sz="1600" dirty="0" smtClean="0">
                <a:latin typeface="source-serif-pro"/>
              </a:rPr>
              <a:t>= 20–27 </a:t>
            </a:r>
            <a:r>
              <a:rPr lang="en-US" sz="1600" dirty="0">
                <a:latin typeface="source-serif-pro"/>
              </a:rPr>
              <a:t>= </a:t>
            </a:r>
            <a:r>
              <a:rPr lang="en-US" sz="1600" dirty="0" smtClean="0">
                <a:latin typeface="source-serif-pro"/>
              </a:rPr>
              <a:t>-</a:t>
            </a:r>
            <a:r>
              <a:rPr lang="en-US" sz="1600" dirty="0">
                <a:latin typeface="source-serif-pro"/>
              </a:rPr>
              <a:t>7</a:t>
            </a:r>
            <a:endParaRPr lang="en-US" sz="1600" dirty="0" smtClean="0">
              <a:latin typeface="source-serif-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9605" y="4908845"/>
            <a:ext cx="7239954" cy="738664"/>
          </a:xfrm>
          <a:prstGeom prst="rect">
            <a:avLst/>
          </a:prstGeom>
          <a:solidFill>
            <a:schemeClr val="tx1">
              <a:lumMod val="85000"/>
              <a:alpha val="1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(4/10)*(prediction from left child node n2) + (6/10)*(prediction from right child n3</a:t>
            </a:r>
            <a:r>
              <a:rPr lang="en-US" sz="1400" b="1" dirty="0" smtClean="0"/>
              <a:t>)</a:t>
            </a:r>
          </a:p>
          <a:p>
            <a:r>
              <a:rPr lang="en-US" sz="1400" dirty="0" smtClean="0"/>
              <a:t>Prediction from </a:t>
            </a:r>
            <a:r>
              <a:rPr lang="en-US" sz="1400" dirty="0"/>
              <a:t>n2 = </a:t>
            </a:r>
            <a:r>
              <a:rPr lang="en-US" sz="1400" dirty="0" smtClean="0"/>
              <a:t>50(y is available) ;</a:t>
            </a:r>
            <a:r>
              <a:rPr lang="pt-BR" sz="1400" dirty="0"/>
              <a:t> n3 = (1/6)*20 + (5/6)*10= </a:t>
            </a:r>
            <a:r>
              <a:rPr lang="pt-BR" sz="1400" dirty="0" smtClean="0"/>
              <a:t>70/6</a:t>
            </a:r>
          </a:p>
          <a:p>
            <a:r>
              <a:rPr lang="pt-BR" sz="1400" dirty="0" smtClean="0"/>
              <a:t>Therefore, </a:t>
            </a:r>
            <a:r>
              <a:rPr lang="en-US" sz="1400" dirty="0"/>
              <a:t>(4/10)*50 + (6/10)*(70/6) = </a:t>
            </a:r>
            <a:r>
              <a:rPr lang="en-US" sz="1400" dirty="0" smtClean="0"/>
              <a:t>27     </a:t>
            </a:r>
            <a:r>
              <a:rPr lang="en-US" sz="1400" dirty="0" smtClean="0">
                <a:sym typeface="Wingdings" panose="05000000000000000000" pitchFamily="2" charset="2"/>
              </a:rPr>
              <a:t>  27-23 = 4 =</a:t>
            </a:r>
            <a:r>
              <a:rPr lang="el-GR" sz="1400" dirty="0"/>
              <a:t> Φ</a:t>
            </a:r>
            <a:r>
              <a:rPr lang="en-US" sz="1400" dirty="0" smtClean="0"/>
              <a:t>y2</a:t>
            </a:r>
            <a:endParaRPr lang="pt-BR" sz="1400" dirty="0" smtClean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944203" y="5063321"/>
            <a:ext cx="785402" cy="280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2925" y="5813945"/>
            <a:ext cx="4091635" cy="369332"/>
          </a:xfrm>
          <a:prstGeom prst="rect">
            <a:avLst/>
          </a:prstGeom>
          <a:solidFill>
            <a:schemeClr val="bg2">
              <a:lumMod val="40000"/>
              <a:lumOff val="60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Final prediction  </a:t>
            </a:r>
            <a:r>
              <a:rPr lang="en-US" dirty="0" smtClean="0">
                <a:sym typeface="Wingdings" panose="05000000000000000000" pitchFamily="2" charset="2"/>
              </a:rPr>
              <a:t> 23 -5 +2 + 0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86" y="102842"/>
            <a:ext cx="10931996" cy="502466"/>
          </a:xfrm>
          <a:solidFill>
            <a:schemeClr val="tx1">
              <a:lumMod val="85000"/>
              <a:alpha val="34000"/>
            </a:schemeClr>
          </a:solidFill>
        </p:spPr>
        <p:txBody>
          <a:bodyPr/>
          <a:lstStyle/>
          <a:p>
            <a:r>
              <a:rPr lang="en-US" sz="2800" dirty="0" smtClean="0"/>
              <a:t>Interpretation – Shapley values using Kernel </a:t>
            </a:r>
            <a:r>
              <a:rPr lang="en-US" sz="2800" dirty="0" err="1" smtClean="0"/>
              <a:t>shap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Tree </a:t>
            </a:r>
            <a:r>
              <a:rPr lang="en-US" sz="2800" dirty="0" err="1" smtClean="0"/>
              <a:t>shap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6" y="718084"/>
            <a:ext cx="11895156" cy="7350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218" y="2281432"/>
            <a:ext cx="5347332" cy="4452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6" y="1496369"/>
            <a:ext cx="11895156" cy="741796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1449" y="2281431"/>
            <a:ext cx="5692461" cy="445278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653062" y="562622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KERNEL SHAP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3224" y="562622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TREE SHAP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61345"/>
            <a:ext cx="11863478" cy="586229"/>
          </a:xfrm>
          <a:solidFill>
            <a:schemeClr val="tx1">
              <a:lumMod val="85000"/>
              <a:alpha val="17000"/>
            </a:schemeClr>
          </a:solidFill>
        </p:spPr>
        <p:txBody>
          <a:bodyPr/>
          <a:lstStyle/>
          <a:p>
            <a:r>
              <a:rPr lang="en-US" sz="3200" dirty="0" smtClean="0"/>
              <a:t>Variable importance and </a:t>
            </a:r>
            <a:r>
              <a:rPr lang="en-US" sz="3200" dirty="0" smtClean="0"/>
              <a:t>Relationship (Kernel </a:t>
            </a:r>
            <a:r>
              <a:rPr lang="en-US" sz="3200" dirty="0" err="1" smtClean="0"/>
              <a:t>vs</a:t>
            </a:r>
            <a:r>
              <a:rPr lang="en-US" sz="3200" dirty="0" smtClean="0"/>
              <a:t> Tree </a:t>
            </a:r>
            <a:r>
              <a:rPr lang="en-US" sz="3200" dirty="0" err="1" smtClean="0"/>
              <a:t>Shap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66" y="393896"/>
            <a:ext cx="11509378" cy="60722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 smtClean="0"/>
              <a:t>are arranged in order of </a:t>
            </a:r>
            <a:r>
              <a:rPr lang="en-US" dirty="0" smtClean="0"/>
              <a:t>importance for </a:t>
            </a:r>
            <a:r>
              <a:rPr lang="en-US" dirty="0" smtClean="0"/>
              <a:t>prediction.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819" y="1834840"/>
            <a:ext cx="6040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Inferences from </a:t>
            </a:r>
            <a:r>
              <a:rPr lang="en-US" u="sng" dirty="0" err="1" smtClean="0"/>
              <a:t>Beeswarm</a:t>
            </a:r>
            <a:r>
              <a:rPr lang="en-US" u="sng" dirty="0" smtClean="0"/>
              <a:t> plots: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Var7,When the feature value(actual value)</a:t>
            </a:r>
          </a:p>
          <a:p>
            <a:r>
              <a:rPr lang="en-US" dirty="0" smtClean="0"/>
              <a:t>     increases  the </a:t>
            </a:r>
            <a:r>
              <a:rPr lang="en-US" dirty="0" err="1" smtClean="0"/>
              <a:t>shap</a:t>
            </a:r>
            <a:r>
              <a:rPr lang="en-US" dirty="0" smtClean="0"/>
              <a:t> value increase too which       </a:t>
            </a:r>
          </a:p>
          <a:p>
            <a:r>
              <a:rPr lang="en-US" dirty="0" smtClean="0"/>
              <a:t>     shows var7 is contributing in increasing the </a:t>
            </a:r>
          </a:p>
          <a:p>
            <a:r>
              <a:rPr lang="en-US" dirty="0"/>
              <a:t> </a:t>
            </a:r>
            <a:r>
              <a:rPr lang="en-US" dirty="0" smtClean="0"/>
              <a:t>    prediction.(i.e. Positive correlation between Var7</a:t>
            </a:r>
          </a:p>
          <a:p>
            <a:r>
              <a:rPr lang="en-US" dirty="0"/>
              <a:t> </a:t>
            </a:r>
            <a:r>
              <a:rPr lang="en-US" dirty="0" smtClean="0"/>
              <a:t>    and the target)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Whereas in Var4 , when the actual value increases the </a:t>
            </a:r>
            <a:r>
              <a:rPr lang="en-US" dirty="0" err="1" smtClean="0"/>
              <a:t>shap</a:t>
            </a:r>
            <a:r>
              <a:rPr lang="en-US" dirty="0" smtClean="0"/>
              <a:t> value decreases which shows there is weak(less spread to the left) negative correlation between Var4 and Target.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Var8 has </a:t>
            </a:r>
            <a:r>
              <a:rPr lang="en-US" dirty="0" err="1" smtClean="0"/>
              <a:t>has</a:t>
            </a:r>
            <a:r>
              <a:rPr lang="en-US" dirty="0" smtClean="0"/>
              <a:t> no contribution towards prediction.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71" y="1173832"/>
            <a:ext cx="5201713" cy="2733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71" y="3981647"/>
            <a:ext cx="5201713" cy="2700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7616" y="3286544"/>
            <a:ext cx="137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KERNEL SHAP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7616" y="6083592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TREE </a:t>
            </a:r>
            <a:r>
              <a:rPr lang="en-US" sz="1400" b="1" dirty="0">
                <a:solidFill>
                  <a:schemeClr val="bg1"/>
                </a:solidFill>
              </a:rPr>
              <a:t>SHAP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1369</TotalTime>
  <Words>878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source-serif-pro</vt:lpstr>
      <vt:lpstr>Wingdings</vt:lpstr>
      <vt:lpstr>Wingdings 3</vt:lpstr>
      <vt:lpstr>Ion</vt:lpstr>
      <vt:lpstr>                          </vt:lpstr>
      <vt:lpstr>Why do we need Shap - values?</vt:lpstr>
      <vt:lpstr>Calculating individual Shap – values  (Classical way)</vt:lpstr>
      <vt:lpstr>Types of Shap</vt:lpstr>
      <vt:lpstr>               Monte-Carlo Sampling </vt:lpstr>
      <vt:lpstr>       Computation behind Kernel shap</vt:lpstr>
      <vt:lpstr>    Computation behind Tree shap</vt:lpstr>
      <vt:lpstr>Interpretation – Shapley values using Kernel shap vs Tree shap</vt:lpstr>
      <vt:lpstr>Variable importance and Relationship (Kernel vs Tree Shap)</vt:lpstr>
      <vt:lpstr>Limitations of shap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SHAP VALUES </dc:title>
  <dc:creator>Al barak</dc:creator>
  <cp:lastModifiedBy>Al barak</cp:lastModifiedBy>
  <cp:revision>77</cp:revision>
  <dcterms:created xsi:type="dcterms:W3CDTF">2023-04-18T14:40:49Z</dcterms:created>
  <dcterms:modified xsi:type="dcterms:W3CDTF">2023-04-25T03:23:20Z</dcterms:modified>
</cp:coreProperties>
</file>