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qT551LjKHw" TargetMode="External"/><Relationship Id="rId7" Type="http://schemas.openxmlformats.org/officeDocument/2006/relationships/hyperlink" Target="https://www.youtube.com/watch?v=u7Om2joZWYs&amp;t=344s" TargetMode="External"/><Relationship Id="rId2" Type="http://schemas.openxmlformats.org/officeDocument/2006/relationships/hyperlink" Target="https://adataodyssey.com/courses/shap-with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shap-explained-the-way-i-wish-someone-explained-it-to-me-ab81cc69ef30" TargetMode="External"/><Relationship Id="rId5" Type="http://schemas.openxmlformats.org/officeDocument/2006/relationships/hyperlink" Target="https://www.youtube.com/watch?v=NBg7YirBTN8" TargetMode="External"/><Relationship Id="rId4" Type="http://schemas.openxmlformats.org/officeDocument/2006/relationships/hyperlink" Target="https://www.youtube.com/watch?v=VB9uV-x0gtg&amp;t=459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0010"/>
            <a:ext cx="12192000" cy="1352281"/>
          </a:xfrm>
        </p:spPr>
        <p:txBody>
          <a:bodyPr/>
          <a:lstStyle/>
          <a:p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8" y="2044352"/>
            <a:ext cx="4739424" cy="20158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6396" y="4507605"/>
            <a:ext cx="3670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EXPLAINABLE ML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8888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73664" cy="641986"/>
          </a:xfrm>
        </p:spPr>
        <p:txBody>
          <a:bodyPr/>
          <a:lstStyle/>
          <a:p>
            <a:r>
              <a:rPr lang="en-US" sz="4000" dirty="0" smtClean="0"/>
              <a:t>Why do we need </a:t>
            </a:r>
            <a:r>
              <a:rPr lang="en-US" sz="4000" dirty="0" err="1" smtClean="0"/>
              <a:t>Shap</a:t>
            </a:r>
            <a:r>
              <a:rPr lang="en-US" sz="4000" dirty="0" smtClean="0"/>
              <a:t> - values?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84480"/>
            <a:ext cx="11382757" cy="5312534"/>
          </a:xfrm>
        </p:spPr>
        <p:txBody>
          <a:bodyPr/>
          <a:lstStyle/>
          <a:p>
            <a:r>
              <a:rPr lang="en-US" dirty="0" smtClean="0"/>
              <a:t>SHAP -  Shapely </a:t>
            </a:r>
            <a:r>
              <a:rPr lang="en-US" dirty="0"/>
              <a:t>A</a:t>
            </a:r>
            <a:r>
              <a:rPr lang="en-US" dirty="0" smtClean="0"/>
              <a:t>dditive Explanations</a:t>
            </a:r>
          </a:p>
          <a:p>
            <a:endParaRPr lang="en-US" dirty="0" smtClean="0"/>
          </a:p>
          <a:p>
            <a:r>
              <a:rPr lang="en-US" dirty="0"/>
              <a:t>SHAP values are used to explain individual model predictions. For a given prediction, they tell us how each feature has contributed to that prediction or average marginal contribution of an instance of a feature among all possible coalitions.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SHAP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value = contribution 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 prediction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With the help of </a:t>
            </a:r>
            <a:r>
              <a:rPr lang="en-US" dirty="0" err="1" smtClean="0"/>
              <a:t>shap</a:t>
            </a:r>
            <a:r>
              <a:rPr lang="en-US" dirty="0" smtClean="0"/>
              <a:t> values many machine learning models can be interpreted however it depends on the complexity of the model and the interaction between the features.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452718"/>
            <a:ext cx="11307651" cy="732138"/>
          </a:xfrm>
        </p:spPr>
        <p:txBody>
          <a:bodyPr/>
          <a:lstStyle/>
          <a:p>
            <a:r>
              <a:rPr lang="en-US" sz="4000" dirty="0" smtClean="0"/>
              <a:t>Calculating</a:t>
            </a:r>
            <a:r>
              <a:rPr lang="en-US" dirty="0" smtClean="0"/>
              <a:t> individual </a:t>
            </a:r>
            <a:r>
              <a:rPr lang="en-US" dirty="0" err="1" smtClean="0"/>
              <a:t>Shap</a:t>
            </a:r>
            <a:r>
              <a:rPr lang="en-US" dirty="0" smtClean="0"/>
              <a:t> -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15" y="1514989"/>
            <a:ext cx="6510346" cy="1009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1920" y="1560245"/>
            <a:ext cx="422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-  </a:t>
            </a:r>
            <a:r>
              <a:rPr lang="en-US" sz="1400" dirty="0" smtClean="0"/>
              <a:t>No of variables in coalition</a:t>
            </a:r>
          </a:p>
          <a:p>
            <a:r>
              <a:rPr lang="en-US" dirty="0" smtClean="0"/>
              <a:t>I  -  </a:t>
            </a:r>
            <a:r>
              <a:rPr lang="en-US" sz="1400" dirty="0" smtClean="0"/>
              <a:t>Variable whose contribution to be found</a:t>
            </a:r>
          </a:p>
          <a:p>
            <a:r>
              <a:rPr lang="en-US" dirty="0" smtClean="0"/>
              <a:t>P </a:t>
            </a:r>
            <a:r>
              <a:rPr lang="en-US" sz="1400" dirty="0" smtClean="0"/>
              <a:t>– Total number of variables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81728" y="6513405"/>
            <a:ext cx="3062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</a:schemeClr>
                </a:solidFill>
              </a:rPr>
              <a:t>Each color represents a variable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06881" y="3025608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35669" y="3138498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880491" y="3036339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120646" y="5715144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249434" y="5853792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401834" y="6160740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54234" y="5862375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994256" y="5725875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288323" y="6171471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440723" y="5873106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056249" y="3847709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85037" y="3960599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89837" y="3969182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929859" y="3858440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376326" y="3979913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0107765" y="4774985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236553" y="4887875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388953" y="5194823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0981375" y="4785716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275442" y="5205554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649711" y="3219509"/>
            <a:ext cx="2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0678860" y="4028405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742433" y="493321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756427" y="59222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31753"/>
              </p:ext>
            </p:extLst>
          </p:nvPr>
        </p:nvGraphicFramePr>
        <p:xfrm>
          <a:off x="9749302" y="2871987"/>
          <a:ext cx="2112136" cy="3710381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2112136"/>
              </a:tblGrid>
              <a:tr h="3710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19643"/>
              </p:ext>
            </p:extLst>
          </p:nvPr>
        </p:nvGraphicFramePr>
        <p:xfrm>
          <a:off x="9826576" y="2813630"/>
          <a:ext cx="1996225" cy="370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225"/>
              </a:tblGrid>
              <a:tr h="9985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71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5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5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309092" y="2766631"/>
            <a:ext cx="92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for calculating </a:t>
            </a:r>
            <a:r>
              <a:rPr lang="en-US" dirty="0" err="1" smtClean="0"/>
              <a:t>shapley</a:t>
            </a:r>
            <a:r>
              <a:rPr lang="en-US" dirty="0" smtClean="0"/>
              <a:t> value for an observation of a feature(regression):</a:t>
            </a:r>
            <a:endParaRPr lang="en-US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 b="11548"/>
          <a:stretch/>
        </p:blipFill>
        <p:spPr>
          <a:xfrm>
            <a:off x="528034" y="3133427"/>
            <a:ext cx="7995627" cy="37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Shap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1448874"/>
            <a:ext cx="11286164" cy="43723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Classic Shapley </a:t>
            </a:r>
            <a:r>
              <a:rPr lang="en-US" dirty="0" smtClean="0"/>
              <a:t>values</a:t>
            </a:r>
          </a:p>
          <a:p>
            <a:r>
              <a:rPr lang="en-US" dirty="0"/>
              <a:t>Tree </a:t>
            </a:r>
            <a:r>
              <a:rPr lang="en-US" dirty="0" err="1" smtClean="0"/>
              <a:t>shap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Kernel </a:t>
            </a:r>
            <a:r>
              <a:rPr lang="en-US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shap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dirty="0" smtClean="0"/>
              <a:t>Deep </a:t>
            </a:r>
            <a:r>
              <a:rPr lang="en-US" dirty="0" err="1" smtClean="0"/>
              <a:t>shap</a:t>
            </a:r>
            <a:endParaRPr lang="en-US" dirty="0" smtClean="0"/>
          </a:p>
          <a:p>
            <a:r>
              <a:rPr lang="en-US" dirty="0"/>
              <a:t>Linear </a:t>
            </a:r>
            <a:r>
              <a:rPr lang="en-US" dirty="0" err="1" smtClean="0"/>
              <a:t>shap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the type of model to be interpreted , model specific </a:t>
            </a:r>
            <a:r>
              <a:rPr lang="en-US" dirty="0" err="1" smtClean="0"/>
              <a:t>shap</a:t>
            </a:r>
            <a:r>
              <a:rPr lang="en-US" dirty="0" smtClean="0"/>
              <a:t> approximations can be used for better reliable values. The computation to find </a:t>
            </a:r>
            <a:r>
              <a:rPr lang="en-US" dirty="0" err="1" smtClean="0"/>
              <a:t>shapley</a:t>
            </a:r>
            <a:r>
              <a:rPr lang="en-US" dirty="0" smtClean="0"/>
              <a:t> values behind each </a:t>
            </a:r>
            <a:r>
              <a:rPr lang="en-US" dirty="0" err="1" smtClean="0"/>
              <a:t>shap</a:t>
            </a:r>
            <a:r>
              <a:rPr lang="en-US" dirty="0" smtClean="0"/>
              <a:t> type are different and time to compute differs too.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Kernel </a:t>
            </a:r>
            <a:r>
              <a:rPr lang="en-US" b="1" dirty="0" err="1" smtClean="0"/>
              <a:t>Shap</a:t>
            </a:r>
            <a:r>
              <a:rPr lang="en-US" b="1" dirty="0" smtClean="0"/>
              <a:t>: </a:t>
            </a:r>
            <a:r>
              <a:rPr lang="en-US" dirty="0" smtClean="0"/>
              <a:t>This can </a:t>
            </a:r>
            <a:r>
              <a:rPr lang="en-US" dirty="0"/>
              <a:t>be applied to any type of machine learning model, including linear models, decision trees, random forests, gradient boosting models, deep neural networks, and more</a:t>
            </a:r>
            <a:r>
              <a:rPr lang="en-US" dirty="0" smtClean="0"/>
              <a:t>. We will try calculating </a:t>
            </a:r>
            <a:r>
              <a:rPr lang="en-US" dirty="0" err="1" smtClean="0"/>
              <a:t>shapley</a:t>
            </a:r>
            <a:r>
              <a:rPr lang="en-US" dirty="0" smtClean="0"/>
              <a:t> values using this.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5" y="169383"/>
            <a:ext cx="10118362" cy="680623"/>
          </a:xfrm>
        </p:spPr>
        <p:txBody>
          <a:bodyPr/>
          <a:lstStyle/>
          <a:p>
            <a:r>
              <a:rPr lang="en-US" sz="3200" dirty="0" smtClean="0"/>
              <a:t>Computation behind Kernel </a:t>
            </a:r>
            <a:r>
              <a:rPr lang="en-US" sz="3200" dirty="0" err="1" smtClean="0"/>
              <a:t>shap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50390"/>
          <a:stretch/>
        </p:blipFill>
        <p:spPr>
          <a:xfrm>
            <a:off x="197615" y="850005"/>
            <a:ext cx="5700909" cy="5834130"/>
          </a:xfrm>
          <a:ln>
            <a:solidFill>
              <a:schemeClr val="accent1"/>
            </a:solidFill>
            <a:prstDash val="lgDash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8" b="3850"/>
          <a:stretch/>
        </p:blipFill>
        <p:spPr>
          <a:xfrm>
            <a:off x="5988676" y="850004"/>
            <a:ext cx="5977694" cy="58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58" y="362566"/>
            <a:ext cx="10931996" cy="654865"/>
          </a:xfrm>
        </p:spPr>
        <p:txBody>
          <a:bodyPr/>
          <a:lstStyle/>
          <a:p>
            <a:r>
              <a:rPr lang="en-US" sz="4000" dirty="0" smtClean="0"/>
              <a:t>Interpretation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87" y="1325601"/>
            <a:ext cx="11462197" cy="748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91" y="2382591"/>
            <a:ext cx="5795493" cy="4301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158" y="2562896"/>
            <a:ext cx="482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value is when there is no variable in the model (i.e. Null model prediction)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06" y="3697702"/>
            <a:ext cx="574614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value + sum(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values) = Predicted value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292" y="4555509"/>
            <a:ext cx="4793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graph , we can see how each variable is influencing either to increase or decrease the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26" y="308868"/>
            <a:ext cx="11138058" cy="629107"/>
          </a:xfrm>
        </p:spPr>
        <p:txBody>
          <a:bodyPr/>
          <a:lstStyle/>
          <a:p>
            <a:r>
              <a:rPr lang="en-US" sz="4000" dirty="0" smtClean="0"/>
              <a:t>Variable</a:t>
            </a:r>
            <a:r>
              <a:rPr lang="en-US" dirty="0" smtClean="0"/>
              <a:t> importance and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26" y="829424"/>
            <a:ext cx="11509378" cy="593198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 are arranged in order of importance(global) for prediction.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18" y="1822701"/>
            <a:ext cx="5466479" cy="423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6303" y="6062264"/>
            <a:ext cx="267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Beeswarm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plot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819" y="1834840"/>
            <a:ext cx="6040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Inferences from </a:t>
            </a:r>
            <a:r>
              <a:rPr lang="en-US" u="sng" dirty="0" err="1" smtClean="0"/>
              <a:t>Beeswarm</a:t>
            </a:r>
            <a:r>
              <a:rPr lang="en-US" u="sng" dirty="0" smtClean="0"/>
              <a:t> plots: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Var7,When the feature value(actual value)</a:t>
            </a:r>
          </a:p>
          <a:p>
            <a:r>
              <a:rPr lang="en-US" dirty="0" smtClean="0"/>
              <a:t>     increases  the </a:t>
            </a:r>
            <a:r>
              <a:rPr lang="en-US" dirty="0" err="1" smtClean="0"/>
              <a:t>shap</a:t>
            </a:r>
            <a:r>
              <a:rPr lang="en-US" dirty="0" smtClean="0"/>
              <a:t> value increase too which       </a:t>
            </a:r>
          </a:p>
          <a:p>
            <a:r>
              <a:rPr lang="en-US" dirty="0" smtClean="0"/>
              <a:t>     shows var7 is contributing in increasing the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prediction.(</a:t>
            </a:r>
            <a:r>
              <a:rPr lang="en-US" dirty="0" smtClean="0"/>
              <a:t>i.e. Positive correlation between Var7</a:t>
            </a:r>
          </a:p>
          <a:p>
            <a:r>
              <a:rPr lang="en-US" dirty="0"/>
              <a:t> </a:t>
            </a:r>
            <a:r>
              <a:rPr lang="en-US" dirty="0" smtClean="0"/>
              <a:t>    and the target)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Whereas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Var4 , when the actual value increases the </a:t>
            </a:r>
            <a:r>
              <a:rPr lang="en-US" dirty="0" err="1" smtClean="0"/>
              <a:t>shap</a:t>
            </a:r>
            <a:r>
              <a:rPr lang="en-US" dirty="0" smtClean="0"/>
              <a:t> value </a:t>
            </a:r>
            <a:r>
              <a:rPr lang="en-US" dirty="0" smtClean="0"/>
              <a:t>decreases which shows there </a:t>
            </a:r>
            <a:r>
              <a:rPr lang="en-US" dirty="0" smtClean="0"/>
              <a:t>is </a:t>
            </a:r>
            <a:r>
              <a:rPr lang="en-US" dirty="0" smtClean="0"/>
              <a:t>weak(less spread to the left) </a:t>
            </a:r>
            <a:r>
              <a:rPr lang="en-US" dirty="0" smtClean="0"/>
              <a:t>negative correlation between Var4 and Target.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Var8 has </a:t>
            </a:r>
            <a:r>
              <a:rPr lang="en-US" dirty="0" err="1" smtClean="0"/>
              <a:t>has</a:t>
            </a:r>
            <a:r>
              <a:rPr lang="en-US" dirty="0" smtClean="0"/>
              <a:t> no contribution towards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5292"/>
            <a:ext cx="9404723" cy="629107"/>
          </a:xfrm>
        </p:spPr>
        <p:txBody>
          <a:bodyPr/>
          <a:lstStyle/>
          <a:p>
            <a:r>
              <a:rPr lang="en-US" sz="4000" dirty="0" smtClean="0"/>
              <a:t>Limitations</a:t>
            </a:r>
            <a:r>
              <a:rPr lang="en-US" dirty="0" smtClean="0"/>
              <a:t> of </a:t>
            </a:r>
            <a:r>
              <a:rPr lang="en-US" dirty="0" err="1" smtClean="0"/>
              <a:t>shap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1" y="1197736"/>
            <a:ext cx="11719774" cy="55250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043189"/>
            <a:ext cx="1123037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Model </a:t>
            </a:r>
            <a:r>
              <a:rPr lang="en-US" i="1" u="sng" dirty="0" smtClean="0"/>
              <a:t>dependency</a:t>
            </a:r>
          </a:p>
          <a:p>
            <a:r>
              <a:rPr lang="en-US" dirty="0" smtClean="0"/>
              <a:t>     SHAP </a:t>
            </a:r>
            <a:r>
              <a:rPr lang="en-US" dirty="0"/>
              <a:t>values may not be directly comparable between different </a:t>
            </a:r>
            <a:r>
              <a:rPr lang="en-US" dirty="0" smtClean="0"/>
              <a:t>models.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Interpretation </a:t>
            </a:r>
            <a:r>
              <a:rPr lang="en-US" i="1" u="sng" dirty="0" smtClean="0"/>
              <a:t>difficulty</a:t>
            </a:r>
          </a:p>
          <a:p>
            <a:r>
              <a:rPr lang="en-US" dirty="0" smtClean="0"/>
              <a:t>     SHAP </a:t>
            </a:r>
            <a:r>
              <a:rPr lang="en-US" dirty="0"/>
              <a:t>values can become difficult to interpret </a:t>
            </a:r>
            <a:r>
              <a:rPr lang="en-US" dirty="0" smtClean="0"/>
              <a:t>when large </a:t>
            </a:r>
            <a:r>
              <a:rPr lang="en-US" dirty="0"/>
              <a:t>number of features involved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 smtClean="0"/>
              <a:t>Model agnostic</a:t>
            </a:r>
          </a:p>
          <a:p>
            <a:r>
              <a:rPr lang="en-US" dirty="0"/>
              <a:t> </a:t>
            </a:r>
            <a:r>
              <a:rPr lang="en-US" dirty="0" smtClean="0"/>
              <a:t>   Theoretically yes. But practically its not available(packages) to all models.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 smtClean="0"/>
              <a:t>Feature dependency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Shap</a:t>
            </a:r>
            <a:r>
              <a:rPr lang="en-US" dirty="0" smtClean="0"/>
              <a:t> calculations assumes features are independent. If there is dependencies it will lead to </a:t>
            </a:r>
          </a:p>
          <a:p>
            <a:r>
              <a:rPr lang="en-US" dirty="0"/>
              <a:t> </a:t>
            </a:r>
            <a:r>
              <a:rPr lang="en-US" dirty="0" smtClean="0"/>
              <a:t>    unrealistic </a:t>
            </a:r>
            <a:r>
              <a:rPr lang="en-US" dirty="0" err="1" smtClean="0"/>
              <a:t>shap</a:t>
            </a:r>
            <a:r>
              <a:rPr lang="en-US" dirty="0" smtClean="0"/>
              <a:t> values.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 smtClean="0"/>
              <a:t>Causal analysis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Shap</a:t>
            </a:r>
            <a:r>
              <a:rPr lang="en-US" dirty="0" smtClean="0"/>
              <a:t> can only tell how important a feature is to prediction but not to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 smtClean="0"/>
              <a:t>    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u="sng" dirty="0"/>
              <a:t> </a:t>
            </a:r>
            <a:r>
              <a:rPr lang="en-US" u="sng" dirty="0" smtClean="0"/>
              <a:t>   </a:t>
            </a:r>
          </a:p>
          <a:p>
            <a:r>
              <a:rPr lang="en-US" u="sng" dirty="0"/>
              <a:t> </a:t>
            </a:r>
            <a:r>
              <a:rPr lang="en-US" u="sng" dirty="0" smtClean="0"/>
              <a:t>   </a:t>
            </a:r>
          </a:p>
          <a:p>
            <a:r>
              <a:rPr lang="en-US" u="sng" dirty="0"/>
              <a:t> </a:t>
            </a:r>
            <a:r>
              <a:rPr lang="en-US" u="sng" dirty="0" smtClean="0"/>
              <a:t>    </a:t>
            </a:r>
          </a:p>
          <a:p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5474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94" y="378665"/>
            <a:ext cx="11247527" cy="6112287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References: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https://adataodyssey.com/courses/shap-with-python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(Data odyssey)</a:t>
            </a:r>
          </a:p>
          <a:p>
            <a:r>
              <a:rPr lang="en-US" dirty="0">
                <a:hlinkClick r:id="rId3"/>
              </a:rPr>
              <a:t>https://www.youtube.com/watch?v=IqT551LjKHw</a:t>
            </a:r>
            <a:r>
              <a:rPr lang="en-US" dirty="0"/>
              <a:t>(Code emporium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www.youtube.com/watch?v=VB9uV-x0gtg&amp;t=459s</a:t>
            </a:r>
            <a:r>
              <a:rPr lang="en-US" dirty="0" smtClean="0"/>
              <a:t> (</a:t>
            </a:r>
            <a:r>
              <a:rPr lang="en-US" dirty="0" err="1" smtClean="0"/>
              <a:t>kie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www.youtube.com/watch?v=NBg7YirBTN8</a:t>
            </a:r>
            <a:r>
              <a:rPr lang="en-US" dirty="0" smtClean="0"/>
              <a:t> (</a:t>
            </a:r>
            <a:r>
              <a:rPr lang="en-US" dirty="0" err="1" smtClean="0"/>
              <a:t>Ritvik</a:t>
            </a:r>
            <a:r>
              <a:rPr lang="en-US" dirty="0" smtClean="0"/>
              <a:t> math)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towardsdatascience.com/shap-explained-the-way-i-wish-someone-explained-it-to-me-ab81cc69ef30</a:t>
            </a:r>
            <a:r>
              <a:rPr lang="en-US" dirty="0" smtClean="0"/>
              <a:t> (medium)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www.youtube.com/watch?v=u7Om2joZWYs&amp;t=344s</a:t>
            </a:r>
            <a:r>
              <a:rPr lang="en-US" dirty="0" smtClean="0"/>
              <a:t> (</a:t>
            </a:r>
            <a:r>
              <a:rPr lang="en-US" dirty="0" err="1" smtClean="0"/>
              <a:t>datascience</a:t>
            </a:r>
            <a:r>
              <a:rPr lang="en-US" dirty="0" smtClean="0"/>
              <a:t> garage)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794" y="4858603"/>
            <a:ext cx="10932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Github</a:t>
            </a:r>
            <a:r>
              <a:rPr lang="en-US" u="sng" dirty="0" smtClean="0"/>
              <a:t> Link:</a:t>
            </a:r>
          </a:p>
          <a:p>
            <a:endParaRPr lang="en-US" u="sng" dirty="0" smtClean="0"/>
          </a:p>
          <a:p>
            <a:r>
              <a:rPr lang="en-US" u="sng" dirty="0"/>
              <a:t>https://github.com/bb1810/SHAP-_-Interpreting-models/upload/main</a:t>
            </a:r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7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</TotalTime>
  <Words>537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Ion</vt:lpstr>
      <vt:lpstr>                          </vt:lpstr>
      <vt:lpstr>Why do we need Shap - values?</vt:lpstr>
      <vt:lpstr>Calculating individual Shap - values</vt:lpstr>
      <vt:lpstr>Types of Shap</vt:lpstr>
      <vt:lpstr>Computation behind Kernel shap</vt:lpstr>
      <vt:lpstr>Interpretation</vt:lpstr>
      <vt:lpstr>Variable importance and Relationship</vt:lpstr>
      <vt:lpstr>Limitations of shap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SHAP VALUES </dc:title>
  <dc:creator>Al barak</dc:creator>
  <cp:lastModifiedBy>Al barak</cp:lastModifiedBy>
  <cp:revision>40</cp:revision>
  <dcterms:created xsi:type="dcterms:W3CDTF">2023-04-18T14:40:49Z</dcterms:created>
  <dcterms:modified xsi:type="dcterms:W3CDTF">2023-04-22T20:38:24Z</dcterms:modified>
</cp:coreProperties>
</file>