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80" r:id="rId8"/>
    <p:sldId id="281" r:id="rId9"/>
    <p:sldId id="282" r:id="rId10"/>
    <p:sldId id="266" r:id="rId11"/>
    <p:sldId id="283" r:id="rId12"/>
    <p:sldId id="285" r:id="rId13"/>
    <p:sldId id="284" r:id="rId14"/>
    <p:sldId id="28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p:scale>
          <a:sx n="66" d="100"/>
          <a:sy n="66" d="100"/>
        </p:scale>
        <p:origin x="1330" y="245"/>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707304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dirty="0"/>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dirty="0"/>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dirty="0"/>
              <a:t>Click icon to add picture</a:t>
            </a:r>
          </a:p>
        </p:txBody>
      </p:sp>
    </p:spTree>
    <p:extLst>
      <p:ext uri="{BB962C8B-B14F-4D97-AF65-F5344CB8AC3E}">
        <p14:creationId xmlns:p14="http://schemas.microsoft.com/office/powerpoint/2010/main" val="3754018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dirty="0"/>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mailto:bhargavmbhatt24@gmail.com"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www.carlboettiger.info/2012/10/17/basic-regression-in-gaussian-process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IN" dirty="0"/>
              <a:t>House price prediction</a:t>
            </a:r>
            <a:endParaRPr lang="en-US" dirty="0"/>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User Interface</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759624" y="2587006"/>
            <a:ext cx="5527893" cy="3933802"/>
          </a:xfrm>
        </p:spPr>
        <p:txBody>
          <a:bodyPr>
            <a:noAutofit/>
          </a:bodyPr>
          <a:lstStyle/>
          <a:p>
            <a:r>
              <a:rPr lang="en-US" dirty="0"/>
              <a:t>The user interface (UI) was developed using Streamlit, providing a straightforward platform for interacting with the property price analysis model. The UI features:</a:t>
            </a:r>
          </a:p>
          <a:p>
            <a:pPr>
              <a:buFont typeface="Arial" panose="020B0604020202020204" pitchFamily="34" charset="0"/>
              <a:buChar char="•"/>
            </a:pPr>
            <a:r>
              <a:rPr lang="en-US" b="1" dirty="0"/>
              <a:t>Input Forms:</a:t>
            </a:r>
            <a:r>
              <a:rPr lang="en-US" dirty="0"/>
              <a:t> Allows users to enter property details such as square footage, number of bedrooms, bathrooms, and location attributes.</a:t>
            </a:r>
          </a:p>
          <a:p>
            <a:pPr>
              <a:buFont typeface="Arial" panose="020B0604020202020204" pitchFamily="34" charset="0"/>
              <a:buChar char="•"/>
            </a:pPr>
            <a:r>
              <a:rPr lang="en-US" b="1" dirty="0"/>
              <a:t>Submit Button:</a:t>
            </a:r>
            <a:r>
              <a:rPr lang="en-US" dirty="0"/>
              <a:t> Processes the entered data to generate predictions from the model.</a:t>
            </a:r>
          </a:p>
          <a:p>
            <a:pPr>
              <a:buFont typeface="Arial" panose="020B0604020202020204" pitchFamily="34" charset="0"/>
              <a:buChar char="•"/>
            </a:pPr>
            <a:r>
              <a:rPr lang="en-US" b="1" dirty="0"/>
              <a:t>Results Display:</a:t>
            </a:r>
            <a:r>
              <a:rPr lang="en-US" dirty="0"/>
              <a:t> Shows the predicted property prices and related outputs based on the model's calculations.</a:t>
            </a:r>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a:extLst>
              <a:ext uri="{FF2B5EF4-FFF2-40B4-BE49-F238E27FC236}">
                <a16:creationId xmlns:a16="http://schemas.microsoft.com/office/drawing/2014/main" id="{D5457B4E-5EE4-D7AB-66B4-8DEA78155314}"/>
              </a:ext>
            </a:extLst>
          </p:cNvPr>
          <p:cNvPicPr>
            <a:picLocks noChangeAspect="1"/>
          </p:cNvPicPr>
          <p:nvPr/>
        </p:nvPicPr>
        <p:blipFill>
          <a:blip r:embed="rId3"/>
          <a:stretch>
            <a:fillRect/>
          </a:stretch>
        </p:blipFill>
        <p:spPr>
          <a:xfrm>
            <a:off x="6287517" y="2587006"/>
            <a:ext cx="5697153" cy="3582300"/>
          </a:xfrm>
          <a:prstGeom prst="rect">
            <a:avLst/>
          </a:prstGeom>
        </p:spPr>
      </p:pic>
    </p:spTree>
    <p:extLst>
      <p:ext uri="{BB962C8B-B14F-4D97-AF65-F5344CB8AC3E}">
        <p14:creationId xmlns:p14="http://schemas.microsoft.com/office/powerpoint/2010/main" val="2403577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862385" y="57245"/>
            <a:ext cx="9953308" cy="1780860"/>
          </a:xfrm>
        </p:spPr>
        <p:txBody>
          <a:bodyPr/>
          <a:lstStyle/>
          <a:p>
            <a:r>
              <a:rPr lang="en-US" dirty="0"/>
              <a:t>Result’s &amp; analysis</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862386" y="2012424"/>
            <a:ext cx="2841514" cy="4008259"/>
          </a:xfrm>
        </p:spPr>
        <p:txBody>
          <a:bodyPr>
            <a:normAutofit/>
          </a:bodyPr>
          <a:lstStyle/>
          <a:p>
            <a:pPr algn="just"/>
            <a:r>
              <a:rPr lang="en-US" dirty="0"/>
              <a:t>	The analysis utilized linear regression to model and predict residential property prices. One of the key visualizations is the </a:t>
            </a:r>
            <a:r>
              <a:rPr lang="en-US" b="1" dirty="0"/>
              <a:t>Actual vs. Predicted Price</a:t>
            </a:r>
            <a:r>
              <a:rPr lang="en-US" dirty="0"/>
              <a:t> graph, which compares the model's predictions with the actual sale prices of properties.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pic>
        <p:nvPicPr>
          <p:cNvPr id="3" name="Picture 2">
            <a:extLst>
              <a:ext uri="{FF2B5EF4-FFF2-40B4-BE49-F238E27FC236}">
                <a16:creationId xmlns:a16="http://schemas.microsoft.com/office/drawing/2014/main" id="{CD31E5D2-D933-7E2B-9FF6-686BC4C82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900" y="2109209"/>
            <a:ext cx="7956483" cy="411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98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Bhargav Bhatt</a:t>
            </a:r>
          </a:p>
          <a:p>
            <a:r>
              <a:rPr lang="en-US" dirty="0"/>
              <a:t>9426027083</a:t>
            </a:r>
          </a:p>
          <a:p>
            <a:r>
              <a:rPr lang="en-US" dirty="0">
                <a:hlinkClick r:id="rId3"/>
              </a:rPr>
              <a:t>bhargavmbhatt24@gmail.com</a:t>
            </a:r>
            <a:endParaRPr lang="en-US" dirty="0"/>
          </a:p>
          <a:p>
            <a:r>
              <a:rPr lang="en-US" dirty="0"/>
              <a:t>Bbfirstml.streamlit.app </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6"/>
            <a:ext cx="2895600" cy="921244"/>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041835"/>
            <a:ext cx="2895600" cy="4178343"/>
          </a:xfrm>
        </p:spPr>
        <p:txBody>
          <a:bodyPr>
            <a:normAutofit/>
          </a:bodyPr>
          <a:lstStyle/>
          <a:p>
            <a:r>
              <a:rPr lang="en-IN" dirty="0"/>
              <a:t>Introduction</a:t>
            </a:r>
            <a:endParaRPr lang="en-US" dirty="0"/>
          </a:p>
          <a:p>
            <a:r>
              <a:rPr lang="en-IN" b="1" dirty="0"/>
              <a:t>Problem Statement</a:t>
            </a:r>
            <a:endParaRPr lang="en-US" dirty="0"/>
          </a:p>
          <a:p>
            <a:r>
              <a:rPr lang="en-IN" b="1" dirty="0"/>
              <a:t>Data Description</a:t>
            </a:r>
            <a:endParaRPr lang="en-US" dirty="0"/>
          </a:p>
          <a:p>
            <a:r>
              <a:rPr lang="en-IN" dirty="0"/>
              <a:t>Methodology</a:t>
            </a:r>
            <a:endParaRPr lang="en-US" dirty="0"/>
          </a:p>
          <a:p>
            <a:r>
              <a:rPr lang="en-IN" b="1" dirty="0"/>
              <a:t>Data Preprocessing</a:t>
            </a:r>
            <a:endParaRPr lang="en-IN" dirty="0"/>
          </a:p>
          <a:p>
            <a:r>
              <a:rPr lang="en-IN" b="1" dirty="0"/>
              <a:t>Model Development</a:t>
            </a:r>
          </a:p>
          <a:p>
            <a:r>
              <a:rPr lang="en-IN" b="1" dirty="0"/>
              <a:t>User Interface</a:t>
            </a:r>
            <a:endParaRPr lang="en-IN" dirty="0"/>
          </a:p>
          <a:p>
            <a:r>
              <a:rPr lang="en-IN" b="1" dirty="0"/>
              <a:t>Results and Analysis</a:t>
            </a:r>
            <a:endParaRPr lang="en-IN" dirty="0"/>
          </a:p>
          <a:p>
            <a:endParaRPr lang="en-IN" b="1" dirty="0"/>
          </a:p>
          <a:p>
            <a:endParaRPr lang="en-IN" dirty="0"/>
          </a:p>
          <a:p>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174106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970844" y="2389537"/>
            <a:ext cx="8669867" cy="3358143"/>
          </a:xfrm>
        </p:spPr>
        <p:txBody>
          <a:bodyPr>
            <a:normAutofit fontScale="92500" lnSpcReduction="20000"/>
          </a:bodyPr>
          <a:lstStyle/>
          <a:p>
            <a:r>
              <a:rPr lang="en-US" dirty="0"/>
              <a:t>	This project aims to analyze residential property prices to uncover insights into the factors that influence the housing market. By exploring various variables related to property characteristics, location, market trends, and economic indicators, we seek to provide a comprehensive understanding of the dynamics driving home prices.</a:t>
            </a:r>
          </a:p>
          <a:p>
            <a:pPr marL="285750" indent="-285750">
              <a:buFont typeface="Wingdings" panose="05000000000000000000" pitchFamily="2" charset="2"/>
              <a:buChar char="Ø"/>
            </a:pPr>
            <a:r>
              <a:rPr lang="en-US" b="1" dirty="0"/>
              <a:t>Key Goals:</a:t>
            </a:r>
            <a:endParaRPr lang="en-US" dirty="0"/>
          </a:p>
          <a:p>
            <a:pPr lvl="2"/>
            <a:r>
              <a:rPr lang="en-US" b="1" dirty="0"/>
              <a:t>Identify Key Factors:</a:t>
            </a:r>
            <a:r>
              <a:rPr lang="en-US" dirty="0"/>
              <a:t> Determine the primary elements that affect property prices, including size, condition, and location.</a:t>
            </a:r>
          </a:p>
          <a:p>
            <a:pPr marL="569214" lvl="1"/>
            <a:r>
              <a:rPr lang="en-US" b="1" dirty="0"/>
              <a:t>Uncover Trends:</a:t>
            </a:r>
            <a:r>
              <a:rPr lang="en-US" dirty="0"/>
              <a:t> Recognize patterns and trends in the housing market that impact property values.</a:t>
            </a:r>
          </a:p>
          <a:p>
            <a:pPr lvl="2"/>
            <a:r>
              <a:rPr lang="en-US" b="1" dirty="0"/>
              <a:t>Inform Decision-Making:</a:t>
            </a:r>
            <a:r>
              <a:rPr lang="en-US" dirty="0"/>
              <a:t> Provide valuable insights for real estate professionals, investors, policymakers, and prospective homeowners to guide their decisions regarding property investments, pricing strategies, and policy development.</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IN" dirty="0"/>
              <a:t>Predictive Power Unleashed</a:t>
            </a:r>
            <a:endParaRPr lang="en-US" dirty="0"/>
          </a:p>
        </p:txBody>
      </p:sp>
    </p:spTree>
    <p:extLst>
      <p:ext uri="{BB962C8B-B14F-4D97-AF65-F5344CB8AC3E}">
        <p14:creationId xmlns:p14="http://schemas.microsoft.com/office/powerpoint/2010/main" val="334696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854678" y="670560"/>
            <a:ext cx="8420100" cy="1780860"/>
          </a:xfrm>
        </p:spPr>
        <p:txBody>
          <a:bodyPr/>
          <a:lstStyle/>
          <a:p>
            <a:r>
              <a:rPr lang="en-US" dirty="0"/>
              <a:t>Problem Statement</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675467"/>
            <a:ext cx="7700433" cy="3810393"/>
          </a:xfrm>
        </p:spPr>
        <p:txBody>
          <a:bodyPr>
            <a:normAutofit fontScale="92500" lnSpcReduction="10000"/>
          </a:bodyPr>
          <a:lstStyle/>
          <a:p>
            <a:r>
              <a:rPr lang="en-US" dirty="0"/>
              <a:t>The real estate market is influenced by a complex interplay of factors, making it challenging to accurately assess residential property values and predict market trends. Stakeholders such as real estate professionals, investors, policymakers, and prospective homeowners often struggle to understand the underlying dynamics that drive housing prices.</a:t>
            </a:r>
          </a:p>
          <a:p>
            <a:r>
              <a:rPr lang="en-US" dirty="0"/>
              <a:t>The challenge lies in identifying and quantifying the impact of various property characteristics, location attributes, market trends, and economic indicators on residential property prices. Without a clear understanding of these factors, making informed decisions regarding real estate investments, pricing strategies, and policy development becomes difficult.</a:t>
            </a:r>
          </a:p>
          <a:p>
            <a:r>
              <a:rPr lang="en-US" dirty="0"/>
              <a:t>This project aims to address these challenges by analyzing a comprehensive dataset of residential properties, exploring key variables, and uncovering the correlations and trends that influence housing market dynamics.</a:t>
            </a:r>
          </a:p>
          <a:p>
            <a:endParaRPr lang="en-US"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228231" y="136526"/>
            <a:ext cx="9953308" cy="1780860"/>
          </a:xfrm>
        </p:spPr>
        <p:txBody>
          <a:bodyPr/>
          <a:lstStyle/>
          <a:p>
            <a:r>
              <a:rPr lang="en-US" dirty="0"/>
              <a:t>Data Description </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1140178" y="2371239"/>
            <a:ext cx="9121423" cy="4008259"/>
          </a:xfrm>
        </p:spPr>
        <p:txBody>
          <a:bodyPr>
            <a:normAutofit/>
          </a:bodyPr>
          <a:lstStyle/>
          <a:p>
            <a:r>
              <a:rPr lang="en-US" dirty="0"/>
              <a:t>The dataset encompasses various attributes of residential properties, including price, size (square footage of living space and lot), and the number of bedrooms and bathrooms. It also includes features like the number of floors, property condition, and location details (city, state, ZIP code). Special attributes such as waterfront views, the year built, and renovations provide additional context. This data facilitates a comprehensive analysis of the factors influencing housing prices.</a:t>
            </a:r>
          </a:p>
          <a:p>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graphicFrame>
        <p:nvGraphicFramePr>
          <p:cNvPr id="17" name="Object 16">
            <a:extLst>
              <a:ext uri="{FF2B5EF4-FFF2-40B4-BE49-F238E27FC236}">
                <a16:creationId xmlns:a16="http://schemas.microsoft.com/office/drawing/2014/main" id="{9DE8252A-CB66-55D9-0512-5914131DCA23}"/>
              </a:ext>
            </a:extLst>
          </p:cNvPr>
          <p:cNvGraphicFramePr>
            <a:graphicFrameLocks noChangeAspect="1"/>
          </p:cNvGraphicFramePr>
          <p:nvPr>
            <p:extLst>
              <p:ext uri="{D42A27DB-BD31-4B8C-83A1-F6EECF244321}">
                <p14:modId xmlns:p14="http://schemas.microsoft.com/office/powerpoint/2010/main" val="1927438428"/>
              </p:ext>
            </p:extLst>
          </p:nvPr>
        </p:nvGraphicFramePr>
        <p:xfrm>
          <a:off x="474563" y="4116875"/>
          <a:ext cx="11157994" cy="1438971"/>
        </p:xfrm>
        <a:graphic>
          <a:graphicData uri="http://schemas.openxmlformats.org/presentationml/2006/ole">
            <mc:AlternateContent xmlns:mc="http://schemas.openxmlformats.org/markup-compatibility/2006">
              <mc:Choice xmlns:v="urn:schemas-microsoft-com:vml" Requires="v">
                <p:oleObj name="Worksheet" r:id="rId3" imgW="10248935" imgH="952587" progId="Excel.Sheet.12">
                  <p:embed/>
                </p:oleObj>
              </mc:Choice>
              <mc:Fallback>
                <p:oleObj name="Worksheet" r:id="rId3" imgW="10248935" imgH="952587" progId="Excel.Sheet.12">
                  <p:embed/>
                  <p:pic>
                    <p:nvPicPr>
                      <p:cNvPr id="0" name=""/>
                      <p:cNvPicPr/>
                      <p:nvPr/>
                    </p:nvPicPr>
                    <p:blipFill>
                      <a:blip r:embed="rId4"/>
                      <a:stretch>
                        <a:fillRect/>
                      </a:stretch>
                    </p:blipFill>
                    <p:spPr>
                      <a:xfrm>
                        <a:off x="474563" y="4116875"/>
                        <a:ext cx="11157994" cy="1438971"/>
                      </a:xfrm>
                      <a:prstGeom prst="rect">
                        <a:avLst/>
                      </a:prstGeom>
                    </p:spPr>
                  </p:pic>
                </p:oleObj>
              </mc:Fallback>
            </mc:AlternateContent>
          </a:graphicData>
        </a:graphic>
      </p:graphicFrame>
    </p:spTree>
    <p:extLst>
      <p:ext uri="{BB962C8B-B14F-4D97-AF65-F5344CB8AC3E}">
        <p14:creationId xmlns:p14="http://schemas.microsoft.com/office/powerpoint/2010/main" val="636929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274485" y="820328"/>
            <a:ext cx="5884027" cy="1204912"/>
          </a:xfrm>
        </p:spPr>
        <p:txBody>
          <a:bodyPr/>
          <a:lstStyle/>
          <a:p>
            <a:r>
              <a:rPr lang="en-US" dirty="0"/>
              <a:t>Methodology </a:t>
            </a:r>
          </a:p>
        </p:txBody>
      </p:sp>
      <p:pic>
        <p:nvPicPr>
          <p:cNvPr id="47" name="Picture Placeholder 46">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0139" r="10139"/>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311845" y="2341904"/>
            <a:ext cx="6091497" cy="3445438"/>
          </a:xfrm>
        </p:spPr>
        <p:txBody>
          <a:bodyPr>
            <a:noAutofit/>
          </a:bodyPr>
          <a:lstStyle/>
          <a:p>
            <a:r>
              <a:rPr lang="en-US" dirty="0"/>
              <a:t>The analysis involved collecting and preprocessing a dataset of residential properties, including cleaning data and engineering new features. Exploratory Data Analysis (EDA) used visualizations and summary statistics to identify key relationships between features. Linear regression was applied to model the impact of selected features on property prices. The model's performance was evaluated using metrics like Mean Squared Error (MSE) and R-squared, ensuring accuracy through cross-validation. Insights from the model informed recommendations for stakeholders to support data-driven decisions in the housing market.</a:t>
            </a:r>
          </a:p>
          <a:p>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Data Preprocessing</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76983"/>
            <a:ext cx="4532453" cy="3574566"/>
          </a:xfrm>
        </p:spPr>
        <p:txBody>
          <a:bodyPr>
            <a:normAutofit fontScale="92500" lnSpcReduction="20000"/>
          </a:bodyPr>
          <a:lstStyle/>
          <a:p>
            <a:pPr algn="just"/>
            <a:r>
              <a:rPr lang="en-US" dirty="0"/>
              <a:t>Data preprocessing involved several key steps to prepare the dataset for analysis. First, the dataset was cleaned to handle missing values, correct inconsistencies, and remove any duplicate entries. Next, data transformation was performed, including normalization or scaling where necessary to ensure consistent measurement units. Feature engineering was used to create new variables that enhance analysis, such as calculating property age or total rooms. Finally, outliers were identified and addressed to prevent their distortion of the analysis. These preprocessing steps ensured that the data was accurate, consistent, and ready for modeling.</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pic>
        <p:nvPicPr>
          <p:cNvPr id="5122" name="Picture 2" descr="DATA PREPROCESSING">
            <a:extLst>
              <a:ext uri="{FF2B5EF4-FFF2-40B4-BE49-F238E27FC236}">
                <a16:creationId xmlns:a16="http://schemas.microsoft.com/office/drawing/2014/main" id="{616F245A-3352-B7F0-9119-EA37666CC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8055" y="895350"/>
            <a:ext cx="6462633" cy="489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164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45302" y="172034"/>
            <a:ext cx="10515600" cy="1325563"/>
          </a:xfrm>
        </p:spPr>
        <p:txBody>
          <a:bodyPr anchor="b"/>
          <a:lstStyle/>
          <a:p>
            <a:r>
              <a:rPr lang="en-US" dirty="0"/>
              <a:t>Model development</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4" name="Rectangle 3">
            <a:extLst>
              <a:ext uri="{FF2B5EF4-FFF2-40B4-BE49-F238E27FC236}">
                <a16:creationId xmlns:a16="http://schemas.microsoft.com/office/drawing/2014/main" id="{444FD0A7-5A7D-48CA-4BC7-A5971FF825A4}"/>
              </a:ext>
            </a:extLst>
          </p:cNvPr>
          <p:cNvSpPr/>
          <p:nvPr/>
        </p:nvSpPr>
        <p:spPr>
          <a:xfrm>
            <a:off x="960699" y="1497597"/>
            <a:ext cx="5289630" cy="4500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t>	For the model development, linear regression was chosen to analyze the relationship between various property features and their sale prices. This method was selected due to its effectiveness in understanding and quantifying the impact of multiple independent variables on a continuous dependent variable.</a:t>
            </a:r>
          </a:p>
          <a:p>
            <a:pPr algn="just"/>
            <a:r>
              <a:rPr lang="en-US" dirty="0"/>
              <a:t>	The process began with preparing the dataset by selecting relevant features and splitting it into training and testing sets. The linear regression model was then trained using the training data, learning how different features like square footage, number of bedrooms, and property condition influence the price.</a:t>
            </a:r>
          </a:p>
        </p:txBody>
      </p:sp>
      <p:pic>
        <p:nvPicPr>
          <p:cNvPr id="6148" name="Picture 4" descr="Understanding Linear Regression in Machine Learning: A Fundamental Tool for  Predictive Modeling">
            <a:extLst>
              <a:ext uri="{FF2B5EF4-FFF2-40B4-BE49-F238E27FC236}">
                <a16:creationId xmlns:a16="http://schemas.microsoft.com/office/drawing/2014/main" id="{F2C9A138-79E0-7695-AC40-0A1494040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381" y="2095009"/>
            <a:ext cx="51720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821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101</TotalTime>
  <Words>842</Words>
  <Application>Microsoft Office PowerPoint</Application>
  <PresentationFormat>Widescreen</PresentationFormat>
  <Paragraphs>65</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Tenorite</vt:lpstr>
      <vt:lpstr>Wingdings</vt:lpstr>
      <vt:lpstr>Custom</vt:lpstr>
      <vt:lpstr>Microsoft Excel Worksheet</vt:lpstr>
      <vt:lpstr>House price prediction</vt:lpstr>
      <vt:lpstr>AGENDA</vt:lpstr>
      <vt:lpstr>Introduction</vt:lpstr>
      <vt:lpstr>Predictive Power Unleashed</vt:lpstr>
      <vt:lpstr>Problem Statement</vt:lpstr>
      <vt:lpstr>Data Description </vt:lpstr>
      <vt:lpstr>Methodology </vt:lpstr>
      <vt:lpstr>Data Preprocessing</vt:lpstr>
      <vt:lpstr>Model development</vt:lpstr>
      <vt:lpstr>User Interface</vt:lpstr>
      <vt:lpstr>Result’s &amp;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bhargav bhatt</dc:creator>
  <cp:lastModifiedBy>bhargav bhatt</cp:lastModifiedBy>
  <cp:revision>6</cp:revision>
  <dcterms:created xsi:type="dcterms:W3CDTF">2024-08-11T18:02:11Z</dcterms:created>
  <dcterms:modified xsi:type="dcterms:W3CDTF">2024-08-11T19:43:56Z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